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64" r:id="rId2"/>
    <p:sldId id="328" r:id="rId3"/>
    <p:sldId id="317" r:id="rId4"/>
    <p:sldId id="282" r:id="rId5"/>
    <p:sldId id="318" r:id="rId6"/>
    <p:sldId id="329" r:id="rId7"/>
    <p:sldId id="283" r:id="rId8"/>
    <p:sldId id="327" r:id="rId9"/>
    <p:sldId id="331" r:id="rId10"/>
    <p:sldId id="330" r:id="rId11"/>
    <p:sldId id="334" r:id="rId12"/>
    <p:sldId id="333" r:id="rId13"/>
    <p:sldId id="336" r:id="rId14"/>
    <p:sldId id="335" r:id="rId15"/>
    <p:sldId id="337" r:id="rId16"/>
    <p:sldId id="338" r:id="rId17"/>
    <p:sldId id="323" r:id="rId18"/>
    <p:sldId id="343" r:id="rId19"/>
    <p:sldId id="344" r:id="rId20"/>
    <p:sldId id="345" r:id="rId21"/>
    <p:sldId id="346" r:id="rId22"/>
    <p:sldId id="348" r:id="rId23"/>
    <p:sldId id="349" r:id="rId24"/>
    <p:sldId id="347" r:id="rId25"/>
    <p:sldId id="350" r:id="rId26"/>
    <p:sldId id="351" r:id="rId27"/>
    <p:sldId id="353" r:id="rId28"/>
    <p:sldId id="354" r:id="rId29"/>
    <p:sldId id="356" r:id="rId30"/>
    <p:sldId id="357" r:id="rId31"/>
    <p:sldId id="359" r:id="rId32"/>
    <p:sldId id="358" r:id="rId33"/>
    <p:sldId id="360" r:id="rId34"/>
    <p:sldId id="361" r:id="rId35"/>
    <p:sldId id="362" r:id="rId36"/>
    <p:sldId id="363" r:id="rId37"/>
    <p:sldId id="364" r:id="rId38"/>
    <p:sldId id="365" r:id="rId39"/>
    <p:sldId id="366"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319">
          <p15:clr>
            <a:srgbClr val="A4A3A4"/>
          </p15:clr>
        </p15:guide>
        <p15:guide id="2" pos="57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Forbes" initials="SF" lastIdx="7" clrIdx="0">
    <p:extLst/>
  </p:cmAuthor>
  <p:cmAuthor id="2" name="Sarah Satterlee" initials=""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E6B"/>
    <a:srgbClr val="7D9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464" autoAdjust="0"/>
    <p:restoredTop sz="90684" autoAdjust="0"/>
  </p:normalViewPr>
  <p:slideViewPr>
    <p:cSldViewPr snapToGrid="0" snapToObjects="1" showGuides="1">
      <p:cViewPr>
        <p:scale>
          <a:sx n="95" d="100"/>
          <a:sy n="95" d="100"/>
        </p:scale>
        <p:origin x="-1648" y="-80"/>
      </p:cViewPr>
      <p:guideLst>
        <p:guide orient="horz" pos="4319"/>
        <p:guide pos="57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commentAuthors" Target="commentAuthors.xml"/><Relationship Id="rId44" Type="http://schemas.openxmlformats.org/officeDocument/2006/relationships/presProps" Target="presProps.xml"/><Relationship Id="rId4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A9D9B-3A93-408B-B6F3-67D6FFB90220}"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021322E3-F0EF-472F-B282-796F732B0ACD}">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Student Learning</a:t>
          </a:r>
          <a:endParaRPr lang="en-US" sz="1600" b="1" dirty="0" smtClean="0">
            <a:latin typeface="Calibri" panose="020F050202020403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use content and pedagogical knowledge to help students learn, understand, and improve.</a:t>
          </a:r>
          <a:r>
            <a:rPr lang="en-US" sz="1600" b="1" dirty="0" smtClean="0">
              <a:latin typeface="Calibri" panose="020F0502020204030204" pitchFamily="34" charset="0"/>
            </a:rPr>
            <a:t> </a:t>
          </a:r>
          <a:endParaRPr lang="en-US" sz="1600" dirty="0" smtClean="0">
            <a:latin typeface="Calibri" panose="020F0502020204030204" pitchFamily="34" charset="0"/>
          </a:endParaRPr>
        </a:p>
        <a:p>
          <a:pPr defTabSz="1644650">
            <a:lnSpc>
              <a:spcPct val="90000"/>
            </a:lnSpc>
            <a:spcBef>
              <a:spcPct val="0"/>
            </a:spcBef>
            <a:spcAft>
              <a:spcPct val="35000"/>
            </a:spcAft>
          </a:pPr>
          <a:endParaRPr lang="en-US" dirty="0">
            <a:latin typeface="Calibri" panose="020F0502020204030204" pitchFamily="34" charset="0"/>
          </a:endParaRPr>
        </a:p>
      </dgm:t>
    </dgm:pt>
    <dgm:pt modelId="{CF767F64-0A4E-4A75-B7F9-159D9F23174A}" type="parTrans" cxnId="{C9FD7220-10CC-4182-A214-2673E9F4004B}">
      <dgm:prSet/>
      <dgm:spPr/>
      <dgm:t>
        <a:bodyPr/>
        <a:lstStyle/>
        <a:p>
          <a:endParaRPr lang="en-US"/>
        </a:p>
      </dgm:t>
    </dgm:pt>
    <dgm:pt modelId="{35F8D614-990A-4E82-8540-D4358EEF3585}" type="sibTrans" cxnId="{C9FD7220-10CC-4182-A214-2673E9F4004B}">
      <dgm:prSet/>
      <dgm:spPr/>
      <dgm:t>
        <a:bodyPr/>
        <a:lstStyle/>
        <a:p>
          <a:endParaRPr lang="en-US"/>
        </a:p>
      </dgm:t>
    </dgm:pt>
    <dgm:pt modelId="{76136952-4C60-45BD-9915-40B05798C31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Student-Centered Environment</a:t>
          </a:r>
          <a:r>
            <a:rPr lang="en-US" sz="1600" b="1"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create an environment that responds to individual students’ backgrounds, strengths, and interests. </a:t>
          </a:r>
        </a:p>
        <a:p>
          <a:pPr defTabSz="1644650">
            <a:lnSpc>
              <a:spcPct val="90000"/>
            </a:lnSpc>
            <a:spcBef>
              <a:spcPct val="0"/>
            </a:spcBef>
            <a:spcAft>
              <a:spcPct val="35000"/>
            </a:spcAft>
          </a:pPr>
          <a:endParaRPr lang="en-US" dirty="0">
            <a:latin typeface="Calibri" panose="020F0502020204030204" pitchFamily="34" charset="0"/>
          </a:endParaRPr>
        </a:p>
      </dgm:t>
    </dgm:pt>
    <dgm:pt modelId="{36FA9938-37D8-4173-8CC1-F512788FC22F}" type="parTrans" cxnId="{D5D0328A-3188-424B-949F-2422213AB0CA}">
      <dgm:prSet/>
      <dgm:spPr/>
      <dgm:t>
        <a:bodyPr/>
        <a:lstStyle/>
        <a:p>
          <a:endParaRPr lang="en-US"/>
        </a:p>
      </dgm:t>
    </dgm:pt>
    <dgm:pt modelId="{583AE422-239E-4599-994A-4731F3DECA29}" type="sibTrans" cxnId="{D5D0328A-3188-424B-949F-2422213AB0CA}">
      <dgm:prSet/>
      <dgm:spPr/>
      <dgm:t>
        <a:bodyPr/>
        <a:lstStyle/>
        <a:p>
          <a:endParaRPr lang="en-US"/>
        </a:p>
      </dgm:t>
    </dgm:pt>
    <dgm:pt modelId="{CADB6802-3068-4287-87AF-D36EF98352AF}">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Classroom Community</a:t>
          </a:r>
          <a:r>
            <a:rPr lang="en-US" sz="1600"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cultivate a classroom learning community where student differences are valued. </a:t>
          </a:r>
        </a:p>
        <a:p>
          <a:pPr defTabSz="1644650">
            <a:lnSpc>
              <a:spcPct val="90000"/>
            </a:lnSpc>
            <a:spcBef>
              <a:spcPct val="0"/>
            </a:spcBef>
            <a:spcAft>
              <a:spcPct val="35000"/>
            </a:spcAft>
          </a:pPr>
          <a:endParaRPr lang="en-US" dirty="0">
            <a:latin typeface="Calibri" panose="020F0502020204030204" pitchFamily="34" charset="0"/>
          </a:endParaRPr>
        </a:p>
      </dgm:t>
    </dgm:pt>
    <dgm:pt modelId="{98AB898D-7933-4DB9-BF6D-781194AD0705}" type="parTrans" cxnId="{14F6015F-A5F4-4B6E-B2AD-277FD8B4C0CF}">
      <dgm:prSet/>
      <dgm:spPr/>
      <dgm:t>
        <a:bodyPr/>
        <a:lstStyle/>
        <a:p>
          <a:endParaRPr lang="en-US"/>
        </a:p>
      </dgm:t>
    </dgm:pt>
    <dgm:pt modelId="{BF1DA3CC-9808-4FB6-9474-332E443B85CD}" type="sibTrans" cxnId="{14F6015F-A5F4-4B6E-B2AD-277FD8B4C0CF}">
      <dgm:prSet/>
      <dgm:spPr/>
      <dgm:t>
        <a:bodyPr/>
        <a:lstStyle/>
        <a:p>
          <a:endParaRPr lang="en-US"/>
        </a:p>
      </dgm:t>
    </dgm:pt>
    <dgm:pt modelId="{8D5369F1-2C2E-44D8-88A1-758496B8DD4B}">
      <dgm:prSet phldrT="[Text]" custT="1"/>
      <dgm:spPr>
        <a:solidFill>
          <a:schemeClr val="accent2"/>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u="sng" dirty="0" smtClean="0">
              <a:latin typeface="Calibri" panose="020F0502020204030204" pitchFamily="34" charset="0"/>
            </a:rPr>
            <a:t>Classroom Management</a:t>
          </a:r>
          <a:r>
            <a:rPr lang="en-US" sz="1600" b="1" dirty="0" smtClean="0">
              <a:latin typeface="Calibri" panose="020F0502020204030204" pitchFamily="34" charset="0"/>
            </a:rPr>
            <a:t> </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How teachers foster a respectful and predictable learning environment. </a:t>
          </a:r>
        </a:p>
        <a:p>
          <a:pPr marL="0" marR="0" indent="0" defTabSz="914400" eaLnBrk="1" fontAlgn="auto" latinLnBrk="0" hangingPunct="1">
            <a:lnSpc>
              <a:spcPct val="100000"/>
            </a:lnSpc>
            <a:spcBef>
              <a:spcPts val="0"/>
            </a:spcBef>
            <a:spcAft>
              <a:spcPts val="0"/>
            </a:spcAft>
            <a:buClrTx/>
            <a:buSzTx/>
            <a:buFontTx/>
            <a:buNone/>
            <a:tabLst/>
            <a:defRPr/>
          </a:pPr>
          <a:endParaRPr lang="en-US" sz="1600" dirty="0" smtClean="0">
            <a:latin typeface="Calibri" panose="020F0502020204030204" pitchFamily="34" charset="0"/>
          </a:endParaRPr>
        </a:p>
        <a:p>
          <a:pPr defTabSz="1644650">
            <a:lnSpc>
              <a:spcPct val="90000"/>
            </a:lnSpc>
            <a:spcBef>
              <a:spcPct val="0"/>
            </a:spcBef>
            <a:spcAft>
              <a:spcPct val="35000"/>
            </a:spcAft>
          </a:pPr>
          <a:endParaRPr lang="en-US" dirty="0">
            <a:latin typeface="Calibri" panose="020F0502020204030204" pitchFamily="34" charset="0"/>
          </a:endParaRPr>
        </a:p>
      </dgm:t>
    </dgm:pt>
    <dgm:pt modelId="{D817E20D-1652-4824-B8EA-2CD8C5DB5E6E}" type="parTrans" cxnId="{7D50C210-AE61-446E-BDD5-56D70471FC23}">
      <dgm:prSet/>
      <dgm:spPr/>
      <dgm:t>
        <a:bodyPr/>
        <a:lstStyle/>
        <a:p>
          <a:endParaRPr lang="en-US"/>
        </a:p>
      </dgm:t>
    </dgm:pt>
    <dgm:pt modelId="{4B5B38E0-7D9F-4104-87E7-7C5A46D06F21}" type="sibTrans" cxnId="{7D50C210-AE61-446E-BDD5-56D70471FC23}">
      <dgm:prSet/>
      <dgm:spPr/>
      <dgm:t>
        <a:bodyPr/>
        <a:lstStyle/>
        <a:p>
          <a:endParaRPr lang="en-US"/>
        </a:p>
      </dgm:t>
    </dgm:pt>
    <dgm:pt modelId="{22C87770-9FC1-4B0F-8D98-34F5EDCBBFB1}" type="pres">
      <dgm:prSet presAssocID="{DAAA9D9B-3A93-408B-B6F3-67D6FFB90220}" presName="matrix" presStyleCnt="0">
        <dgm:presLayoutVars>
          <dgm:chMax val="1"/>
          <dgm:dir/>
          <dgm:resizeHandles val="exact"/>
        </dgm:presLayoutVars>
      </dgm:prSet>
      <dgm:spPr/>
      <dgm:t>
        <a:bodyPr/>
        <a:lstStyle/>
        <a:p>
          <a:endParaRPr lang="en-US"/>
        </a:p>
      </dgm:t>
    </dgm:pt>
    <dgm:pt modelId="{F3BD673D-E449-4CD6-985B-450F4BD69BB2}" type="pres">
      <dgm:prSet presAssocID="{DAAA9D9B-3A93-408B-B6F3-67D6FFB90220}" presName="diamond" presStyleLbl="bgShp" presStyleIdx="0" presStyleCnt="1" custScaleX="91304" custScaleY="85310" custLinFactNeighborX="7576" custLinFactNeighborY="6910"/>
      <dgm:spPr/>
    </dgm:pt>
    <dgm:pt modelId="{CF51D687-0991-4AC0-9D85-3FEB74A7DC9A}" type="pres">
      <dgm:prSet presAssocID="{DAAA9D9B-3A93-408B-B6F3-67D6FFB90220}" presName="quad1" presStyleLbl="node1" presStyleIdx="0" presStyleCnt="4" custScaleX="170297" custLinFactNeighborX="-24523" custLinFactNeighborY="-543">
        <dgm:presLayoutVars>
          <dgm:chMax val="0"/>
          <dgm:chPref val="0"/>
          <dgm:bulletEnabled val="1"/>
        </dgm:presLayoutVars>
      </dgm:prSet>
      <dgm:spPr/>
      <dgm:t>
        <a:bodyPr/>
        <a:lstStyle/>
        <a:p>
          <a:endParaRPr lang="en-US"/>
        </a:p>
      </dgm:t>
    </dgm:pt>
    <dgm:pt modelId="{7BA635B3-C9C7-4E7B-B472-ECF35F40F399}" type="pres">
      <dgm:prSet presAssocID="{DAAA9D9B-3A93-408B-B6F3-67D6FFB90220}" presName="quad2" presStyleLbl="node1" presStyleIdx="1" presStyleCnt="4" custScaleX="170297" custLinFactNeighborX="42957" custLinFactNeighborY="-543">
        <dgm:presLayoutVars>
          <dgm:chMax val="0"/>
          <dgm:chPref val="0"/>
          <dgm:bulletEnabled val="1"/>
        </dgm:presLayoutVars>
      </dgm:prSet>
      <dgm:spPr/>
      <dgm:t>
        <a:bodyPr/>
        <a:lstStyle/>
        <a:p>
          <a:endParaRPr lang="en-US"/>
        </a:p>
      </dgm:t>
    </dgm:pt>
    <dgm:pt modelId="{3ADC9E58-3011-4344-BDEA-B3CED5CE2560}" type="pres">
      <dgm:prSet presAssocID="{DAAA9D9B-3A93-408B-B6F3-67D6FFB90220}" presName="quad3" presStyleLbl="node1" presStyleIdx="2" presStyleCnt="4" custScaleX="170297" custLinFactNeighborX="-24523" custLinFactNeighborY="-1054">
        <dgm:presLayoutVars>
          <dgm:chMax val="0"/>
          <dgm:chPref val="0"/>
          <dgm:bulletEnabled val="1"/>
        </dgm:presLayoutVars>
      </dgm:prSet>
      <dgm:spPr/>
      <dgm:t>
        <a:bodyPr/>
        <a:lstStyle/>
        <a:p>
          <a:endParaRPr lang="en-US"/>
        </a:p>
      </dgm:t>
    </dgm:pt>
    <dgm:pt modelId="{254DA648-7FC0-4E56-AF12-66FB304F0342}" type="pres">
      <dgm:prSet presAssocID="{DAAA9D9B-3A93-408B-B6F3-67D6FFB90220}" presName="quad4" presStyleLbl="node1" presStyleIdx="3" presStyleCnt="4" custScaleX="170297" custLinFactNeighborX="42957" custLinFactNeighborY="-1054">
        <dgm:presLayoutVars>
          <dgm:chMax val="0"/>
          <dgm:chPref val="0"/>
          <dgm:bulletEnabled val="1"/>
        </dgm:presLayoutVars>
      </dgm:prSet>
      <dgm:spPr/>
      <dgm:t>
        <a:bodyPr/>
        <a:lstStyle/>
        <a:p>
          <a:endParaRPr lang="en-US"/>
        </a:p>
      </dgm:t>
    </dgm:pt>
  </dgm:ptLst>
  <dgm:cxnLst>
    <dgm:cxn modelId="{04DE9FF0-C55E-B947-AC49-1F55CC4D036E}" type="presOf" srcId="{76136952-4C60-45BD-9915-40B05798C31F}" destId="{7BA635B3-C9C7-4E7B-B472-ECF35F40F399}" srcOrd="0" destOrd="0" presId="urn:microsoft.com/office/officeart/2005/8/layout/matrix3"/>
    <dgm:cxn modelId="{0CC32AC8-B033-7B4C-9FB5-07214EE561A5}" type="presOf" srcId="{DAAA9D9B-3A93-408B-B6F3-67D6FFB90220}" destId="{22C87770-9FC1-4B0F-8D98-34F5EDCBBFB1}" srcOrd="0" destOrd="0" presId="urn:microsoft.com/office/officeart/2005/8/layout/matrix3"/>
    <dgm:cxn modelId="{11D49081-E953-DB4D-8955-AE39732DE048}" type="presOf" srcId="{CADB6802-3068-4287-87AF-D36EF98352AF}" destId="{3ADC9E58-3011-4344-BDEA-B3CED5CE2560}" srcOrd="0" destOrd="0" presId="urn:microsoft.com/office/officeart/2005/8/layout/matrix3"/>
    <dgm:cxn modelId="{C9FD7220-10CC-4182-A214-2673E9F4004B}" srcId="{DAAA9D9B-3A93-408B-B6F3-67D6FFB90220}" destId="{021322E3-F0EF-472F-B282-796F732B0ACD}" srcOrd="0" destOrd="0" parTransId="{CF767F64-0A4E-4A75-B7F9-159D9F23174A}" sibTransId="{35F8D614-990A-4E82-8540-D4358EEF3585}"/>
    <dgm:cxn modelId="{7D50C210-AE61-446E-BDD5-56D70471FC23}" srcId="{DAAA9D9B-3A93-408B-B6F3-67D6FFB90220}" destId="{8D5369F1-2C2E-44D8-88A1-758496B8DD4B}" srcOrd="3" destOrd="0" parTransId="{D817E20D-1652-4824-B8EA-2CD8C5DB5E6E}" sibTransId="{4B5B38E0-7D9F-4104-87E7-7C5A46D06F21}"/>
    <dgm:cxn modelId="{2605406F-FD2E-864A-8F28-1731343395A4}" type="presOf" srcId="{8D5369F1-2C2E-44D8-88A1-758496B8DD4B}" destId="{254DA648-7FC0-4E56-AF12-66FB304F0342}" srcOrd="0" destOrd="0" presId="urn:microsoft.com/office/officeart/2005/8/layout/matrix3"/>
    <dgm:cxn modelId="{D5D0328A-3188-424B-949F-2422213AB0CA}" srcId="{DAAA9D9B-3A93-408B-B6F3-67D6FFB90220}" destId="{76136952-4C60-45BD-9915-40B05798C31F}" srcOrd="1" destOrd="0" parTransId="{36FA9938-37D8-4173-8CC1-F512788FC22F}" sibTransId="{583AE422-239E-4599-994A-4731F3DECA29}"/>
    <dgm:cxn modelId="{9A74340E-B53C-304B-A08E-6DD07BA7BD8E}" type="presOf" srcId="{021322E3-F0EF-472F-B282-796F732B0ACD}" destId="{CF51D687-0991-4AC0-9D85-3FEB74A7DC9A}" srcOrd="0" destOrd="0" presId="urn:microsoft.com/office/officeart/2005/8/layout/matrix3"/>
    <dgm:cxn modelId="{14F6015F-A5F4-4B6E-B2AD-277FD8B4C0CF}" srcId="{DAAA9D9B-3A93-408B-B6F3-67D6FFB90220}" destId="{CADB6802-3068-4287-87AF-D36EF98352AF}" srcOrd="2" destOrd="0" parTransId="{98AB898D-7933-4DB9-BF6D-781194AD0705}" sibTransId="{BF1DA3CC-9808-4FB6-9474-332E443B85CD}"/>
    <dgm:cxn modelId="{D09046CF-6E58-FB4A-9E62-38BEC8ED5F1B}" type="presParOf" srcId="{22C87770-9FC1-4B0F-8D98-34F5EDCBBFB1}" destId="{F3BD673D-E449-4CD6-985B-450F4BD69BB2}" srcOrd="0" destOrd="0" presId="urn:microsoft.com/office/officeart/2005/8/layout/matrix3"/>
    <dgm:cxn modelId="{381A3D68-690F-AC40-9BE8-8811BEED64FE}" type="presParOf" srcId="{22C87770-9FC1-4B0F-8D98-34F5EDCBBFB1}" destId="{CF51D687-0991-4AC0-9D85-3FEB74A7DC9A}" srcOrd="1" destOrd="0" presId="urn:microsoft.com/office/officeart/2005/8/layout/matrix3"/>
    <dgm:cxn modelId="{134A7218-BA2E-6441-A2D3-98AE0D8FD4A5}" type="presParOf" srcId="{22C87770-9FC1-4B0F-8D98-34F5EDCBBFB1}" destId="{7BA635B3-C9C7-4E7B-B472-ECF35F40F399}" srcOrd="2" destOrd="0" presId="urn:microsoft.com/office/officeart/2005/8/layout/matrix3"/>
    <dgm:cxn modelId="{CFBD4973-FB5E-3B46-8449-7D8DBBDC8A62}" type="presParOf" srcId="{22C87770-9FC1-4B0F-8D98-34F5EDCBBFB1}" destId="{3ADC9E58-3011-4344-BDEA-B3CED5CE2560}" srcOrd="3" destOrd="0" presId="urn:microsoft.com/office/officeart/2005/8/layout/matrix3"/>
    <dgm:cxn modelId="{13273DCE-D62D-D64B-86CE-33CF32DEB26B}" type="presParOf" srcId="{22C87770-9FC1-4B0F-8D98-34F5EDCBBFB1}" destId="{254DA648-7FC0-4E56-AF12-66FB304F0342}"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1846A7-11D1-A246-A521-B9B98C643C34}" type="doc">
      <dgm:prSet loTypeId="urn:microsoft.com/office/officeart/2008/layout/VerticalCurvedList" loCatId="" qsTypeId="urn:microsoft.com/office/officeart/2005/8/quickstyle/simple4" qsCatId="simple" csTypeId="urn:microsoft.com/office/officeart/2005/8/colors/accent2_2" csCatId="accent2" phldr="1"/>
      <dgm:spPr/>
      <dgm:t>
        <a:bodyPr/>
        <a:lstStyle/>
        <a:p>
          <a:endParaRPr lang="en-US"/>
        </a:p>
      </dgm:t>
    </dgm:pt>
    <dgm:pt modelId="{F2CDEF69-8F3B-774C-9E41-8C9DF90BFB01}">
      <dgm:prSet phldrT="[Text]"/>
      <dgm:spPr/>
      <dgm:t>
        <a:bodyPr/>
        <a:lstStyle/>
        <a:p>
          <a:r>
            <a:rPr lang="en-US" dirty="0" smtClean="0"/>
            <a:t>Incorporate data into professional growth plans</a:t>
          </a:r>
          <a:endParaRPr lang="en-US" dirty="0"/>
        </a:p>
      </dgm:t>
    </dgm:pt>
    <dgm:pt modelId="{0BB94AA6-34C6-5346-9CD7-F2E832D961F2}" type="parTrans" cxnId="{EEFE8A31-DB39-D942-BEE0-F50ECFBBD38F}">
      <dgm:prSet/>
      <dgm:spPr/>
      <dgm:t>
        <a:bodyPr/>
        <a:lstStyle/>
        <a:p>
          <a:endParaRPr lang="en-US"/>
        </a:p>
      </dgm:t>
    </dgm:pt>
    <dgm:pt modelId="{3E223AA8-D969-5841-A031-AD568BD7931F}" type="sibTrans" cxnId="{EEFE8A31-DB39-D942-BEE0-F50ECFBBD38F}">
      <dgm:prSet/>
      <dgm:spPr/>
      <dgm:t>
        <a:bodyPr/>
        <a:lstStyle/>
        <a:p>
          <a:endParaRPr lang="en-US"/>
        </a:p>
      </dgm:t>
    </dgm:pt>
    <dgm:pt modelId="{D991F171-7020-974E-82D8-39FEFCB18315}">
      <dgm:prSet phldrT="[Text]"/>
      <dgm:spPr/>
      <dgm:t>
        <a:bodyPr/>
        <a:lstStyle/>
        <a:p>
          <a:r>
            <a:rPr lang="en-US" dirty="0" smtClean="0"/>
            <a:t>Use data as an artifact for professional practices</a:t>
          </a:r>
          <a:endParaRPr lang="en-US" dirty="0"/>
        </a:p>
      </dgm:t>
    </dgm:pt>
    <dgm:pt modelId="{862E372F-FEFE-FB45-A65C-DEACB85F7D97}" type="parTrans" cxnId="{DDA17F2E-0A7A-264B-A2A0-E5F4D67ADFC9}">
      <dgm:prSet/>
      <dgm:spPr/>
      <dgm:t>
        <a:bodyPr/>
        <a:lstStyle/>
        <a:p>
          <a:endParaRPr lang="en-US"/>
        </a:p>
      </dgm:t>
    </dgm:pt>
    <dgm:pt modelId="{1883B110-BEE0-AB4A-BA9D-307CE76C52C6}" type="sibTrans" cxnId="{DDA17F2E-0A7A-264B-A2A0-E5F4D67ADFC9}">
      <dgm:prSet/>
      <dgm:spPr/>
      <dgm:t>
        <a:bodyPr/>
        <a:lstStyle/>
        <a:p>
          <a:endParaRPr lang="en-US"/>
        </a:p>
      </dgm:t>
    </dgm:pt>
    <dgm:pt modelId="{9B058678-D5B4-454E-8C30-16D224996CC3}">
      <dgm:prSet phldrT="[Text]"/>
      <dgm:spPr/>
      <dgm:t>
        <a:bodyPr/>
        <a:lstStyle/>
        <a:p>
          <a:r>
            <a:rPr lang="en-US" dirty="0" smtClean="0"/>
            <a:t>Pair teachers with complimentary strengths and areas of need</a:t>
          </a:r>
          <a:endParaRPr lang="en-US" dirty="0"/>
        </a:p>
      </dgm:t>
    </dgm:pt>
    <dgm:pt modelId="{BAB11A5B-0BC0-DC4C-AE27-C3294B805FA0}" type="parTrans" cxnId="{9091F618-E23A-A446-A0AF-94C7A88B6E8C}">
      <dgm:prSet/>
      <dgm:spPr/>
      <dgm:t>
        <a:bodyPr/>
        <a:lstStyle/>
        <a:p>
          <a:endParaRPr lang="en-US"/>
        </a:p>
      </dgm:t>
    </dgm:pt>
    <dgm:pt modelId="{4B01EBE2-4147-364E-B26A-C93D67466A3F}" type="sibTrans" cxnId="{9091F618-E23A-A446-A0AF-94C7A88B6E8C}">
      <dgm:prSet/>
      <dgm:spPr/>
      <dgm:t>
        <a:bodyPr/>
        <a:lstStyle/>
        <a:p>
          <a:endParaRPr lang="en-US"/>
        </a:p>
      </dgm:t>
    </dgm:pt>
    <dgm:pt modelId="{2A643C1F-8209-264B-AA93-900A86FEF39F}" type="pres">
      <dgm:prSet presAssocID="{991846A7-11D1-A246-A521-B9B98C643C34}" presName="Name0" presStyleCnt="0">
        <dgm:presLayoutVars>
          <dgm:chMax val="7"/>
          <dgm:chPref val="7"/>
          <dgm:dir/>
        </dgm:presLayoutVars>
      </dgm:prSet>
      <dgm:spPr/>
      <dgm:t>
        <a:bodyPr/>
        <a:lstStyle/>
        <a:p>
          <a:endParaRPr lang="en-US"/>
        </a:p>
      </dgm:t>
    </dgm:pt>
    <dgm:pt modelId="{261FE9E2-83F3-0448-9B6C-46230A521D88}" type="pres">
      <dgm:prSet presAssocID="{991846A7-11D1-A246-A521-B9B98C643C34}" presName="Name1" presStyleCnt="0"/>
      <dgm:spPr/>
    </dgm:pt>
    <dgm:pt modelId="{6FB9B3D5-7B56-9D45-A7EC-5DA3096BD5CF}" type="pres">
      <dgm:prSet presAssocID="{991846A7-11D1-A246-A521-B9B98C643C34}" presName="cycle" presStyleCnt="0"/>
      <dgm:spPr/>
    </dgm:pt>
    <dgm:pt modelId="{C0B7A120-59F2-EC49-A947-30966C7437BA}" type="pres">
      <dgm:prSet presAssocID="{991846A7-11D1-A246-A521-B9B98C643C34}" presName="srcNode" presStyleLbl="node1" presStyleIdx="0" presStyleCnt="3"/>
      <dgm:spPr/>
    </dgm:pt>
    <dgm:pt modelId="{F4FC09D5-11C9-2E4F-87AF-42FE0F2F1640}" type="pres">
      <dgm:prSet presAssocID="{991846A7-11D1-A246-A521-B9B98C643C34}" presName="conn" presStyleLbl="parChTrans1D2" presStyleIdx="0" presStyleCnt="1"/>
      <dgm:spPr/>
      <dgm:t>
        <a:bodyPr/>
        <a:lstStyle/>
        <a:p>
          <a:endParaRPr lang="en-US"/>
        </a:p>
      </dgm:t>
    </dgm:pt>
    <dgm:pt modelId="{54C95059-99C4-6A4C-8E73-7DA2DBED89A5}" type="pres">
      <dgm:prSet presAssocID="{991846A7-11D1-A246-A521-B9B98C643C34}" presName="extraNode" presStyleLbl="node1" presStyleIdx="0" presStyleCnt="3"/>
      <dgm:spPr/>
    </dgm:pt>
    <dgm:pt modelId="{B0FB1946-6684-F74E-9819-42645DEC29D6}" type="pres">
      <dgm:prSet presAssocID="{991846A7-11D1-A246-A521-B9B98C643C34}" presName="dstNode" presStyleLbl="node1" presStyleIdx="0" presStyleCnt="3"/>
      <dgm:spPr/>
    </dgm:pt>
    <dgm:pt modelId="{596CE688-77BA-1343-98E7-7635F889FA02}" type="pres">
      <dgm:prSet presAssocID="{F2CDEF69-8F3B-774C-9E41-8C9DF90BFB01}" presName="text_1" presStyleLbl="node1" presStyleIdx="0" presStyleCnt="3">
        <dgm:presLayoutVars>
          <dgm:bulletEnabled val="1"/>
        </dgm:presLayoutVars>
      </dgm:prSet>
      <dgm:spPr/>
      <dgm:t>
        <a:bodyPr/>
        <a:lstStyle/>
        <a:p>
          <a:endParaRPr lang="en-US"/>
        </a:p>
      </dgm:t>
    </dgm:pt>
    <dgm:pt modelId="{50D1B869-A443-B049-B63A-FD963FFCD0AE}" type="pres">
      <dgm:prSet presAssocID="{F2CDEF69-8F3B-774C-9E41-8C9DF90BFB01}" presName="accent_1" presStyleCnt="0"/>
      <dgm:spPr/>
    </dgm:pt>
    <dgm:pt modelId="{81F99AD9-2C7C-1F42-B7EE-9A8E87AE3892}" type="pres">
      <dgm:prSet presAssocID="{F2CDEF69-8F3B-774C-9E41-8C9DF90BFB01}" presName="accentRepeatNode" presStyleLbl="solidFgAcc1" presStyleIdx="0" presStyleCnt="3"/>
      <dgm:spPr/>
    </dgm:pt>
    <dgm:pt modelId="{D14EE52C-7C46-B942-80CA-3FF5CA471985}" type="pres">
      <dgm:prSet presAssocID="{D991F171-7020-974E-82D8-39FEFCB18315}" presName="text_2" presStyleLbl="node1" presStyleIdx="1" presStyleCnt="3">
        <dgm:presLayoutVars>
          <dgm:bulletEnabled val="1"/>
        </dgm:presLayoutVars>
      </dgm:prSet>
      <dgm:spPr/>
      <dgm:t>
        <a:bodyPr/>
        <a:lstStyle/>
        <a:p>
          <a:endParaRPr lang="en-US"/>
        </a:p>
      </dgm:t>
    </dgm:pt>
    <dgm:pt modelId="{345EF494-DA93-E042-9D40-A974B5107650}" type="pres">
      <dgm:prSet presAssocID="{D991F171-7020-974E-82D8-39FEFCB18315}" presName="accent_2" presStyleCnt="0"/>
      <dgm:spPr/>
    </dgm:pt>
    <dgm:pt modelId="{A00A56FC-D88F-7D45-BEA9-DF8D20F94143}" type="pres">
      <dgm:prSet presAssocID="{D991F171-7020-974E-82D8-39FEFCB18315}" presName="accentRepeatNode" presStyleLbl="solidFgAcc1" presStyleIdx="1" presStyleCnt="3"/>
      <dgm:spPr/>
    </dgm:pt>
    <dgm:pt modelId="{1B19FC21-8829-1243-AD54-BEDB0CDF103D}" type="pres">
      <dgm:prSet presAssocID="{9B058678-D5B4-454E-8C30-16D224996CC3}" presName="text_3" presStyleLbl="node1" presStyleIdx="2" presStyleCnt="3">
        <dgm:presLayoutVars>
          <dgm:bulletEnabled val="1"/>
        </dgm:presLayoutVars>
      </dgm:prSet>
      <dgm:spPr/>
      <dgm:t>
        <a:bodyPr/>
        <a:lstStyle/>
        <a:p>
          <a:endParaRPr lang="en-US"/>
        </a:p>
      </dgm:t>
    </dgm:pt>
    <dgm:pt modelId="{96EB007B-B90F-6D46-810D-8A985090EDE0}" type="pres">
      <dgm:prSet presAssocID="{9B058678-D5B4-454E-8C30-16D224996CC3}" presName="accent_3" presStyleCnt="0"/>
      <dgm:spPr/>
    </dgm:pt>
    <dgm:pt modelId="{B0F7B57F-8385-614B-AFCD-EE3551FD7105}" type="pres">
      <dgm:prSet presAssocID="{9B058678-D5B4-454E-8C30-16D224996CC3}" presName="accentRepeatNode" presStyleLbl="solidFgAcc1" presStyleIdx="2" presStyleCnt="3"/>
      <dgm:spPr/>
    </dgm:pt>
  </dgm:ptLst>
  <dgm:cxnLst>
    <dgm:cxn modelId="{E37DE68E-DF31-7542-991E-7D9C66D5FB3E}" type="presOf" srcId="{D991F171-7020-974E-82D8-39FEFCB18315}" destId="{D14EE52C-7C46-B942-80CA-3FF5CA471985}" srcOrd="0" destOrd="0" presId="urn:microsoft.com/office/officeart/2008/layout/VerticalCurvedList"/>
    <dgm:cxn modelId="{DDA17F2E-0A7A-264B-A2A0-E5F4D67ADFC9}" srcId="{991846A7-11D1-A246-A521-B9B98C643C34}" destId="{D991F171-7020-974E-82D8-39FEFCB18315}" srcOrd="1" destOrd="0" parTransId="{862E372F-FEFE-FB45-A65C-DEACB85F7D97}" sibTransId="{1883B110-BEE0-AB4A-BA9D-307CE76C52C6}"/>
    <dgm:cxn modelId="{EEFE8A31-DB39-D942-BEE0-F50ECFBBD38F}" srcId="{991846A7-11D1-A246-A521-B9B98C643C34}" destId="{F2CDEF69-8F3B-774C-9E41-8C9DF90BFB01}" srcOrd="0" destOrd="0" parTransId="{0BB94AA6-34C6-5346-9CD7-F2E832D961F2}" sibTransId="{3E223AA8-D969-5841-A031-AD568BD7931F}"/>
    <dgm:cxn modelId="{57380CF2-A593-FC4E-94E2-D070BD8CA44A}" type="presOf" srcId="{9B058678-D5B4-454E-8C30-16D224996CC3}" destId="{1B19FC21-8829-1243-AD54-BEDB0CDF103D}" srcOrd="0" destOrd="0" presId="urn:microsoft.com/office/officeart/2008/layout/VerticalCurvedList"/>
    <dgm:cxn modelId="{12AC4D10-CF16-6649-8B73-7D958C521BEF}" type="presOf" srcId="{991846A7-11D1-A246-A521-B9B98C643C34}" destId="{2A643C1F-8209-264B-AA93-900A86FEF39F}" srcOrd="0" destOrd="0" presId="urn:microsoft.com/office/officeart/2008/layout/VerticalCurvedList"/>
    <dgm:cxn modelId="{F54CE4C8-00C0-9443-A132-EBE70EFF7C3A}" type="presOf" srcId="{3E223AA8-D969-5841-A031-AD568BD7931F}" destId="{F4FC09D5-11C9-2E4F-87AF-42FE0F2F1640}" srcOrd="0" destOrd="0" presId="urn:microsoft.com/office/officeart/2008/layout/VerticalCurvedList"/>
    <dgm:cxn modelId="{3DC2F184-A15A-5940-AC31-D5B620B8C44A}" type="presOf" srcId="{F2CDEF69-8F3B-774C-9E41-8C9DF90BFB01}" destId="{596CE688-77BA-1343-98E7-7635F889FA02}" srcOrd="0" destOrd="0" presId="urn:microsoft.com/office/officeart/2008/layout/VerticalCurvedList"/>
    <dgm:cxn modelId="{9091F618-E23A-A446-A0AF-94C7A88B6E8C}" srcId="{991846A7-11D1-A246-A521-B9B98C643C34}" destId="{9B058678-D5B4-454E-8C30-16D224996CC3}" srcOrd="2" destOrd="0" parTransId="{BAB11A5B-0BC0-DC4C-AE27-C3294B805FA0}" sibTransId="{4B01EBE2-4147-364E-B26A-C93D67466A3F}"/>
    <dgm:cxn modelId="{B2BE34FE-1F08-1B4A-B6A3-4E6BC111BF1C}" type="presParOf" srcId="{2A643C1F-8209-264B-AA93-900A86FEF39F}" destId="{261FE9E2-83F3-0448-9B6C-46230A521D88}" srcOrd="0" destOrd="0" presId="urn:microsoft.com/office/officeart/2008/layout/VerticalCurvedList"/>
    <dgm:cxn modelId="{D76864C5-D786-8A4F-B522-67EAE6C37AEC}" type="presParOf" srcId="{261FE9E2-83F3-0448-9B6C-46230A521D88}" destId="{6FB9B3D5-7B56-9D45-A7EC-5DA3096BD5CF}" srcOrd="0" destOrd="0" presId="urn:microsoft.com/office/officeart/2008/layout/VerticalCurvedList"/>
    <dgm:cxn modelId="{81FBF1B2-101E-7E4E-BE77-B8046118FD8A}" type="presParOf" srcId="{6FB9B3D5-7B56-9D45-A7EC-5DA3096BD5CF}" destId="{C0B7A120-59F2-EC49-A947-30966C7437BA}" srcOrd="0" destOrd="0" presId="urn:microsoft.com/office/officeart/2008/layout/VerticalCurvedList"/>
    <dgm:cxn modelId="{64847F10-E343-744C-877D-579880981A8D}" type="presParOf" srcId="{6FB9B3D5-7B56-9D45-A7EC-5DA3096BD5CF}" destId="{F4FC09D5-11C9-2E4F-87AF-42FE0F2F1640}" srcOrd="1" destOrd="0" presId="urn:microsoft.com/office/officeart/2008/layout/VerticalCurvedList"/>
    <dgm:cxn modelId="{B47BB752-72B7-0B4B-824B-F91D6902BE91}" type="presParOf" srcId="{6FB9B3D5-7B56-9D45-A7EC-5DA3096BD5CF}" destId="{54C95059-99C4-6A4C-8E73-7DA2DBED89A5}" srcOrd="2" destOrd="0" presId="urn:microsoft.com/office/officeart/2008/layout/VerticalCurvedList"/>
    <dgm:cxn modelId="{F6104E29-22C7-1548-9539-45CA1725ACD1}" type="presParOf" srcId="{6FB9B3D5-7B56-9D45-A7EC-5DA3096BD5CF}" destId="{B0FB1946-6684-F74E-9819-42645DEC29D6}" srcOrd="3" destOrd="0" presId="urn:microsoft.com/office/officeart/2008/layout/VerticalCurvedList"/>
    <dgm:cxn modelId="{8A932AA8-B66D-264A-AB01-6E388ACA2DDB}" type="presParOf" srcId="{261FE9E2-83F3-0448-9B6C-46230A521D88}" destId="{596CE688-77BA-1343-98E7-7635F889FA02}" srcOrd="1" destOrd="0" presId="urn:microsoft.com/office/officeart/2008/layout/VerticalCurvedList"/>
    <dgm:cxn modelId="{CF4D038C-391D-FD43-AA35-A7917F2F9EAD}" type="presParOf" srcId="{261FE9E2-83F3-0448-9B6C-46230A521D88}" destId="{50D1B869-A443-B049-B63A-FD963FFCD0AE}" srcOrd="2" destOrd="0" presId="urn:microsoft.com/office/officeart/2008/layout/VerticalCurvedList"/>
    <dgm:cxn modelId="{76D19B6D-900C-B044-ABA9-AFD8D0C63582}" type="presParOf" srcId="{50D1B869-A443-B049-B63A-FD963FFCD0AE}" destId="{81F99AD9-2C7C-1F42-B7EE-9A8E87AE3892}" srcOrd="0" destOrd="0" presId="urn:microsoft.com/office/officeart/2008/layout/VerticalCurvedList"/>
    <dgm:cxn modelId="{6A8BC8E4-D140-3B42-8074-554F8363A633}" type="presParOf" srcId="{261FE9E2-83F3-0448-9B6C-46230A521D88}" destId="{D14EE52C-7C46-B942-80CA-3FF5CA471985}" srcOrd="3" destOrd="0" presId="urn:microsoft.com/office/officeart/2008/layout/VerticalCurvedList"/>
    <dgm:cxn modelId="{5AE8F399-CD9D-7D48-93A8-6FDB206920F4}" type="presParOf" srcId="{261FE9E2-83F3-0448-9B6C-46230A521D88}" destId="{345EF494-DA93-E042-9D40-A974B5107650}" srcOrd="4" destOrd="0" presId="urn:microsoft.com/office/officeart/2008/layout/VerticalCurvedList"/>
    <dgm:cxn modelId="{ECB9369C-CA77-2B47-AC74-D99C1774B8FB}" type="presParOf" srcId="{345EF494-DA93-E042-9D40-A974B5107650}" destId="{A00A56FC-D88F-7D45-BEA9-DF8D20F94143}" srcOrd="0" destOrd="0" presId="urn:microsoft.com/office/officeart/2008/layout/VerticalCurvedList"/>
    <dgm:cxn modelId="{7C2A387D-F148-974F-86BE-3E5C8A52A996}" type="presParOf" srcId="{261FE9E2-83F3-0448-9B6C-46230A521D88}" destId="{1B19FC21-8829-1243-AD54-BEDB0CDF103D}" srcOrd="5" destOrd="0" presId="urn:microsoft.com/office/officeart/2008/layout/VerticalCurvedList"/>
    <dgm:cxn modelId="{5B1F53CE-0538-7D49-A593-B2D148787147}" type="presParOf" srcId="{261FE9E2-83F3-0448-9B6C-46230A521D88}" destId="{96EB007B-B90F-6D46-810D-8A985090EDE0}" srcOrd="6" destOrd="0" presId="urn:microsoft.com/office/officeart/2008/layout/VerticalCurvedList"/>
    <dgm:cxn modelId="{6AED9ACE-1044-BC45-A927-6A8173E2FEF8}" type="presParOf" srcId="{96EB007B-B90F-6D46-810D-8A985090EDE0}" destId="{B0F7B57F-8385-614B-AFCD-EE3551FD7105}"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D673D-E449-4CD6-985B-450F4BD69BB2}">
      <dsp:nvSpPr>
        <dsp:cNvPr id="0" name=""/>
        <dsp:cNvSpPr/>
      </dsp:nvSpPr>
      <dsp:spPr>
        <a:xfrm>
          <a:off x="2286012" y="586404"/>
          <a:ext cx="4591860" cy="429041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51D687-0991-4AC0-9D85-3FEB74A7DC9A}">
      <dsp:nvSpPr>
        <dsp:cNvPr id="0" name=""/>
        <dsp:cNvSpPr/>
      </dsp:nvSpPr>
      <dsp:spPr>
        <a:xfrm>
          <a:off x="1212384"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Student Learning</a:t>
          </a:r>
          <a:endParaRPr lang="en-US" sz="1600" b="1" kern="1200" dirty="0" smtClean="0">
            <a:latin typeface="Calibri" panose="020F050202020403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use content and pedagogical knowledge to help students learn, understand, and improve.</a:t>
          </a:r>
          <a:r>
            <a:rPr lang="en-US" sz="1600" b="1" kern="1200" dirty="0" smtClean="0">
              <a:latin typeface="Calibri" panose="020F0502020204030204" pitchFamily="34" charset="0"/>
            </a:rPr>
            <a:t> </a:t>
          </a:r>
          <a:endParaRPr lang="en-US" sz="1600" kern="1200" dirty="0" smtClean="0">
            <a:latin typeface="Calibri" panose="020F0502020204030204" pitchFamily="34" charset="0"/>
          </a:endParaRP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1308131" y="801757"/>
        <a:ext cx="3148690" cy="1769894"/>
      </dsp:txXfrm>
    </dsp:sp>
    <dsp:sp modelId="{7BA635B3-C9C7-4E7B-B472-ECF35F40F399}">
      <dsp:nvSpPr>
        <dsp:cNvPr id="0" name=""/>
        <dsp:cNvSpPr/>
      </dsp:nvSpPr>
      <dsp:spPr>
        <a:xfrm>
          <a:off x="4648192" y="706010"/>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Student-Centered Environment</a:t>
          </a:r>
          <a:r>
            <a:rPr lang="en-US" sz="1600" b="1"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create an environment that responds to individual students’ backgrounds, strengths, and interests. </a:t>
          </a: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4743939" y="801757"/>
        <a:ext cx="3148690" cy="1769894"/>
      </dsp:txXfrm>
    </dsp:sp>
    <dsp:sp modelId="{3ADC9E58-3011-4344-BDEA-B3CED5CE2560}">
      <dsp:nvSpPr>
        <dsp:cNvPr id="0" name=""/>
        <dsp:cNvSpPr/>
      </dsp:nvSpPr>
      <dsp:spPr>
        <a:xfrm>
          <a:off x="1212384"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Classroom Community</a:t>
          </a:r>
          <a:r>
            <a:rPr lang="en-US" sz="1600"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cultivate a classroom learning community where student differences are valued. </a:t>
          </a: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1308131" y="2903998"/>
        <a:ext cx="3148690" cy="1769894"/>
      </dsp:txXfrm>
    </dsp:sp>
    <dsp:sp modelId="{254DA648-7FC0-4E56-AF12-66FB304F0342}">
      <dsp:nvSpPr>
        <dsp:cNvPr id="0" name=""/>
        <dsp:cNvSpPr/>
      </dsp:nvSpPr>
      <dsp:spPr>
        <a:xfrm>
          <a:off x="4648192" y="2808251"/>
          <a:ext cx="3340184" cy="1961388"/>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u="sng" kern="1200" dirty="0" smtClean="0">
              <a:latin typeface="Calibri" panose="020F0502020204030204" pitchFamily="34" charset="0"/>
            </a:rPr>
            <a:t>Classroom Management</a:t>
          </a:r>
          <a:r>
            <a:rPr lang="en-US" sz="1600" b="1" kern="1200" dirty="0" smtClean="0">
              <a:latin typeface="Calibri" panose="020F0502020204030204" pitchFamily="34"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smtClean="0">
              <a:latin typeface="Calibri" panose="020F0502020204030204" pitchFamily="34" charset="0"/>
            </a:rPr>
            <a:t>How teachers foster a respectful and predictable learning environment. </a:t>
          </a:r>
        </a:p>
        <a:p>
          <a:pPr marL="0" marR="0" lvl="0" indent="0" algn="ctr" defTabSz="914400" eaLnBrk="1" fontAlgn="auto" latinLnBrk="0" hangingPunct="1">
            <a:lnSpc>
              <a:spcPct val="100000"/>
            </a:lnSpc>
            <a:spcBef>
              <a:spcPct val="0"/>
            </a:spcBef>
            <a:spcAft>
              <a:spcPts val="0"/>
            </a:spcAft>
            <a:buClrTx/>
            <a:buSzTx/>
            <a:buFontTx/>
            <a:buNone/>
            <a:tabLst/>
            <a:defRPr/>
          </a:pPr>
          <a:endParaRPr lang="en-US" sz="1600" kern="1200" dirty="0" smtClean="0">
            <a:latin typeface="Calibri" panose="020F0502020204030204" pitchFamily="34" charset="0"/>
          </a:endParaRPr>
        </a:p>
        <a:p>
          <a:pPr lvl="0" algn="ctr" defTabSz="1644650">
            <a:lnSpc>
              <a:spcPct val="90000"/>
            </a:lnSpc>
            <a:spcBef>
              <a:spcPct val="0"/>
            </a:spcBef>
            <a:spcAft>
              <a:spcPct val="35000"/>
            </a:spcAft>
          </a:pPr>
          <a:endParaRPr lang="en-US" kern="1200" dirty="0">
            <a:latin typeface="Calibri" panose="020F0502020204030204" pitchFamily="34" charset="0"/>
          </a:endParaRPr>
        </a:p>
      </dsp:txBody>
      <dsp:txXfrm>
        <a:off x="4743939" y="2903998"/>
        <a:ext cx="3148690" cy="1769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C09D5-11C9-2E4F-87AF-42FE0F2F1640}">
      <dsp:nvSpPr>
        <dsp:cNvPr id="0" name=""/>
        <dsp:cNvSpPr/>
      </dsp:nvSpPr>
      <dsp:spPr>
        <a:xfrm>
          <a:off x="-2376967" y="-367309"/>
          <a:ext cx="2838742" cy="2838742"/>
        </a:xfrm>
        <a:prstGeom prst="blockArc">
          <a:avLst>
            <a:gd name="adj1" fmla="val 18900000"/>
            <a:gd name="adj2" fmla="val 2700000"/>
            <a:gd name="adj3" fmla="val 761"/>
          </a:avLst>
        </a:pr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6CE688-77BA-1343-98E7-7635F889FA02}">
      <dsp:nvSpPr>
        <dsp:cNvPr id="0" name=""/>
        <dsp:cNvSpPr/>
      </dsp:nvSpPr>
      <dsp:spPr>
        <a:xfrm>
          <a:off x="296856" y="210412"/>
          <a:ext cx="7762460" cy="420824"/>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4030"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Incorporate data into professional growth plans</a:t>
          </a:r>
          <a:endParaRPr lang="en-US" sz="2100" kern="1200" dirty="0"/>
        </a:p>
      </dsp:txBody>
      <dsp:txXfrm>
        <a:off x="296856" y="210412"/>
        <a:ext cx="7762460" cy="420824"/>
      </dsp:txXfrm>
    </dsp:sp>
    <dsp:sp modelId="{81F99AD9-2C7C-1F42-B7EE-9A8E87AE3892}">
      <dsp:nvSpPr>
        <dsp:cNvPr id="0" name=""/>
        <dsp:cNvSpPr/>
      </dsp:nvSpPr>
      <dsp:spPr>
        <a:xfrm>
          <a:off x="33841" y="157809"/>
          <a:ext cx="526031" cy="526031"/>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14EE52C-7C46-B942-80CA-3FF5CA471985}">
      <dsp:nvSpPr>
        <dsp:cNvPr id="0" name=""/>
        <dsp:cNvSpPr/>
      </dsp:nvSpPr>
      <dsp:spPr>
        <a:xfrm>
          <a:off x="449826" y="841649"/>
          <a:ext cx="7609490" cy="420824"/>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4030"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Use data as an artifact for professional practices</a:t>
          </a:r>
          <a:endParaRPr lang="en-US" sz="2100" kern="1200" dirty="0"/>
        </a:p>
      </dsp:txBody>
      <dsp:txXfrm>
        <a:off x="449826" y="841649"/>
        <a:ext cx="7609490" cy="420824"/>
      </dsp:txXfrm>
    </dsp:sp>
    <dsp:sp modelId="{A00A56FC-D88F-7D45-BEA9-DF8D20F94143}">
      <dsp:nvSpPr>
        <dsp:cNvPr id="0" name=""/>
        <dsp:cNvSpPr/>
      </dsp:nvSpPr>
      <dsp:spPr>
        <a:xfrm>
          <a:off x="186811" y="789046"/>
          <a:ext cx="526031" cy="526031"/>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B19FC21-8829-1243-AD54-BEDB0CDF103D}">
      <dsp:nvSpPr>
        <dsp:cNvPr id="0" name=""/>
        <dsp:cNvSpPr/>
      </dsp:nvSpPr>
      <dsp:spPr>
        <a:xfrm>
          <a:off x="296856" y="1472886"/>
          <a:ext cx="7762460" cy="420824"/>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4030"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Pair teachers with complimentary strengths and areas of need</a:t>
          </a:r>
          <a:endParaRPr lang="en-US" sz="2100" kern="1200" dirty="0"/>
        </a:p>
      </dsp:txBody>
      <dsp:txXfrm>
        <a:off x="296856" y="1472886"/>
        <a:ext cx="7762460" cy="420824"/>
      </dsp:txXfrm>
    </dsp:sp>
    <dsp:sp modelId="{B0F7B57F-8385-614B-AFCD-EE3551FD7105}">
      <dsp:nvSpPr>
        <dsp:cNvPr id="0" name=""/>
        <dsp:cNvSpPr/>
      </dsp:nvSpPr>
      <dsp:spPr>
        <a:xfrm>
          <a:off x="33841" y="1420283"/>
          <a:ext cx="526031" cy="526031"/>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5759B6-C6B5-1944-9499-DD9FFADCDA5C}" type="datetimeFigureOut">
              <a:t>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F8A1E-8137-6C47-8C7B-3F3E37866B01}" type="slidenum">
              <a:t>‹#›</a:t>
            </a:fld>
            <a:endParaRPr lang="en-US"/>
          </a:p>
        </p:txBody>
      </p:sp>
    </p:spTree>
    <p:extLst>
      <p:ext uri="{BB962C8B-B14F-4D97-AF65-F5344CB8AC3E}">
        <p14:creationId xmlns:p14="http://schemas.microsoft.com/office/powerpoint/2010/main" val="41767699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lvl="1"/>
            <a:r>
              <a:rPr lang="en-US" sz="1200" kern="1200" dirty="0" smtClean="0">
                <a:solidFill>
                  <a:schemeClr val="tx1"/>
                </a:solidFill>
                <a:effectLst/>
                <a:latin typeface="+mn-lt"/>
                <a:ea typeface="+mn-ea"/>
                <a:cs typeface="+mn-cs"/>
              </a:rPr>
              <a:t>Give principals a brief welcome </a:t>
            </a:r>
          </a:p>
          <a:p>
            <a:pPr lvl="1"/>
            <a:r>
              <a:rPr lang="en-US" sz="1200" kern="1200" dirty="0" smtClean="0">
                <a:solidFill>
                  <a:schemeClr val="tx1"/>
                </a:solidFill>
                <a:effectLst/>
                <a:latin typeface="+mn-lt"/>
                <a:ea typeface="+mn-ea"/>
                <a:cs typeface="+mn-cs"/>
              </a:rPr>
              <a:t>Give time for introductions if necessary </a:t>
            </a:r>
          </a:p>
          <a:p>
            <a:pPr eaLnBrk="1" hangingPunct="1">
              <a:spcBef>
                <a:spcPct val="0"/>
              </a:spcBef>
            </a:pPr>
            <a:endParaRPr lang="en-US" dirty="0">
              <a:latin typeface="Arial" charset="0"/>
              <a:ea typeface="ＭＳ Ｐゴシック" charset="0"/>
              <a:cs typeface="ＭＳ Ｐゴシック" charset="0"/>
            </a:endParaRPr>
          </a:p>
        </p:txBody>
      </p:sp>
      <p:sp>
        <p:nvSpPr>
          <p:cNvPr id="61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834" indent="-285705" eaLnBrk="0" hangingPunct="0">
              <a:defRPr sz="2400">
                <a:solidFill>
                  <a:schemeClr val="tx1"/>
                </a:solidFill>
                <a:latin typeface="Arial" charset="0"/>
                <a:ea typeface="ＭＳ Ｐゴシック" charset="0"/>
                <a:cs typeface="ＭＳ Ｐゴシック" charset="0"/>
              </a:defRPr>
            </a:lvl2pPr>
            <a:lvl3pPr marL="1142822" indent="-228564" eaLnBrk="0" hangingPunct="0">
              <a:defRPr sz="2400">
                <a:solidFill>
                  <a:schemeClr val="tx1"/>
                </a:solidFill>
                <a:latin typeface="Arial" charset="0"/>
                <a:ea typeface="ＭＳ Ｐゴシック" charset="0"/>
                <a:cs typeface="ＭＳ Ｐゴシック" charset="0"/>
              </a:defRPr>
            </a:lvl3pPr>
            <a:lvl4pPr marL="1599950" indent="-228564" eaLnBrk="0" hangingPunct="0">
              <a:defRPr sz="2400">
                <a:solidFill>
                  <a:schemeClr val="tx1"/>
                </a:solidFill>
                <a:latin typeface="Arial" charset="0"/>
                <a:ea typeface="ＭＳ Ｐゴシック" charset="0"/>
                <a:cs typeface="ＭＳ Ｐゴシック" charset="0"/>
              </a:defRPr>
            </a:lvl4pPr>
            <a:lvl5pPr marL="2057078" indent="-228564" eaLnBrk="0" hangingPunct="0">
              <a:defRPr sz="2400">
                <a:solidFill>
                  <a:schemeClr val="tx1"/>
                </a:solidFill>
                <a:latin typeface="Arial" charset="0"/>
                <a:ea typeface="ＭＳ Ｐゴシック" charset="0"/>
                <a:cs typeface="ＭＳ Ｐゴシック" charset="0"/>
              </a:defRPr>
            </a:lvl5pPr>
            <a:lvl6pPr marL="2514208"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336"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8465"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5594" indent="-228564"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fld id="{F9FE5F65-3B51-3547-9A06-C8F4D46D2D34}" type="slidenum">
              <a:rPr lang="en-US" sz="1100"/>
              <a:pPr eaLnBrk="1" hangingPunct="1"/>
              <a:t>1</a:t>
            </a:fld>
            <a:endParaRPr lang="en-US" sz="1100"/>
          </a:p>
        </p:txBody>
      </p:sp>
    </p:spTree>
    <p:extLst>
      <p:ext uri="{BB962C8B-B14F-4D97-AF65-F5344CB8AC3E}">
        <p14:creationId xmlns:p14="http://schemas.microsoft.com/office/powerpoint/2010/main" val="1729802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Now we are going to get to know the survey content a bit better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10</a:t>
            </a:fld>
            <a:endParaRPr lang="en-US"/>
          </a:p>
        </p:txBody>
      </p:sp>
    </p:spTree>
    <p:extLst>
      <p:ext uri="{BB962C8B-B14F-4D97-AF65-F5344CB8AC3E}">
        <p14:creationId xmlns:p14="http://schemas.microsoft.com/office/powerpoint/2010/main" val="4231116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 survey contains four groups of questions, also know as the survey “elements”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learning</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Student-centered environment</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Classroom community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Classroom management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8878F7-46CD-4120-B925-5640115E1642}" type="slidenum">
              <a:rPr lang="en-US" smtClean="0"/>
              <a:t>11</a:t>
            </a:fld>
            <a:endParaRPr lang="en-US"/>
          </a:p>
        </p:txBody>
      </p:sp>
    </p:spTree>
    <p:extLst>
      <p:ext uri="{BB962C8B-B14F-4D97-AF65-F5344CB8AC3E}">
        <p14:creationId xmlns:p14="http://schemas.microsoft.com/office/powerpoint/2010/main" val="130976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Hand out the survey instruments </a:t>
            </a:r>
          </a:p>
          <a:p>
            <a:pPr lvl="1"/>
            <a:r>
              <a:rPr lang="en-US" sz="1200" kern="1200" dirty="0" smtClean="0">
                <a:solidFill>
                  <a:schemeClr val="tx1"/>
                </a:solidFill>
                <a:effectLst/>
                <a:latin typeface="+mn-lt"/>
                <a:ea typeface="+mn-ea"/>
                <a:cs typeface="+mn-cs"/>
              </a:rPr>
              <a:t>Read the instructions for the activity</a:t>
            </a:r>
          </a:p>
          <a:p>
            <a:pPr lvl="1"/>
            <a:r>
              <a:rPr lang="en-US" sz="1200" kern="1200" dirty="0" smtClean="0">
                <a:solidFill>
                  <a:schemeClr val="tx1"/>
                </a:solidFill>
                <a:effectLst/>
                <a:latin typeface="+mn-lt"/>
                <a:ea typeface="+mn-ea"/>
                <a:cs typeface="+mn-cs"/>
              </a:rPr>
              <a:t>Have groups write their words on a poster to share with the group</a:t>
            </a:r>
          </a:p>
          <a:p>
            <a:endParaRPr lang="en-US" dirty="0" smtClean="0"/>
          </a:p>
        </p:txBody>
      </p:sp>
      <p:sp>
        <p:nvSpPr>
          <p:cNvPr id="4" name="Slide Number Placeholder 3"/>
          <p:cNvSpPr>
            <a:spLocks noGrp="1"/>
          </p:cNvSpPr>
          <p:nvPr>
            <p:ph type="sldNum" sz="quarter" idx="10"/>
          </p:nvPr>
        </p:nvSpPr>
        <p:spPr/>
        <p:txBody>
          <a:bodyPr/>
          <a:lstStyle/>
          <a:p>
            <a:fld id="{49AF8A1E-8137-6C47-8C7B-3F3E37866B01}" type="slidenum">
              <a:rPr lang="en-US" smtClean="0"/>
              <a:t>12</a:t>
            </a:fld>
            <a:endParaRPr lang="en-US"/>
          </a:p>
        </p:txBody>
      </p:sp>
    </p:spTree>
    <p:extLst>
      <p:ext uri="{BB962C8B-B14F-4D97-AF65-F5344CB8AC3E}">
        <p14:creationId xmlns:p14="http://schemas.microsoft.com/office/powerpoint/2010/main" val="3779674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we are going to look at how the survey content is related to the Teacher Quality Standards. We are only including the first three standards because those are the standards that have professional practices that are observable to students.</a:t>
            </a:r>
            <a:r>
              <a:rPr lang="en-US" sz="1200" kern="1200" dirty="0" smtClean="0">
                <a:solidFill>
                  <a:schemeClr val="tx1"/>
                </a:solidFill>
                <a:effectLst/>
                <a:latin typeface="+mn-lt"/>
                <a:ea typeface="+mn-ea"/>
                <a:cs typeface="+mn-cs"/>
              </a:rPr>
              <a:t> </a:t>
            </a:r>
          </a:p>
          <a:p>
            <a:pPr lvl="1"/>
            <a:r>
              <a:rPr lang="en-US" sz="1200" kern="1200" dirty="0" smtClean="0">
                <a:solidFill>
                  <a:schemeClr val="tx1"/>
                </a:solidFill>
                <a:effectLst/>
                <a:latin typeface="+mn-lt"/>
                <a:ea typeface="+mn-ea"/>
                <a:cs typeface="+mn-cs"/>
              </a:rPr>
              <a:t>Ask participants to talk about this as a group and add the standards to each survey category on their poster. </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13</a:t>
            </a:fld>
            <a:endParaRPr lang="en-US"/>
          </a:p>
        </p:txBody>
      </p:sp>
    </p:spTree>
    <p:extLst>
      <p:ext uri="{BB962C8B-B14F-4D97-AF65-F5344CB8AC3E}">
        <p14:creationId xmlns:p14="http://schemas.microsoft.com/office/powerpoint/2010/main" val="3065515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Talk through the alignment of each category, making sure to underscore that this is the </a:t>
            </a:r>
            <a:r>
              <a:rPr lang="en-US" sz="1200" i="1" kern="1200" dirty="0" smtClean="0">
                <a:solidFill>
                  <a:schemeClr val="tx1"/>
                </a:solidFill>
                <a:effectLst/>
                <a:latin typeface="+mn-lt"/>
                <a:ea typeface="+mn-ea"/>
                <a:cs typeface="+mn-cs"/>
              </a:rPr>
              <a:t>primary</a:t>
            </a:r>
            <a:r>
              <a:rPr lang="en-US" sz="1200" kern="1200" dirty="0" smtClean="0">
                <a:solidFill>
                  <a:schemeClr val="tx1"/>
                </a:solidFill>
                <a:effectLst/>
                <a:latin typeface="+mn-lt"/>
                <a:ea typeface="+mn-ea"/>
                <a:cs typeface="+mn-cs"/>
              </a:rPr>
              <a:t> alignment. The elements, and items within them, can also be related to other standards.</a:t>
            </a: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14</a:t>
            </a:fld>
            <a:endParaRPr lang="en-US"/>
          </a:p>
        </p:txBody>
      </p:sp>
    </p:spTree>
    <p:extLst>
      <p:ext uri="{BB962C8B-B14F-4D97-AF65-F5344CB8AC3E}">
        <p14:creationId xmlns:p14="http://schemas.microsoft.com/office/powerpoint/2010/main" val="1127549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we are going to go a bit deeper with the standards and look at specific professional practices. </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Hand out the Digging Deeper document</a:t>
            </a:r>
          </a:p>
          <a:p>
            <a:pPr lvl="1"/>
            <a:r>
              <a:rPr lang="en-US" sz="1200" kern="1200" dirty="0" smtClean="0">
                <a:solidFill>
                  <a:schemeClr val="tx1"/>
                </a:solidFill>
                <a:effectLst/>
                <a:latin typeface="+mn-lt"/>
                <a:ea typeface="+mn-ea"/>
                <a:cs typeface="+mn-cs"/>
              </a:rPr>
              <a:t>Review the instructions for the activity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15</a:t>
            </a:fld>
            <a:endParaRPr lang="en-US"/>
          </a:p>
        </p:txBody>
      </p:sp>
    </p:spTree>
    <p:extLst>
      <p:ext uri="{BB962C8B-B14F-4D97-AF65-F5344CB8AC3E}">
        <p14:creationId xmlns:p14="http://schemas.microsoft.com/office/powerpoint/2010/main" val="1631071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aseline="0" dirty="0" smtClean="0"/>
              <a:t> </a:t>
            </a:r>
            <a:r>
              <a:rPr lang="en-US" sz="1200" kern="1200" dirty="0" smtClean="0">
                <a:solidFill>
                  <a:schemeClr val="tx1"/>
                </a:solidFill>
                <a:effectLst/>
                <a:latin typeface="+mn-lt"/>
                <a:ea typeface="+mn-ea"/>
                <a:cs typeface="+mn-cs"/>
              </a:rPr>
              <a:t>Review the instructions for the activity </a:t>
            </a:r>
          </a:p>
          <a:p>
            <a:pPr lvl="1"/>
            <a:r>
              <a:rPr lang="en-US" sz="1200" kern="1200" dirty="0" smtClean="0">
                <a:solidFill>
                  <a:schemeClr val="tx1"/>
                </a:solidFill>
                <a:effectLst/>
                <a:latin typeface="+mn-lt"/>
                <a:ea typeface="+mn-ea"/>
                <a:cs typeface="+mn-cs"/>
              </a:rPr>
              <a:t>Share out as a group</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16</a:t>
            </a:fld>
            <a:endParaRPr lang="en-US"/>
          </a:p>
        </p:txBody>
      </p:sp>
    </p:spTree>
    <p:extLst>
      <p:ext uri="{BB962C8B-B14F-4D97-AF65-F5344CB8AC3E}">
        <p14:creationId xmlns:p14="http://schemas.microsoft.com/office/powerpoint/2010/main" val="1631071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Now that we have an understanding of the survey content and how it relates to the standards, we are going to shift gears and talk through how to interpret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17</a:t>
            </a:fld>
            <a:endParaRPr lang="uk-UA"/>
          </a:p>
        </p:txBody>
      </p:sp>
    </p:spTree>
    <p:extLst>
      <p:ext uri="{BB962C8B-B14F-4D97-AF65-F5344CB8AC3E}">
        <p14:creationId xmlns:p14="http://schemas.microsoft.com/office/powerpoint/2010/main" val="1514652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three main phases to interpreting student survey results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Starting with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Digging into the data, and identifying strengths and areas of need</a:t>
            </a:r>
            <a:endParaRPr lang="en-US" sz="1200" kern="1200" dirty="0" smtClean="0">
              <a:solidFill>
                <a:schemeClr val="tx1"/>
              </a:solidFill>
              <a:effectLst/>
              <a:latin typeface="+mn-lt"/>
              <a:ea typeface="+mn-ea"/>
              <a:cs typeface="+mn-cs"/>
            </a:endParaRPr>
          </a:p>
          <a:p>
            <a:pPr lvl="3"/>
            <a:r>
              <a:rPr lang="en-US" sz="1200" i="1" kern="1200" dirty="0" smtClean="0">
                <a:solidFill>
                  <a:schemeClr val="tx1"/>
                </a:solidFill>
                <a:effectLst/>
                <a:latin typeface="+mn-lt"/>
                <a:ea typeface="+mn-ea"/>
                <a:cs typeface="+mn-cs"/>
              </a:rPr>
              <a:t>These two steps really go together because you will go back and forth between them</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And then reflecting on the conclusions you have drawn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18</a:t>
            </a:fld>
            <a:endParaRPr lang="uk-UA"/>
          </a:p>
        </p:txBody>
      </p:sp>
    </p:spTree>
    <p:extLst>
      <p:ext uri="{BB962C8B-B14F-4D97-AF65-F5344CB8AC3E}">
        <p14:creationId xmlns:p14="http://schemas.microsoft.com/office/powerpoint/2010/main" val="162213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First we’ll talk about starting with predictions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19</a:t>
            </a:fld>
            <a:endParaRPr lang="uk-UA"/>
          </a:p>
        </p:txBody>
      </p:sp>
    </p:spTree>
    <p:extLst>
      <p:ext uri="{BB962C8B-B14F-4D97-AF65-F5344CB8AC3E}">
        <p14:creationId xmlns:p14="http://schemas.microsoft.com/office/powerpoint/2010/main" val="1226105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 objectives for the training </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a:t>
            </a:fld>
            <a:endParaRPr lang="uk-UA"/>
          </a:p>
        </p:txBody>
      </p:sp>
    </p:spTree>
    <p:extLst>
      <p:ext uri="{BB962C8B-B14F-4D97-AF65-F5344CB8AC3E}">
        <p14:creationId xmlns:p14="http://schemas.microsoft.com/office/powerpoint/2010/main" val="2484400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Starting with predictions can be helpful for teachers in order to frame their own results. This can be as simple as having teachers reflect upon the following questions prior to receiving their results. CEI also has teacher self-assessments for both versions of the survey that basically reframe the questions as I statements for teachers to respond to about their own practice.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20</a:t>
            </a:fld>
            <a:endParaRPr lang="uk-UA"/>
          </a:p>
        </p:txBody>
      </p:sp>
    </p:spTree>
    <p:extLst>
      <p:ext uri="{BB962C8B-B14F-4D97-AF65-F5344CB8AC3E}">
        <p14:creationId xmlns:p14="http://schemas.microsoft.com/office/powerpoint/2010/main" val="1546015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The next step is to prioritize focus areas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21</a:t>
            </a:fld>
            <a:endParaRPr lang="uk-UA"/>
          </a:p>
        </p:txBody>
      </p:sp>
    </p:spTree>
    <p:extLst>
      <p:ext uri="{BB962C8B-B14F-4D97-AF65-F5344CB8AC3E}">
        <p14:creationId xmlns:p14="http://schemas.microsoft.com/office/powerpoint/2010/main" val="2117086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a few guiding principals for digging into SPS data</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First, always consider comparison groups. Simply looking at the highest and lowest scoring items may not help a teacher get to the right areas to improve their practice. Considering school, district, or state comparison groups can help put results into context.</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Next, look at the distribution of responses. If there are particular items that have a lot of “always” or “never” responses, those may be areas to focus.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It is also important to disaggregate by subgroups. To better understand what the data are telling you.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22</a:t>
            </a:fld>
            <a:endParaRPr lang="uk-UA"/>
          </a:p>
        </p:txBody>
      </p:sp>
    </p:spTree>
    <p:extLst>
      <p:ext uri="{BB962C8B-B14F-4D97-AF65-F5344CB8AC3E}">
        <p14:creationId xmlns:p14="http://schemas.microsoft.com/office/powerpoint/2010/main" val="1500907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 When you are identifying strengths, look for the following things. Items that are: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higher than the comparison groups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better than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a lot of “always” responses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consistent responses across subgroups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23</a:t>
            </a:fld>
            <a:endParaRPr lang="uk-UA"/>
          </a:p>
        </p:txBody>
      </p:sp>
    </p:spTree>
    <p:extLst>
      <p:ext uri="{BB962C8B-B14F-4D97-AF65-F5344CB8AC3E}">
        <p14:creationId xmlns:p14="http://schemas.microsoft.com/office/powerpoint/2010/main" val="85238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When you are identifying areas of need, look for the following things. Items that are: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Are lower than the comparison groups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Don’t live up to predictions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Have a lot of “never” responses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Look very different for student subgroups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24</a:t>
            </a:fld>
            <a:endParaRPr lang="uk-UA"/>
          </a:p>
        </p:txBody>
      </p:sp>
    </p:spTree>
    <p:extLst>
      <p:ext uri="{BB962C8B-B14F-4D97-AF65-F5344CB8AC3E}">
        <p14:creationId xmlns:p14="http://schemas.microsoft.com/office/powerpoint/2010/main" val="2416516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Finally, you’ll want to incorporate context.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25</a:t>
            </a:fld>
            <a:endParaRPr lang="uk-UA"/>
          </a:p>
        </p:txBody>
      </p:sp>
    </p:spTree>
    <p:extLst>
      <p:ext uri="{BB962C8B-B14F-4D97-AF65-F5344CB8AC3E}">
        <p14:creationId xmlns:p14="http://schemas.microsoft.com/office/powerpoint/2010/main" val="3940594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Student survey results, just like any other data, don’t stand on their own.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You’ll want to incorporate context in order to better identify next steps for improving practice.</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Some areas you may consider are:</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Programs and initiatives: For instance you may have one teacher who is part of a specific project or program, and one who isn’t. If their results look different, that program may be contributing to the results (in a positive or negative way).</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growth data: Teachers can look at how their scores align to their growth data for certain classes.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Professional practice: As we just saw, the student survey can provide a lot of information that connects to professional practices. Teachers should examine their results to uncover areas where their results align (and don’t align) to their professional practice ratings. If they are not aligned it could mean that students are experiencing something that is not readily observable by coaches or evaluators.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Curriculum: Perhaps you are an IB school, or have an AP program – looking at these curricular initiatives could help you think more deeply about your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26</a:t>
            </a:fld>
            <a:endParaRPr lang="uk-UA"/>
          </a:p>
        </p:txBody>
      </p:sp>
    </p:spTree>
    <p:extLst>
      <p:ext uri="{BB962C8B-B14F-4D97-AF65-F5344CB8AC3E}">
        <p14:creationId xmlns:p14="http://schemas.microsoft.com/office/powerpoint/2010/main" val="2592918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you’ll have an opportunity to try this process with your results.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This process applies to all levels of survey results – teacher, school, and district. Use the reflection tool to analyze your results. </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You can have principals discuss and/or share out at their tables or whole group.</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27</a:t>
            </a:fld>
            <a:endParaRPr lang="en-US"/>
          </a:p>
        </p:txBody>
      </p:sp>
    </p:spTree>
    <p:extLst>
      <p:ext uri="{BB962C8B-B14F-4D97-AF65-F5344CB8AC3E}">
        <p14:creationId xmlns:p14="http://schemas.microsoft.com/office/powerpoint/2010/main" val="73900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that you understand the results and have identified some priority areas, let’s talk about how to incorporate them into professional growth plans. Here are the guiding principals for using SPS results for professional growth:</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Think about </a:t>
            </a:r>
            <a:r>
              <a:rPr lang="en-US" sz="1200" b="1" i="1" kern="1200" dirty="0" smtClean="0">
                <a:solidFill>
                  <a:schemeClr val="tx1"/>
                </a:solidFill>
                <a:effectLst/>
                <a:latin typeface="+mn-lt"/>
                <a:ea typeface="+mn-ea"/>
                <a:cs typeface="+mn-cs"/>
              </a:rPr>
              <a:t>outcomes instead of metrics: </a:t>
            </a:r>
            <a:r>
              <a:rPr lang="en-US" sz="1200" i="1" kern="1200" dirty="0" smtClean="0">
                <a:solidFill>
                  <a:schemeClr val="tx1"/>
                </a:solidFill>
                <a:effectLst/>
                <a:latin typeface="+mn-lt"/>
                <a:ea typeface="+mn-ea"/>
                <a:cs typeface="+mn-cs"/>
              </a:rPr>
              <a:t>Focus on the change in teacher or student behavior and not necessarily a numeric increase in SPS results over time.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Use SPS results as </a:t>
            </a:r>
            <a:r>
              <a:rPr lang="en-US" sz="1200" b="1" i="1" kern="1200" dirty="0" smtClean="0">
                <a:solidFill>
                  <a:schemeClr val="tx1"/>
                </a:solidFill>
                <a:effectLst/>
                <a:latin typeface="+mn-lt"/>
                <a:ea typeface="+mn-ea"/>
                <a:cs typeface="+mn-cs"/>
              </a:rPr>
              <a:t>one of multiple measures: </a:t>
            </a:r>
            <a:r>
              <a:rPr lang="en-US" sz="1200" i="1" kern="1200" dirty="0" smtClean="0">
                <a:solidFill>
                  <a:schemeClr val="tx1"/>
                </a:solidFill>
                <a:effectLst/>
                <a:latin typeface="+mn-lt"/>
                <a:ea typeface="+mn-ea"/>
                <a:cs typeface="+mn-cs"/>
              </a:rPr>
              <a:t>Use SPS results in combination with other data you have on a teacher’s practice to form a complete picture and help you identify the right action steps. </a:t>
            </a:r>
            <a:endParaRPr lang="en-US" sz="1200" kern="1200" dirty="0" smtClean="0">
              <a:solidFill>
                <a:schemeClr val="tx1"/>
              </a:solidFill>
              <a:effectLst/>
              <a:latin typeface="+mn-lt"/>
              <a:ea typeface="+mn-ea"/>
              <a:cs typeface="+mn-cs"/>
            </a:endParaRPr>
          </a:p>
          <a:p>
            <a:pPr lvl="2"/>
            <a:r>
              <a:rPr lang="en-US" sz="1200" b="1" i="1" kern="1200" dirty="0" smtClean="0">
                <a:solidFill>
                  <a:schemeClr val="tx1"/>
                </a:solidFill>
                <a:effectLst/>
                <a:latin typeface="+mn-lt"/>
                <a:ea typeface="+mn-ea"/>
                <a:cs typeface="+mn-cs"/>
              </a:rPr>
              <a:t>Align goals </a:t>
            </a:r>
            <a:r>
              <a:rPr lang="en-US" sz="1200" i="1" kern="1200" dirty="0" smtClean="0">
                <a:solidFill>
                  <a:schemeClr val="tx1"/>
                </a:solidFill>
                <a:effectLst/>
                <a:latin typeface="+mn-lt"/>
                <a:ea typeface="+mn-ea"/>
                <a:cs typeface="+mn-cs"/>
              </a:rPr>
              <a:t>to the Teacher Quality Standards: Make sure your goals are aligned to the standards.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28</a:t>
            </a:fld>
            <a:endParaRPr lang="uk-UA"/>
          </a:p>
        </p:txBody>
      </p:sp>
    </p:spTree>
    <p:extLst>
      <p:ext uri="{BB962C8B-B14F-4D97-AF65-F5344CB8AC3E}">
        <p14:creationId xmlns:p14="http://schemas.microsoft.com/office/powerpoint/2010/main" val="39304906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many ways you can take action with SPS results: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Incorporate data into professional growth plans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Use data as an artifact for professional practices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Pair teachers with complimentary strengths and areas of need</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CEI has resources to help you in using results to improve practice:</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The Strategies Guide has instructional strategies for each SPS item that have been contributed by Colorado students and teachers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The Coaching Conversations Guide has guiding questions for having discussions with teachers about their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29</a:t>
            </a:fld>
            <a:endParaRPr lang="uk-UA"/>
          </a:p>
        </p:txBody>
      </p:sp>
    </p:spTree>
    <p:extLst>
      <p:ext uri="{BB962C8B-B14F-4D97-AF65-F5344CB8AC3E}">
        <p14:creationId xmlns:p14="http://schemas.microsoft.com/office/powerpoint/2010/main" val="398591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 agenda for the training</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3</a:t>
            </a:fld>
            <a:endParaRPr lang="en-US"/>
          </a:p>
        </p:txBody>
      </p:sp>
    </p:spTree>
    <p:extLst>
      <p:ext uri="{BB962C8B-B14F-4D97-AF65-F5344CB8AC3E}">
        <p14:creationId xmlns:p14="http://schemas.microsoft.com/office/powerpoint/2010/main" val="5404261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As I just mentioned, CEI has created resources for talking to teachers about results. We are going to review some of the guiding principals for discussing results with teachers and also give you some time to practice.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30</a:t>
            </a:fld>
            <a:endParaRPr lang="uk-UA"/>
          </a:p>
        </p:txBody>
      </p:sp>
    </p:spTree>
    <p:extLst>
      <p:ext uri="{BB962C8B-B14F-4D97-AF65-F5344CB8AC3E}">
        <p14:creationId xmlns:p14="http://schemas.microsoft.com/office/powerpoint/2010/main" val="3109455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There are some key guiding principals to take into account when talking to teachers about these results: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Take nervousness and anxiety into account: We know teachers care about their students and that means that this type of feedback can feel very personal and even scary at times. Make sure to take this into account when talking to teachers about results.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Reinforce the quality of the survey: Teachers may be dismissive of the survey instrument in an attempt to dismiss the results. Make sure you are able to reinforce the quality of the survey. CEI has several resources specifically to give teachers more information about the instrument.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Reassure teachers about implementation fidelity: Teachers may also be dismissive of results due to implementation concerns. Be prepared to reassure teachers that students were provided with accommodations, that the survey was provided in Spanish, read aloud, etc.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31</a:t>
            </a:fld>
            <a:endParaRPr lang="uk-UA"/>
          </a:p>
        </p:txBody>
      </p:sp>
    </p:spTree>
    <p:extLst>
      <p:ext uri="{BB962C8B-B14F-4D97-AF65-F5344CB8AC3E}">
        <p14:creationId xmlns:p14="http://schemas.microsoft.com/office/powerpoint/2010/main" val="21314251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Another way to communicate to teachers about results is to show them school-level results before they receive their results. Doing this as a group, perhaps in a staff meeting, allows them put their own results into context, understand the format of the reports, and practice interpreting results.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CEI has a Power Point template you can use to walk teachers through school-level results.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32</a:t>
            </a:fld>
            <a:endParaRPr lang="uk-UA"/>
          </a:p>
        </p:txBody>
      </p:sp>
    </p:spTree>
    <p:extLst>
      <p:ext uri="{BB962C8B-B14F-4D97-AF65-F5344CB8AC3E}">
        <p14:creationId xmlns:p14="http://schemas.microsoft.com/office/powerpoint/2010/main" val="12430168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You may also choose to have conversations with individual teachers about their results. These are some guiding principles to keep in mind:</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Make sure you are prepared for the conversation by reviewing their data ahead of time, if possible, and having additional data (such as professional practices) at hand.</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Provide them space to reflect on results and ask guiding questions to help them go deeper.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Listen to their reflections but also be prepared to share yours and push back on areas that don’t align. </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Finally, be clear with teachers about suggested next steps and be prepared to provide support.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33</a:t>
            </a:fld>
            <a:endParaRPr lang="uk-UA"/>
          </a:p>
        </p:txBody>
      </p:sp>
    </p:spTree>
    <p:extLst>
      <p:ext uri="{BB962C8B-B14F-4D97-AF65-F5344CB8AC3E}">
        <p14:creationId xmlns:p14="http://schemas.microsoft.com/office/powerpoint/2010/main" val="4139196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Now we are going to give you the opportunity to practice a conversation with a teacher about the results you analyzed earlier. </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Hand out Coaching Conversations Guide</a:t>
            </a:r>
          </a:p>
          <a:p>
            <a:pPr lvl="1"/>
            <a:r>
              <a:rPr lang="en-US" sz="1200" kern="1200" dirty="0" smtClean="0">
                <a:solidFill>
                  <a:schemeClr val="tx1"/>
                </a:solidFill>
                <a:effectLst/>
                <a:latin typeface="+mn-lt"/>
                <a:ea typeface="+mn-ea"/>
                <a:cs typeface="+mn-cs"/>
              </a:rPr>
              <a:t>Give them time to role play and share out afterwards </a:t>
            </a: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34</a:t>
            </a:fld>
            <a:endParaRPr lang="uk-UA"/>
          </a:p>
        </p:txBody>
      </p:sp>
    </p:spTree>
    <p:extLst>
      <p:ext uri="{BB962C8B-B14F-4D97-AF65-F5344CB8AC3E}">
        <p14:creationId xmlns:p14="http://schemas.microsoft.com/office/powerpoint/2010/main" val="23715703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37</a:t>
            </a:fld>
            <a:endParaRPr lang="en-US"/>
          </a:p>
        </p:txBody>
      </p:sp>
    </p:spTree>
    <p:extLst>
      <p:ext uri="{BB962C8B-B14F-4D97-AF65-F5344CB8AC3E}">
        <p14:creationId xmlns:p14="http://schemas.microsoft.com/office/powerpoint/2010/main" val="2749575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We’ll start with covering the basics of the survey.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en-US" smtClean="0"/>
              <a:t>4</a:t>
            </a:fld>
            <a:endParaRPr lang="en-US"/>
          </a:p>
        </p:txBody>
      </p:sp>
    </p:spTree>
    <p:extLst>
      <p:ext uri="{BB962C8B-B14F-4D97-AF65-F5344CB8AC3E}">
        <p14:creationId xmlns:p14="http://schemas.microsoft.com/office/powerpoint/2010/main" val="4231116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A student perception survey is a great tool for getting feedback from students on teachers’ classroom practice.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Students are well positioned to provide this type of feedback because they experience classroom instruction more than anyone else.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This feedback can also contribute to a big-picture view of what is going on in a classroom, school, or district.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457A3DA-8E4B-4137-ADAB-289E41CFE170}" type="slidenum">
              <a:rPr lang="en-US" smtClean="0"/>
              <a:pPr/>
              <a:t>5</a:t>
            </a:fld>
            <a:endParaRPr lang="en-US"/>
          </a:p>
        </p:txBody>
      </p:sp>
    </p:spTree>
    <p:extLst>
      <p:ext uri="{BB962C8B-B14F-4D97-AF65-F5344CB8AC3E}">
        <p14:creationId xmlns:p14="http://schemas.microsoft.com/office/powerpoint/2010/main" val="3865325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The most recent and comprehensive study of student surveys is the Measures of Effective Teaching Project or MET study conducted by the Bill and Melinda Gates foundation. The MET study had two primary findings about student surveys: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The combination of student surveys, observation, and student growth data are </a:t>
            </a:r>
            <a:r>
              <a:rPr lang="en-US" sz="1200" b="1" i="1" kern="1200" dirty="0" smtClean="0">
                <a:solidFill>
                  <a:schemeClr val="tx1"/>
                </a:solidFill>
                <a:effectLst/>
                <a:latin typeface="+mn-lt"/>
                <a:ea typeface="+mn-ea"/>
                <a:cs typeface="+mn-cs"/>
              </a:rPr>
              <a:t>able to predict future effectiveness</a:t>
            </a:r>
            <a:r>
              <a:rPr lang="en-US" sz="1200" i="1" kern="1200" dirty="0" smtClean="0">
                <a:solidFill>
                  <a:schemeClr val="tx1"/>
                </a:solidFill>
                <a:effectLst/>
                <a:latin typeface="+mn-lt"/>
                <a:ea typeface="+mn-ea"/>
                <a:cs typeface="+mn-cs"/>
              </a:rPr>
              <a:t> better than any of them alone.</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survey results are </a:t>
            </a:r>
            <a:r>
              <a:rPr lang="en-US" sz="1200" b="1" i="1" kern="1200" dirty="0" smtClean="0">
                <a:solidFill>
                  <a:schemeClr val="tx1"/>
                </a:solidFill>
                <a:effectLst/>
                <a:latin typeface="+mn-lt"/>
                <a:ea typeface="+mn-ea"/>
                <a:cs typeface="+mn-cs"/>
              </a:rPr>
              <a:t>correlated to student achievement gains</a:t>
            </a:r>
            <a:r>
              <a:rPr lang="en-US"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There is other research around student feedback more generally that also indicates that students are able to </a:t>
            </a:r>
            <a:r>
              <a:rPr lang="en-US" sz="1200" b="1" i="1" kern="1200" dirty="0" smtClean="0">
                <a:solidFill>
                  <a:schemeClr val="tx1"/>
                </a:solidFill>
                <a:effectLst/>
                <a:latin typeface="+mn-lt"/>
                <a:ea typeface="+mn-ea"/>
                <a:cs typeface="+mn-cs"/>
              </a:rPr>
              <a:t>meaningfully distinguish between teachers</a:t>
            </a:r>
            <a:r>
              <a:rPr lang="en-US" sz="1200" i="1" kern="1200" dirty="0" smtClean="0">
                <a:solidFill>
                  <a:schemeClr val="tx1"/>
                </a:solidFill>
                <a:effectLst/>
                <a:latin typeface="+mn-lt"/>
                <a:ea typeface="+mn-ea"/>
                <a:cs typeface="+mn-cs"/>
              </a:rPr>
              <a:t>, meaning that they do not rate all teachers the same.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Research also shows that soliciting student feedback is mutually beneficial in that in also promotes </a:t>
            </a:r>
            <a:r>
              <a:rPr lang="en-US" sz="1200" b="1" i="1" kern="1200" dirty="0" smtClean="0">
                <a:solidFill>
                  <a:schemeClr val="tx1"/>
                </a:solidFill>
                <a:effectLst/>
                <a:latin typeface="+mn-lt"/>
                <a:ea typeface="+mn-ea"/>
                <a:cs typeface="+mn-cs"/>
              </a:rPr>
              <a:t>reflection and responsibility on the part of the students</a:t>
            </a: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8878F7-46CD-4120-B925-5640115E1642}" type="slidenum">
              <a:rPr lang="en-US" smtClean="0"/>
              <a:t>6</a:t>
            </a:fld>
            <a:endParaRPr lang="en-US"/>
          </a:p>
        </p:txBody>
      </p:sp>
    </p:spTree>
    <p:extLst>
      <p:ext uri="{BB962C8B-B14F-4D97-AF65-F5344CB8AC3E}">
        <p14:creationId xmlns:p14="http://schemas.microsoft.com/office/powerpoint/2010/main" val="1309767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Colorado’s student perception survey is free and publically available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has 34 items that ask students about their learning experiences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is also mapped to the Colorado Teacher Quality Standards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There are two versions of the survey – one for grades 3-5 and another for grades 6-12</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This ensures that the questions are developmentally appropriate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It was developed by CEI with feedback from Colorado teachers and students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Students participated in “think-</a:t>
            </a:r>
            <a:r>
              <a:rPr lang="en-US" sz="1200" i="1" kern="1200" dirty="0" err="1" smtClean="0">
                <a:solidFill>
                  <a:schemeClr val="tx1"/>
                </a:solidFill>
                <a:effectLst/>
                <a:latin typeface="+mn-lt"/>
                <a:ea typeface="+mn-ea"/>
                <a:cs typeface="+mn-cs"/>
              </a:rPr>
              <a:t>alouds</a:t>
            </a:r>
            <a:r>
              <a:rPr lang="en-US" sz="1200" i="1" kern="1200" dirty="0" smtClean="0">
                <a:solidFill>
                  <a:schemeClr val="tx1"/>
                </a:solidFill>
                <a:effectLst/>
                <a:latin typeface="+mn-lt"/>
                <a:ea typeface="+mn-ea"/>
                <a:cs typeface="+mn-cs"/>
              </a:rPr>
              <a:t>” where they talked through their responses to each question</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Over 1400 teachers provided input during the survey development process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CEI took feedback about the instrument very seriously, changing or eliminating items for specific reasons</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1800"/>
              </a:spcBef>
              <a:spcAft>
                <a:spcPts val="0"/>
              </a:spcAft>
              <a:buClrTx/>
              <a:buSzTx/>
              <a:buFont typeface="Arial" pitchFamily="34" charset="0"/>
              <a:buNone/>
              <a:tabLst/>
              <a:defRPr/>
            </a:pPr>
            <a:endParaRPr lang="en-US" baseline="0" dirty="0" smtClean="0">
              <a:solidFill>
                <a:schemeClr val="tx2"/>
              </a:solidFill>
            </a:endParaRPr>
          </a:p>
        </p:txBody>
      </p:sp>
      <p:sp>
        <p:nvSpPr>
          <p:cNvPr id="4" name="Slide Number Placeholder 3"/>
          <p:cNvSpPr>
            <a:spLocks noGrp="1"/>
          </p:cNvSpPr>
          <p:nvPr>
            <p:ph type="sldNum" sz="quarter" idx="10"/>
          </p:nvPr>
        </p:nvSpPr>
        <p:spPr/>
        <p:txBody>
          <a:bodyPr/>
          <a:lstStyle/>
          <a:p>
            <a:fld id="{A457A3DA-8E4B-4137-ADAB-289E41CFE170}" type="slidenum">
              <a:rPr lang="en-US" smtClean="0"/>
              <a:pPr/>
              <a:t>7</a:t>
            </a:fld>
            <a:endParaRPr lang="en-US"/>
          </a:p>
        </p:txBody>
      </p:sp>
    </p:spTree>
    <p:extLst>
      <p:ext uri="{BB962C8B-B14F-4D97-AF65-F5344CB8AC3E}">
        <p14:creationId xmlns:p14="http://schemas.microsoft.com/office/powerpoint/2010/main" val="3110701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This short video shows students talking about the survey</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Show video:</a:t>
            </a:r>
            <a:r>
              <a:rPr lang="en-US" sz="1200" kern="1200" baseline="0" dirty="0" smtClean="0">
                <a:solidFill>
                  <a:schemeClr val="tx1"/>
                </a:solidFill>
                <a:effectLst/>
                <a:latin typeface="+mn-lt"/>
                <a:ea typeface="+mn-ea"/>
                <a:cs typeface="+mn-cs"/>
              </a:rPr>
              <a:t> https://</a:t>
            </a:r>
            <a:r>
              <a:rPr lang="en-US" sz="1200" kern="1200" baseline="0" dirty="0" err="1" smtClean="0">
                <a:solidFill>
                  <a:schemeClr val="tx1"/>
                </a:solidFill>
                <a:effectLst/>
                <a:latin typeface="+mn-lt"/>
                <a:ea typeface="+mn-ea"/>
                <a:cs typeface="+mn-cs"/>
              </a:rPr>
              <a:t>www.youtube.com</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watch?v</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CGewweybizw&amp;list</a:t>
            </a:r>
            <a:r>
              <a:rPr lang="en-US" sz="1200" kern="1200" baseline="0" dirty="0" smtClean="0">
                <a:solidFill>
                  <a:schemeClr val="tx1"/>
                </a:solidFill>
                <a:effectLst/>
                <a:latin typeface="+mn-lt"/>
                <a:ea typeface="+mn-ea"/>
                <a:cs typeface="+mn-cs"/>
              </a:rPr>
              <a:t>=UU0Rx8_qMNt6d1k_ddKqwG9A</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8</a:t>
            </a:fld>
            <a:endParaRPr lang="uk-UA"/>
          </a:p>
        </p:txBody>
      </p:sp>
    </p:spTree>
    <p:extLst>
      <p:ext uri="{BB962C8B-B14F-4D97-AF65-F5344CB8AC3E}">
        <p14:creationId xmlns:p14="http://schemas.microsoft.com/office/powerpoint/2010/main" val="3519562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i="1" kern="1200" dirty="0" smtClean="0">
                <a:solidFill>
                  <a:schemeClr val="tx1"/>
                </a:solidFill>
                <a:effectLst/>
                <a:latin typeface="+mn-lt"/>
                <a:ea typeface="+mn-ea"/>
                <a:cs typeface="+mn-cs"/>
              </a:rPr>
              <a:t>CEI has done extensive research on the survey</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Through this research they have found that student ratings are correlated with</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Principal ratings,</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growth, and</a:t>
            </a:r>
            <a:endParaRPr lang="en-US" sz="1200" kern="1200" dirty="0" smtClean="0">
              <a:solidFill>
                <a:schemeClr val="tx1"/>
              </a:solidFill>
              <a:effectLst/>
              <a:latin typeface="+mn-lt"/>
              <a:ea typeface="+mn-ea"/>
              <a:cs typeface="+mn-cs"/>
            </a:endParaRPr>
          </a:p>
          <a:p>
            <a:pPr lvl="2"/>
            <a:r>
              <a:rPr lang="en-US" sz="1200" i="1" kern="1200" dirty="0" smtClean="0">
                <a:solidFill>
                  <a:schemeClr val="tx1"/>
                </a:solidFill>
                <a:effectLst/>
                <a:latin typeface="+mn-lt"/>
                <a:ea typeface="+mn-ea"/>
                <a:cs typeface="+mn-cs"/>
              </a:rPr>
              <a:t>Student achievement</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They have also found that teachers are using the survey to reflect on their practice and make changes</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As you can see, fewer teachers indicated that they had a meaningful conversation about the survey with an evaluator or coach, which is one of the areas we will cover in this training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AF8A1E-8137-6C47-8C7B-3F3E37866B01}" type="slidenum">
              <a:rPr lang="uk-UA" smtClean="0"/>
              <a:t>9</a:t>
            </a:fld>
            <a:endParaRPr lang="uk-UA"/>
          </a:p>
        </p:txBody>
      </p:sp>
    </p:spTree>
    <p:extLst>
      <p:ext uri="{BB962C8B-B14F-4D97-AF65-F5344CB8AC3E}">
        <p14:creationId xmlns:p14="http://schemas.microsoft.com/office/powerpoint/2010/main" val="840112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251743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97552"/>
            <a:ext cx="9144000" cy="2060448"/>
          </a:xfrm>
          <a:prstGeom prst="rect">
            <a:avLst/>
          </a:prstGeom>
        </p:spPr>
      </p:pic>
      <p:sp>
        <p:nvSpPr>
          <p:cNvPr id="2" name="Title 1"/>
          <p:cNvSpPr>
            <a:spLocks noGrp="1"/>
          </p:cNvSpPr>
          <p:nvPr>
            <p:ph type="ctrTitle"/>
          </p:nvPr>
        </p:nvSpPr>
        <p:spPr>
          <a:xfrm>
            <a:off x="685800" y="5146555"/>
            <a:ext cx="7772400" cy="492245"/>
          </a:xfrm>
        </p:spPr>
        <p:txBody>
          <a:bodyPr>
            <a:normAutofit/>
          </a:bodyPr>
          <a:lstStyle>
            <a:lvl1pPr algn="ctr">
              <a:defRPr sz="2400"/>
            </a:lvl1pPr>
          </a:lstStyle>
          <a:p>
            <a:r>
              <a:rPr lang="en-US"/>
              <a:t>Click to edit Master title style</a:t>
            </a:r>
          </a:p>
        </p:txBody>
      </p:sp>
      <p:sp>
        <p:nvSpPr>
          <p:cNvPr id="3" name="Subtitle 2"/>
          <p:cNvSpPr>
            <a:spLocks noGrp="1"/>
          </p:cNvSpPr>
          <p:nvPr>
            <p:ph type="subTitle" idx="1"/>
          </p:nvPr>
        </p:nvSpPr>
        <p:spPr>
          <a:xfrm>
            <a:off x="1371600" y="5627562"/>
            <a:ext cx="6400800" cy="492245"/>
          </a:xfrm>
        </p:spPr>
        <p:txBody>
          <a:bodyPr>
            <a:normAutofit/>
          </a:bodyPr>
          <a:lstStyle>
            <a:lvl1pPr marL="0" indent="0" algn="ctr">
              <a:buNone/>
              <a:defRPr sz="2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2171" y="744456"/>
            <a:ext cx="2919055" cy="3502865"/>
          </a:xfrm>
          <a:prstGeom prst="rect">
            <a:avLst/>
          </a:prstGeom>
        </p:spPr>
      </p:pic>
    </p:spTree>
    <p:extLst>
      <p:ext uri="{BB962C8B-B14F-4D97-AF65-F5344CB8AC3E}">
        <p14:creationId xmlns:p14="http://schemas.microsoft.com/office/powerpoint/2010/main" val="169593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Green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269463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Purple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87444" y="1292372"/>
            <a:ext cx="8234845" cy="2933122"/>
          </a:xfrm>
        </p:spPr>
        <p:txBody>
          <a:bodyPr lIns="0" tIns="0" rIns="0" bIns="0" anchor="t">
            <a:noAutofit/>
          </a:bodyPr>
          <a:lstStyle>
            <a:lvl1pPr algn="l">
              <a:lnSpc>
                <a:spcPct val="85000"/>
              </a:lnSpc>
              <a:defRPr sz="7000" b="1" cap="all"/>
            </a:lvl1pPr>
          </a:lstStyle>
          <a:p>
            <a:r>
              <a:rPr lang="en-US"/>
              <a:t>Click to edit Master title style</a:t>
            </a:r>
          </a:p>
        </p:txBody>
      </p:sp>
      <p:sp>
        <p:nvSpPr>
          <p:cNvPr id="3" name="Text Placeholder 2"/>
          <p:cNvSpPr>
            <a:spLocks noGrp="1"/>
          </p:cNvSpPr>
          <p:nvPr>
            <p:ph type="body" idx="1"/>
          </p:nvPr>
        </p:nvSpPr>
        <p:spPr>
          <a:xfrm>
            <a:off x="587443" y="4204616"/>
            <a:ext cx="8234845" cy="698354"/>
          </a:xfrm>
        </p:spPr>
        <p:txBody>
          <a:bodyPr anchor="t">
            <a:normAutofit/>
          </a:bodyPr>
          <a:lstStyle>
            <a:lvl1pPr marL="0" indent="0">
              <a:buNone/>
              <a:defRPr sz="37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9" name="Picture 8" descr="CEI_LogoRevWhite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Tree>
    <p:extLst>
      <p:ext uri="{BB962C8B-B14F-4D97-AF65-F5344CB8AC3E}">
        <p14:creationId xmlns:p14="http://schemas.microsoft.com/office/powerpoint/2010/main" val="371055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descr="Green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4"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64231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PurpleBanner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127760"/>
          </a:xfrm>
          <a:prstGeom prst="rect">
            <a:avLst/>
          </a:prstGeom>
        </p:spPr>
      </p:pic>
      <p:sp>
        <p:nvSpPr>
          <p:cNvPr id="2" name="Title 1"/>
          <p:cNvSpPr>
            <a:spLocks noGrp="1"/>
          </p:cNvSpPr>
          <p:nvPr>
            <p:ph type="title" hasCustomPrompt="1"/>
          </p:nvPr>
        </p:nvSpPr>
        <p:spPr>
          <a:xfrm>
            <a:off x="625785" y="168570"/>
            <a:ext cx="8229600" cy="992904"/>
          </a:xfrm>
        </p:spPr>
        <p:txBody>
          <a:bodyPr anchor="ctr">
            <a:normAutofit/>
          </a:bodyPr>
          <a:lstStyle>
            <a:lvl1pPr>
              <a:lnSpc>
                <a:spcPct val="90000"/>
              </a:lnSpc>
              <a:defRPr sz="3200" b="1"/>
            </a:lvl1pPr>
          </a:lstStyle>
          <a:p>
            <a:r>
              <a:rPr lang="en-US"/>
              <a:t>CLICK TO EDIT MASTER TITLE STYLE</a:t>
            </a:r>
          </a:p>
        </p:txBody>
      </p:sp>
      <p:sp>
        <p:nvSpPr>
          <p:cNvPr id="3" name="Content Placeholder 2"/>
          <p:cNvSpPr>
            <a:spLocks noGrp="1"/>
          </p:cNvSpPr>
          <p:nvPr>
            <p:ph idx="1"/>
          </p:nvPr>
        </p:nvSpPr>
        <p:spPr>
          <a:xfrm>
            <a:off x="603307" y="1723818"/>
            <a:ext cx="8083493" cy="3895191"/>
          </a:xfrm>
        </p:spPr>
        <p:txBody>
          <a:bodyPr/>
          <a:lstStyle>
            <a:lvl1pPr>
              <a:defRPr sz="2600"/>
            </a:lvl1pPr>
            <a:lvl2pPr>
              <a:defRPr sz="2400"/>
            </a:lvl2pPr>
            <a:lvl3pPr>
              <a:defRPr sz="22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322332" y="5737476"/>
            <a:ext cx="852244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pic>
        <p:nvPicPr>
          <p:cNvPr id="11" name="Picture 10" descr="CEI_Logo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10594" y="5815461"/>
            <a:ext cx="727075" cy="958850"/>
          </a:xfrm>
          <a:prstGeom prst="rect">
            <a:avLst/>
          </a:prstGeom>
        </p:spPr>
      </p:pic>
      <p:sp>
        <p:nvSpPr>
          <p:cNvPr id="15" name="Text Placeholder 13"/>
          <p:cNvSpPr>
            <a:spLocks noGrp="1"/>
          </p:cNvSpPr>
          <p:nvPr>
            <p:ph type="body" sz="quarter" idx="10" hasCustomPrompt="1"/>
          </p:nvPr>
        </p:nvSpPr>
        <p:spPr>
          <a:xfrm>
            <a:off x="603250" y="6506811"/>
            <a:ext cx="6870700" cy="267051"/>
          </a:xfrm>
        </p:spPr>
        <p:txBody>
          <a:bodyPr>
            <a:noAutofit/>
          </a:bodyPr>
          <a:lstStyle>
            <a:lvl1pPr marL="0" indent="0">
              <a:buNone/>
              <a:defRPr sz="1400" b="0" baseline="0">
                <a:solidFill>
                  <a:schemeClr val="accent1"/>
                </a:solidFill>
              </a:defRPr>
            </a:lvl1pPr>
            <a:lvl2pPr marL="457200" indent="0">
              <a:buNone/>
              <a:defRPr sz="1400" b="0">
                <a:solidFill>
                  <a:schemeClr val="accent1"/>
                </a:solidFill>
              </a:defRPr>
            </a:lvl2pPr>
            <a:lvl3pPr marL="914400" indent="0">
              <a:buNone/>
              <a:defRPr sz="1400" b="0">
                <a:solidFill>
                  <a:schemeClr val="accent1"/>
                </a:solidFill>
              </a:defRPr>
            </a:lvl3pPr>
            <a:lvl4pPr marL="1371600" indent="0">
              <a:buNone/>
              <a:defRPr sz="1400" b="0">
                <a:solidFill>
                  <a:schemeClr val="accent1"/>
                </a:solidFill>
              </a:defRPr>
            </a:lvl4pPr>
            <a:lvl5pPr marL="1828800" indent="0">
              <a:buNone/>
              <a:defRPr sz="1400" b="0">
                <a:solidFill>
                  <a:schemeClr val="accent1"/>
                </a:solidFill>
              </a:defRPr>
            </a:lvl5pPr>
          </a:lstStyle>
          <a:p>
            <a:pPr lvl="0"/>
            <a:r>
              <a:rPr lang="en-US"/>
              <a:t>Title/Date Footer Info</a:t>
            </a:r>
          </a:p>
        </p:txBody>
      </p:sp>
    </p:spTree>
    <p:extLst>
      <p:ext uri="{BB962C8B-B14F-4D97-AF65-F5344CB8AC3E}">
        <p14:creationId xmlns:p14="http://schemas.microsoft.com/office/powerpoint/2010/main" val="398746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5" name="Picture 14" descr="Green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b="0"/>
            </a:lvl1pPr>
            <a:lvl2pPr marL="0" indent="0">
              <a:spcBef>
                <a:spcPts val="0"/>
              </a:spcBef>
              <a:buFontTx/>
              <a:buNone/>
              <a:defRPr sz="1400" b="0"/>
            </a:lvl2pPr>
            <a:lvl3pPr marL="0" indent="0">
              <a:spcBef>
                <a:spcPts val="0"/>
              </a:spcBef>
              <a:buFontTx/>
              <a:buNone/>
              <a:defRPr sz="1400" b="0"/>
            </a:lvl3pPr>
            <a:lvl4pPr marL="0" indent="0">
              <a:spcBef>
                <a:spcPts val="0"/>
              </a:spcBef>
              <a:buFontTx/>
              <a:buNone/>
              <a:defRPr sz="1400" b="0"/>
            </a:lvl4pPr>
            <a:lvl5pPr marL="0" indent="0">
              <a:spcBef>
                <a:spcPts val="0"/>
              </a:spcBef>
              <a:buFontTx/>
              <a:buNone/>
              <a:defRPr sz="14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922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2" name="Picture 1" descr="PurpleBa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5731389"/>
            <a:ext cx="9144000" cy="1126610"/>
          </a:xfrm>
          <a:prstGeom prst="rect">
            <a:avLst/>
          </a:prstGeom>
        </p:spPr>
      </p:pic>
      <p:pic>
        <p:nvPicPr>
          <p:cNvPr id="10" name="Picture 9" descr="LogoLar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2730" y="2207933"/>
            <a:ext cx="1877966" cy="2253560"/>
          </a:xfrm>
          <a:prstGeom prst="rect">
            <a:avLst/>
          </a:prstGeom>
        </p:spPr>
      </p:pic>
      <p:sp>
        <p:nvSpPr>
          <p:cNvPr id="13" name="Text Placeholder 12"/>
          <p:cNvSpPr>
            <a:spLocks noGrp="1"/>
          </p:cNvSpPr>
          <p:nvPr>
            <p:ph type="body" sz="quarter" idx="10"/>
          </p:nvPr>
        </p:nvSpPr>
        <p:spPr>
          <a:xfrm>
            <a:off x="774953" y="4865813"/>
            <a:ext cx="5383213" cy="258763"/>
          </a:xfrm>
        </p:spPr>
        <p:txBody>
          <a:bodyPr>
            <a:noAutofit/>
          </a:bodyPr>
          <a:lstStyle>
            <a:lvl1pPr marL="0" indent="0">
              <a:spcBef>
                <a:spcPts val="0"/>
              </a:spcBef>
              <a:buFontTx/>
              <a:buNone/>
              <a:defRPr sz="1400"/>
            </a:lvl1pPr>
            <a:lvl2pPr marL="0" indent="0">
              <a:spcBef>
                <a:spcPts val="0"/>
              </a:spcBef>
              <a:buFontTx/>
              <a:buNone/>
              <a:defRPr sz="1400"/>
            </a:lvl2pPr>
            <a:lvl3pPr marL="0" indent="0">
              <a:spcBef>
                <a:spcPts val="0"/>
              </a:spcBef>
              <a:buFontTx/>
              <a:buNone/>
              <a:defRPr sz="1400"/>
            </a:lvl3pPr>
            <a:lvl4pPr marL="0" indent="0">
              <a:spcBef>
                <a:spcPts val="0"/>
              </a:spcBef>
              <a:buFontTx/>
              <a:buNone/>
              <a:defRPr sz="1400"/>
            </a:lvl4pPr>
            <a:lvl5pPr marL="0" indent="0">
              <a:spcBef>
                <a:spcPts val="0"/>
              </a:spcBef>
              <a:buFontTx/>
              <a:buNone/>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355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solidFill>
                  <a:schemeClr val="tx2"/>
                </a:solidFill>
                <a:latin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312919"/>
          </a:xfrm>
          <a:prstGeom prst="rect">
            <a:avLst/>
          </a:prstGeom>
        </p:spPr>
        <p:txBody>
          <a:bodyPr vert="horz"/>
          <a:lstStyle>
            <a:lvl1pPr>
              <a:defRPr>
                <a:solidFill>
                  <a:schemeClr val="tx2"/>
                </a:solidFill>
                <a:latin typeface="Arial"/>
              </a:defRPr>
            </a:lvl1pPr>
            <a:lvl2pPr>
              <a:defRPr>
                <a:solidFill>
                  <a:schemeClr val="tx2"/>
                </a:solidFill>
                <a:latin typeface="Arial"/>
              </a:defRPr>
            </a:lvl2pPr>
            <a:lvl3pPr>
              <a:defRPr>
                <a:solidFill>
                  <a:schemeClr val="tx2"/>
                </a:solidFill>
                <a:latin typeface="Arial"/>
              </a:defRPr>
            </a:lvl3pPr>
            <a:lvl4pPr>
              <a:defRPr>
                <a:solidFill>
                  <a:schemeClr val="tx2"/>
                </a:solidFill>
                <a:latin typeface="Arial"/>
              </a:defRPr>
            </a:lvl4pPr>
            <a:lvl5pPr>
              <a:defRPr>
                <a:solidFill>
                  <a:schemeClr val="tx2"/>
                </a:solidFill>
                <a:latin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87943157"/>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103753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985F4-2F0D-984A-8CF0-A35CB070B721}" type="datetimeFigureOut">
              <a:t>2/8/16</a:t>
            </a:fld>
            <a:endParaRPr lang="en-US"/>
          </a:p>
        </p:txBody>
      </p:sp>
      <p:sp>
        <p:nvSpPr>
          <p:cNvPr id="5" name="Footer Placeholder 4"/>
          <p:cNvSpPr>
            <a:spLocks noGrp="1"/>
          </p:cNvSpPr>
          <p:nvPr>
            <p:ph type="ftr" sz="quarter" idx="3"/>
          </p:nvPr>
        </p:nvSpPr>
        <p:spPr>
          <a:xfrm>
            <a:off x="1676399" y="6356350"/>
            <a:ext cx="40777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911499" y="6356350"/>
            <a:ext cx="10108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DC9AE-13C5-E24C-A4A4-DB099E25B126}" type="slidenum">
              <a:t>‹#›</a:t>
            </a:fld>
            <a:endParaRPr lang="en-US"/>
          </a:p>
        </p:txBody>
      </p:sp>
    </p:spTree>
    <p:extLst>
      <p:ext uri="{BB962C8B-B14F-4D97-AF65-F5344CB8AC3E}">
        <p14:creationId xmlns:p14="http://schemas.microsoft.com/office/powerpoint/2010/main" val="1045647621"/>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0" r:id="rId3"/>
    <p:sldLayoutId id="2147483651" r:id="rId4"/>
    <p:sldLayoutId id="2147483661" r:id="rId5"/>
    <p:sldLayoutId id="2147483650" r:id="rId6"/>
    <p:sldLayoutId id="2147483662" r:id="rId7"/>
    <p:sldLayoutId id="2147483665" r:id="rId8"/>
    <p:sldLayoutId id="2147483668" r:id="rId9"/>
  </p:sldLayoutIdLst>
  <p:txStyles>
    <p:titleStyle>
      <a:lvl1pPr algn="l"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ceiweb.wpengine.com/wp-content/uploads/2014/10/SPS_Administration_survey-instrument-3-5-CEI.pdf" TargetMode="External"/><Relationship Id="rId4" Type="http://schemas.openxmlformats.org/officeDocument/2006/relationships/hyperlink" Target="http://ceiweb.wpengine.com/wp-content/uploads/2014/09/SPS_Administration_survey-instrument-6-12-CEI.pdf" TargetMode="External"/><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hyperlink" Target="http://www.colegacy.org/sps-resources-for-teachers" TargetMode="External"/><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www.coloradoedinitiative.org/studentsurvey/" TargetMode="External"/><Relationship Id="rId4" Type="http://schemas.openxmlformats.org/officeDocument/2006/relationships/hyperlink" Target="http://ceiweb.wpengine.com/wp-content/uploads/2014/09/SPS_results_Digging-Deeper-I-CEI.pdf" TargetMode="External"/><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ceiweb.wpengine.com/wp-content/uploads/2014/09/SPS_results_self-assessment-3-5_CEI.pdf" TargetMode="External"/><Relationship Id="rId4" Type="http://schemas.openxmlformats.org/officeDocument/2006/relationships/hyperlink" Target="http://ceiweb.wpengine.com/wp-content/uploads/2014/09/SPS_results_self-assessment-6-12_CEI.pdf" TargetMode="External"/><Relationship Id="rId5" Type="http://schemas.openxmlformats.org/officeDocument/2006/relationships/hyperlink" Target="http://www.coloradoedinitiative.org/studentsurvey/" TargetMode="External"/><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hyperlink" Target="http://www.coloradoedinitiative.org/studentsurvey/" TargetMode="External"/><Relationship Id="rId4" Type="http://schemas.openxmlformats.org/officeDocument/2006/relationships/hyperlink" Target="http://www.coloradoedinitiative.org/wp-content/uploads/2016/02/SPS-Reflection-Guide.docx" TargetMode="External"/><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hyperlink" Target="http://www.coloradoedinitiative.org/wp-content/uploads/2016/02/SPS_Strategies_3-5_Jan25.pdf" TargetMode="External"/><Relationship Id="rId4" Type="http://schemas.openxmlformats.org/officeDocument/2006/relationships/hyperlink" Target="http://www.coloradoedinitiative.org/wp-content/uploads/2016/02/SPS_Strategies_6-12_Jan25.pdf" TargetMode="External"/><Relationship Id="rId5" Type="http://schemas.openxmlformats.org/officeDocument/2006/relationships/hyperlink" Target="http://ceiweb.wpengine.com/wp-content/uploads/2014/11/Student-Perception-Survey-Coaching-Conversations-Guide-CEI.pdf" TargetMode="External"/><Relationship Id="rId6" Type="http://schemas.openxmlformats.org/officeDocument/2006/relationships/hyperlink" Target="http://www.coloradoedinitiative.org/studentsurvey/" TargetMode="Externa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hyperlink" Target="http://ceiweb.wpengine.com/wp-content/uploads/2015/08/CEI-SPS-Fair.pdf" TargetMode="External"/><Relationship Id="rId4" Type="http://schemas.openxmlformats.org/officeDocument/2006/relationships/hyperlink" Target="http://ceiweb.wpengine.com/wp-content/uploads/2015/08/CEI-SPS-Valid.pdf" TargetMode="External"/><Relationship Id="rId5" Type="http://schemas.openxmlformats.org/officeDocument/2006/relationships/hyperlink" Target="http://ceiweb.wpengine.com/wp-content/uploads/2015/08/CEI-SPS-Reliable.pdf" TargetMode="External"/><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www.coloradoedinitiative.org/wp-content/uploads/2016/02/SPS-sharing-school-results-template_FINAL.pptx" TargetMode="External"/><Relationship Id="rId4" Type="http://schemas.openxmlformats.org/officeDocument/2006/relationships/hyperlink" Target="http://www.coloradoedinitiative.org/studentsurvey/" TargetMode="External"/><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 Id="rId3" Type="http://schemas.openxmlformats.org/officeDocument/2006/relationships/hyperlink" Target="http://www.coloradoedinitiative.org/studentsurvey/"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coloradoedinitiative.org/toolkit/teacher-perception-survey-toolkit/" TargetMode="External"/><Relationship Id="rId3" Type="http://schemas.openxmlformats.org/officeDocument/2006/relationships/hyperlink" Target="http://www.coloradoedinitiative.org/studentsurvey/"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CGewweybizw" TargetMode="External"/><Relationship Id="rId4" Type="http://schemas.openxmlformats.org/officeDocument/2006/relationships/image" Target="../media/image10.png"/><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128" y="5638799"/>
            <a:ext cx="8069716" cy="492245"/>
          </a:xfrm>
        </p:spPr>
        <p:txBody>
          <a:bodyPr>
            <a:noAutofit/>
          </a:bodyPr>
          <a:lstStyle/>
          <a:p>
            <a:pPr>
              <a:lnSpc>
                <a:spcPct val="90000"/>
              </a:lnSpc>
              <a:defRPr/>
            </a:pPr>
            <a:r>
              <a:rPr lang="en-US" sz="4400" b="1" dirty="0" smtClean="0">
                <a:latin typeface="Calibri" panose="020F0502020204030204" pitchFamily="34" charset="0"/>
                <a:cs typeface="Arial" pitchFamily="34" charset="0"/>
              </a:rPr>
              <a:t>Using Student Perception </a:t>
            </a:r>
            <a:br>
              <a:rPr lang="en-US" sz="4400" b="1" dirty="0" smtClean="0">
                <a:latin typeface="Calibri" panose="020F0502020204030204" pitchFamily="34" charset="0"/>
                <a:cs typeface="Arial" pitchFamily="34" charset="0"/>
              </a:rPr>
            </a:br>
            <a:r>
              <a:rPr lang="en-US" sz="4400" b="1" dirty="0" smtClean="0">
                <a:latin typeface="Calibri" panose="020F0502020204030204" pitchFamily="34" charset="0"/>
                <a:cs typeface="Arial" pitchFamily="34" charset="0"/>
              </a:rPr>
              <a:t>Survey Results </a:t>
            </a:r>
            <a:br>
              <a:rPr lang="en-US" sz="4400" b="1" dirty="0" smtClean="0">
                <a:latin typeface="Calibri" panose="020F0502020204030204" pitchFamily="34" charset="0"/>
                <a:cs typeface="Arial" pitchFamily="34" charset="0"/>
              </a:rPr>
            </a:br>
            <a:r>
              <a:rPr lang="en-US" sz="2800" dirty="0" smtClean="0">
                <a:latin typeface="Calibri" panose="020F0502020204030204" pitchFamily="34" charset="0"/>
                <a:cs typeface="Arial" pitchFamily="34" charset="0"/>
              </a:rPr>
              <a:t>A Training for Principals </a:t>
            </a:r>
            <a:endParaRPr lang="en-US" sz="4800" i="1" dirty="0">
              <a:latin typeface="Calibri" panose="020F0502020204030204" pitchFamily="34" charset="0"/>
            </a:endParaRPr>
          </a:p>
        </p:txBody>
      </p:sp>
      <p:sp>
        <p:nvSpPr>
          <p:cNvPr id="3" name="Rectangle 2"/>
          <p:cNvSpPr/>
          <p:nvPr/>
        </p:nvSpPr>
        <p:spPr>
          <a:xfrm>
            <a:off x="-2448089" y="780796"/>
            <a:ext cx="2281528" cy="446693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dirty="0" smtClean="0"/>
              <a:t>This presentation is a template and should be customized to reflect the needs and context of your district. You can use any part of this presentation on its own. Throughout the slides these green boxes will indicate facilitator's notes. There is also a script in the notes section at the bottom of this screen. Anything in italics should be read aloud. Please customize the script in order to fit your context. </a:t>
            </a:r>
          </a:p>
        </p:txBody>
      </p:sp>
    </p:spTree>
    <p:extLst>
      <p:ext uri="{BB962C8B-B14F-4D97-AF65-F5344CB8AC3E}">
        <p14:creationId xmlns:p14="http://schemas.microsoft.com/office/powerpoint/2010/main" val="36601932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anose="020F0502020204030204" pitchFamily="34" charset="0"/>
              </a:rPr>
              <a:t>SURVEY CONTENT</a:t>
            </a:r>
            <a:endParaRPr lang="en-US" dirty="0">
              <a:latin typeface="Calibri" panose="020F0502020204030204" pitchFamily="34" charset="0"/>
            </a:endParaRPr>
          </a:p>
        </p:txBody>
      </p:sp>
    </p:spTree>
    <p:extLst>
      <p:ext uri="{BB962C8B-B14F-4D97-AF65-F5344CB8AC3E}">
        <p14:creationId xmlns:p14="http://schemas.microsoft.com/office/powerpoint/2010/main" val="39635157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31914" y="5800448"/>
            <a:ext cx="1712086" cy="1057552"/>
          </a:xfrm>
          <a:prstGeom prst="rect">
            <a:avLst/>
          </a:prstGeom>
          <a:solidFill>
            <a:schemeClr val="bg1"/>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solidFill>
                <a:schemeClr val="bg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170671734"/>
              </p:ext>
            </p:extLst>
          </p:nvPr>
        </p:nvGraphicFramePr>
        <p:xfrm>
          <a:off x="336159" y="1468151"/>
          <a:ext cx="8519225" cy="4633123"/>
        </p:xfrm>
        <a:graphic>
          <a:graphicData uri="http://schemas.openxmlformats.org/drawingml/2006/table">
            <a:tbl>
              <a:tblPr firstRow="1" bandRow="1">
                <a:tableStyleId>{5C22544A-7EE6-4342-B048-85BDC9FD1C3A}</a:tableStyleId>
              </a:tblPr>
              <a:tblGrid>
                <a:gridCol w="3697328"/>
                <a:gridCol w="4821897"/>
              </a:tblGrid>
              <a:tr h="122089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3200" b="0" u="none" dirty="0" smtClean="0">
                          <a:solidFill>
                            <a:schemeClr val="bg1">
                              <a:lumMod val="50000"/>
                            </a:schemeClr>
                          </a:solidFill>
                          <a:latin typeface="Tw Cen MT"/>
                          <a:cs typeface="Tw Cen MT"/>
                        </a:rPr>
                        <a:t>STUDENT LEARNING</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b="0" dirty="0" smtClean="0">
                          <a:solidFill>
                            <a:schemeClr val="tx1"/>
                          </a:solidFill>
                          <a:latin typeface="Calibri" panose="020F0502020204030204" pitchFamily="34" charset="0"/>
                        </a:rPr>
                        <a:t>How teachers use </a:t>
                      </a:r>
                      <a:r>
                        <a:rPr lang="en-US" sz="2200" b="1" dirty="0" smtClean="0">
                          <a:solidFill>
                            <a:schemeClr val="accent2"/>
                          </a:solidFill>
                          <a:latin typeface="Calibri" panose="020F0502020204030204" pitchFamily="34" charset="0"/>
                        </a:rPr>
                        <a:t>content and pedagogical knowledge </a:t>
                      </a:r>
                      <a:r>
                        <a:rPr lang="en-US" sz="2200" b="0" dirty="0" smtClean="0">
                          <a:solidFill>
                            <a:schemeClr val="tx1"/>
                          </a:solidFill>
                          <a:latin typeface="Calibri" panose="020F0502020204030204" pitchFamily="34" charset="0"/>
                        </a:rPr>
                        <a:t>to help students learn, understand, and improve.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172199">
                <a:tc>
                  <a:txBody>
                    <a:bodyPr/>
                    <a:lstStyle/>
                    <a:p>
                      <a:pPr algn="ctr"/>
                      <a:r>
                        <a:rPr lang="en-US" sz="3200" b="0" i="0" u="none" strike="noStrike" kern="1200" baseline="0" dirty="0" smtClean="0">
                          <a:solidFill>
                            <a:schemeClr val="bg1">
                              <a:lumMod val="50000"/>
                            </a:schemeClr>
                          </a:solidFill>
                          <a:latin typeface="Tw Cen MT"/>
                          <a:cs typeface="Tw Cen MT"/>
                        </a:rPr>
                        <a:t>STUDENT-CENTERED ENVIRONMENT </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200" dirty="0" smtClean="0">
                          <a:latin typeface="Calibri" panose="020F0502020204030204" pitchFamily="34" charset="0"/>
                        </a:rPr>
                        <a:t>How teachers create an environment that responds to individual </a:t>
                      </a:r>
                      <a:r>
                        <a:rPr lang="en-US" sz="2200" b="1" dirty="0" smtClean="0">
                          <a:solidFill>
                            <a:srgbClr val="7D9050"/>
                          </a:solidFill>
                          <a:latin typeface="Calibri" panose="020F0502020204030204" pitchFamily="34" charset="0"/>
                        </a:rPr>
                        <a:t>students’ backgrounds, strengths, and interests</a:t>
                      </a:r>
                      <a:r>
                        <a:rPr lang="en-US" sz="2200" dirty="0" smtClean="0">
                          <a:latin typeface="Calibri" panose="020F0502020204030204" pitchFamily="34" charset="0"/>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173229">
                <a:tc>
                  <a:txBody>
                    <a:bodyPr/>
                    <a:lstStyle/>
                    <a:p>
                      <a:pPr algn="ctr"/>
                      <a:r>
                        <a:rPr lang="en-US" sz="3200" dirty="0" smtClean="0">
                          <a:solidFill>
                            <a:schemeClr val="bg1">
                              <a:lumMod val="50000"/>
                            </a:schemeClr>
                          </a:solidFill>
                          <a:latin typeface="Tw Cen MT"/>
                          <a:cs typeface="Tw Cen MT"/>
                        </a:rPr>
                        <a:t>CLASSROOM COMMUNITY</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dirty="0" smtClean="0">
                          <a:latin typeface="Calibri" panose="020F0502020204030204" pitchFamily="34" charset="0"/>
                        </a:rPr>
                        <a:t>How teachers cultivate a classroom learning community where </a:t>
                      </a:r>
                      <a:r>
                        <a:rPr lang="en-US" sz="2200" b="1" dirty="0" smtClean="0">
                          <a:solidFill>
                            <a:srgbClr val="7D9050"/>
                          </a:solidFill>
                          <a:latin typeface="Calibri" panose="020F0502020204030204" pitchFamily="34" charset="0"/>
                        </a:rPr>
                        <a:t>student differences are valued</a:t>
                      </a:r>
                      <a:r>
                        <a:rPr lang="en-US" sz="2200" dirty="0" smtClean="0">
                          <a:latin typeface="Calibri" panose="020F0502020204030204" pitchFamily="34" charset="0"/>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896348">
                <a:tc>
                  <a:txBody>
                    <a:bodyPr/>
                    <a:lstStyle/>
                    <a:p>
                      <a:pPr algn="ctr"/>
                      <a:r>
                        <a:rPr lang="en-US" sz="3200" dirty="0" smtClean="0">
                          <a:solidFill>
                            <a:schemeClr val="bg1">
                              <a:lumMod val="50000"/>
                            </a:schemeClr>
                          </a:solidFill>
                          <a:latin typeface="Tw Cen MT"/>
                          <a:cs typeface="Tw Cen MT"/>
                        </a:rPr>
                        <a:t>CLASSROOM MANAGEMENT</a:t>
                      </a:r>
                      <a:endParaRPr lang="en-US" sz="32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200" dirty="0" smtClean="0">
                          <a:latin typeface="Calibri" panose="020F0502020204030204" pitchFamily="34" charset="0"/>
                        </a:rPr>
                        <a:t>How teachers foster </a:t>
                      </a:r>
                      <a:r>
                        <a:rPr lang="en-US" sz="2200" b="1" dirty="0" smtClean="0">
                          <a:solidFill>
                            <a:srgbClr val="7D9050"/>
                          </a:solidFill>
                          <a:latin typeface="Calibri" panose="020F0502020204030204" pitchFamily="34" charset="0"/>
                        </a:rPr>
                        <a:t>a respectful and predictable </a:t>
                      </a:r>
                      <a:r>
                        <a:rPr lang="en-US" sz="2200" dirty="0" smtClean="0">
                          <a:latin typeface="Calibri" panose="020F0502020204030204" pitchFamily="34" charset="0"/>
                        </a:rPr>
                        <a:t>learning environment. </a:t>
                      </a: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8" name="Title 1"/>
          <p:cNvSpPr>
            <a:spLocks noGrp="1"/>
          </p:cNvSpPr>
          <p:nvPr>
            <p:ph type="title"/>
          </p:nvPr>
        </p:nvSpPr>
        <p:spPr>
          <a:xfrm>
            <a:off x="625785" y="168570"/>
            <a:ext cx="8229600" cy="992904"/>
          </a:xfrm>
        </p:spPr>
        <p:txBody>
          <a:bodyPr>
            <a:normAutofit/>
          </a:bodyPr>
          <a:lstStyle/>
          <a:p>
            <a:r>
              <a:rPr lang="en-US" sz="3600" dirty="0" smtClean="0">
                <a:latin typeface="Calibri"/>
                <a:cs typeface="Calibri"/>
              </a:rPr>
              <a:t>What does the survey measure? </a:t>
            </a:r>
            <a:endParaRPr lang="en-US" sz="2400" dirty="0">
              <a:latin typeface="Calibri"/>
              <a:cs typeface="Calibri"/>
            </a:endParaRPr>
          </a:p>
        </p:txBody>
      </p:sp>
    </p:spTree>
    <p:extLst>
      <p:ext uri="{BB962C8B-B14F-4D97-AF65-F5344CB8AC3E}">
        <p14:creationId xmlns:p14="http://schemas.microsoft.com/office/powerpoint/2010/main" val="23646979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survey measure?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Read through the survey questions for each category.</a:t>
            </a:r>
          </a:p>
          <a:p>
            <a:pPr marL="514350" indent="-514350">
              <a:buFont typeface="+mj-lt"/>
              <a:buAutoNum type="arabicPeriod"/>
            </a:pPr>
            <a:r>
              <a:rPr lang="en-US" dirty="0" smtClean="0"/>
              <a:t>Write down up to five words for each category that describe the overall content.</a:t>
            </a:r>
          </a:p>
        </p:txBody>
      </p:sp>
      <p:sp>
        <p:nvSpPr>
          <p:cNvPr id="5" name="Rounded Rectangle 4"/>
          <p:cNvSpPr/>
          <p:nvPr/>
        </p:nvSpPr>
        <p:spPr>
          <a:xfrm>
            <a:off x="625785" y="4135821"/>
            <a:ext cx="7904610" cy="1269922"/>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lvl="3"/>
            <a:r>
              <a:rPr lang="en-US" dirty="0" smtClean="0">
                <a:solidFill>
                  <a:schemeClr val="bg1">
                    <a:lumMod val="50000"/>
                  </a:schemeClr>
                </a:solidFill>
              </a:rPr>
              <a:t>	</a:t>
            </a:r>
          </a:p>
          <a:p>
            <a:pPr lvl="3"/>
            <a:r>
              <a:rPr lang="en-US" sz="2400" b="1" dirty="0" smtClean="0">
                <a:solidFill>
                  <a:schemeClr val="bg1">
                    <a:lumMod val="50000"/>
                  </a:schemeClr>
                </a:solidFill>
              </a:rPr>
              <a:t>	</a:t>
            </a:r>
            <a:r>
              <a:rPr lang="en-US" sz="2400" b="1" dirty="0" smtClean="0">
                <a:solidFill>
                  <a:schemeClr val="bg1">
                    <a:lumMod val="50000"/>
                  </a:schemeClr>
                </a:solidFill>
                <a:latin typeface="Calibri"/>
                <a:cs typeface="Calibri"/>
              </a:rPr>
              <a:t>Share </a:t>
            </a:r>
            <a:r>
              <a:rPr lang="en-US" sz="2400" b="1" dirty="0">
                <a:solidFill>
                  <a:schemeClr val="bg1">
                    <a:lumMod val="50000"/>
                  </a:schemeClr>
                </a:solidFill>
                <a:latin typeface="Calibri"/>
                <a:cs typeface="Calibri"/>
              </a:rPr>
              <a:t>your words with the group and </a:t>
            </a:r>
            <a:r>
              <a:rPr lang="en-US" sz="2400" b="1" dirty="0" smtClean="0">
                <a:solidFill>
                  <a:schemeClr val="bg1">
                    <a:lumMod val="50000"/>
                  </a:schemeClr>
                </a:solidFill>
                <a:latin typeface="Calibri"/>
                <a:cs typeface="Calibri"/>
              </a:rPr>
              <a:t>come 	to </a:t>
            </a:r>
            <a:r>
              <a:rPr lang="en-US" sz="2400" b="1" dirty="0">
                <a:solidFill>
                  <a:schemeClr val="bg1">
                    <a:lumMod val="50000"/>
                  </a:schemeClr>
                </a:solidFill>
                <a:latin typeface="Calibri"/>
                <a:cs typeface="Calibri"/>
              </a:rPr>
              <a:t>a common </a:t>
            </a:r>
            <a:r>
              <a:rPr lang="en-US" sz="2400" b="1" dirty="0" smtClean="0">
                <a:solidFill>
                  <a:schemeClr val="bg1">
                    <a:lumMod val="50000"/>
                  </a:schemeClr>
                </a:solidFill>
                <a:latin typeface="Calibri"/>
                <a:cs typeface="Calibri"/>
              </a:rPr>
              <a:t>set </a:t>
            </a:r>
            <a:r>
              <a:rPr lang="en-US" sz="2400" b="1" dirty="0">
                <a:solidFill>
                  <a:schemeClr val="bg1">
                    <a:lumMod val="50000"/>
                  </a:schemeClr>
                </a:solidFill>
                <a:latin typeface="Calibri"/>
                <a:cs typeface="Calibri"/>
              </a:rPr>
              <a:t>of up to five </a:t>
            </a:r>
            <a:r>
              <a:rPr lang="en-US" sz="2400" b="1" dirty="0" smtClean="0">
                <a:solidFill>
                  <a:schemeClr val="bg1">
                    <a:lumMod val="50000"/>
                  </a:schemeClr>
                </a:solidFill>
                <a:latin typeface="Calibri"/>
                <a:cs typeface="Calibri"/>
              </a:rPr>
              <a:t>words </a:t>
            </a:r>
            <a:r>
              <a:rPr lang="en-US" sz="2400" b="1" dirty="0">
                <a:solidFill>
                  <a:schemeClr val="bg1">
                    <a:lumMod val="50000"/>
                  </a:schemeClr>
                </a:solidFill>
                <a:latin typeface="Calibri"/>
                <a:cs typeface="Calibri"/>
              </a:rPr>
              <a:t>for </a:t>
            </a:r>
            <a:r>
              <a:rPr lang="en-US" sz="2400" b="1" dirty="0" smtClean="0">
                <a:solidFill>
                  <a:schemeClr val="bg1">
                    <a:lumMod val="50000"/>
                  </a:schemeClr>
                </a:solidFill>
                <a:latin typeface="Calibri"/>
                <a:cs typeface="Calibri"/>
              </a:rPr>
              <a:t>each 	category</a:t>
            </a:r>
            <a:endParaRPr lang="en-US" dirty="0">
              <a:solidFill>
                <a:schemeClr val="bg1">
                  <a:lumMod val="50000"/>
                </a:schemeClr>
              </a:solidFill>
              <a:latin typeface="Calibri"/>
              <a:cs typeface="Calibri"/>
            </a:endParaRPr>
          </a:p>
          <a:p>
            <a:pPr marL="1657350" lvl="3" indent="-285750">
              <a:buFont typeface="Arial"/>
              <a:buChar char="•"/>
            </a:pPr>
            <a:endParaRPr lang="en-US" dirty="0">
              <a:solidFill>
                <a:schemeClr val="bg1">
                  <a:lumMod val="50000"/>
                </a:schemeClr>
              </a:solidFill>
            </a:endParaRPr>
          </a:p>
        </p:txBody>
      </p:sp>
      <p:sp>
        <p:nvSpPr>
          <p:cNvPr id="6" name="Oval Callout 5"/>
          <p:cNvSpPr/>
          <p:nvPr/>
        </p:nvSpPr>
        <p:spPr>
          <a:xfrm>
            <a:off x="789493" y="4255950"/>
            <a:ext cx="1424594"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7" name="Rectangle 6"/>
          <p:cNvSpPr/>
          <p:nvPr/>
        </p:nvSpPr>
        <p:spPr>
          <a:xfrm>
            <a:off x="-2233883" y="780796"/>
            <a:ext cx="2067321" cy="534065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Hand out the survey </a:t>
            </a:r>
            <a:r>
              <a:rPr lang="en-US" sz="1400" dirty="0" smtClean="0"/>
              <a:t>instruments:</a:t>
            </a:r>
          </a:p>
          <a:p>
            <a:r>
              <a:rPr lang="en-US" sz="1400" dirty="0"/>
              <a:t>3-5 Instrument: </a:t>
            </a:r>
            <a:r>
              <a:rPr lang="en-US" sz="1400" u="sng" dirty="0">
                <a:hlinkClick r:id="rId3"/>
              </a:rPr>
              <a:t>http://ceiweb.wpengine.com/wp-content/uploads/2014/10/SPS_Administration_survey-instrument-3-5-CEI.pdf</a:t>
            </a:r>
            <a:endParaRPr lang="en-US" sz="1400" dirty="0"/>
          </a:p>
          <a:p>
            <a:r>
              <a:rPr lang="en-US" sz="1400" dirty="0"/>
              <a:t>6-12 Instrument: </a:t>
            </a:r>
            <a:r>
              <a:rPr lang="en-US" sz="1400" u="sng" dirty="0">
                <a:hlinkClick r:id="rId4"/>
              </a:rPr>
              <a:t>http://ceiweb.wpengine.com/wp-content/uploads/2014/09/SPS_Administration_survey-instrument-6-12-CEI.pdf</a:t>
            </a:r>
            <a:endParaRPr lang="en-US" sz="1400" dirty="0"/>
          </a:p>
          <a:p>
            <a:endParaRPr lang="en-US" sz="1400" dirty="0"/>
          </a:p>
          <a:p>
            <a:r>
              <a:rPr lang="en-US" sz="1400" dirty="0" smtClean="0"/>
              <a:t>Have groups write their words on a poster to share with the group</a:t>
            </a:r>
          </a:p>
        </p:txBody>
      </p:sp>
    </p:spTree>
    <p:extLst>
      <p:ext uri="{BB962C8B-B14F-4D97-AF65-F5344CB8AC3E}">
        <p14:creationId xmlns:p14="http://schemas.microsoft.com/office/powerpoint/2010/main" val="20177803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survey content align to Teacher Quality Standards?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79665597"/>
              </p:ext>
            </p:extLst>
          </p:nvPr>
        </p:nvGraphicFramePr>
        <p:xfrm>
          <a:off x="326111" y="1289310"/>
          <a:ext cx="4444295" cy="4192410"/>
        </p:xfrm>
        <a:graphic>
          <a:graphicData uri="http://schemas.openxmlformats.org/drawingml/2006/table">
            <a:tbl>
              <a:tblPr firstRow="1" bandRow="1">
                <a:tableStyleId>{5C22544A-7EE6-4342-B048-85BDC9FD1C3A}</a:tableStyleId>
              </a:tblPr>
              <a:tblGrid>
                <a:gridCol w="703715"/>
                <a:gridCol w="3740580"/>
              </a:tblGrid>
              <a:tr h="133218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800" b="0" u="none" dirty="0" smtClean="0">
                          <a:solidFill>
                            <a:schemeClr val="bg1">
                              <a:lumMod val="50000"/>
                            </a:schemeClr>
                          </a:solidFill>
                          <a:latin typeface="Tw Cen MT"/>
                          <a:cs typeface="Tw Cen MT"/>
                        </a:rPr>
                        <a:t>1.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Pts val="2400"/>
                        <a:buFont typeface="Arial"/>
                        <a:buNone/>
                        <a:tabLst/>
                        <a:defRPr/>
                      </a:pPr>
                      <a:r>
                        <a:rPr lang="en-US" sz="2000" b="0" kern="1200" dirty="0" smtClean="0">
                          <a:solidFill>
                            <a:schemeClr val="tx1"/>
                          </a:solidFill>
                          <a:effectLst/>
                          <a:latin typeface="Calibri"/>
                          <a:ea typeface="+mn-ea"/>
                          <a:cs typeface="Calibri"/>
                        </a:rPr>
                        <a:t>Teachers demonstrate mastery of and </a:t>
                      </a:r>
                      <a:r>
                        <a:rPr lang="en-US" sz="2000" b="1" kern="1200" dirty="0" smtClean="0">
                          <a:solidFill>
                            <a:schemeClr val="accent2"/>
                          </a:solidFill>
                          <a:effectLst/>
                          <a:latin typeface="Calibri"/>
                          <a:ea typeface="+mn-ea"/>
                          <a:cs typeface="Calibri"/>
                        </a:rPr>
                        <a:t>pedagogical expertise</a:t>
                      </a:r>
                      <a:r>
                        <a:rPr lang="en-US" sz="2000" b="0" kern="1200" dirty="0" smtClean="0">
                          <a:solidFill>
                            <a:schemeClr val="tx1"/>
                          </a:solidFill>
                          <a:effectLst/>
                          <a:latin typeface="Calibri"/>
                          <a:ea typeface="+mn-ea"/>
                          <a:cs typeface="Calibri"/>
                        </a:rPr>
                        <a:t> in the content they teach. </a:t>
                      </a:r>
                      <a:endParaRPr lang="en-US" sz="2800" b="0" dirty="0" smtClean="0">
                        <a:solidFill>
                          <a:schemeClr val="tx1"/>
                        </a:solidFill>
                        <a:latin typeface="Calibri"/>
                        <a:cs typeface="Calibri"/>
                      </a:endParaRP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4800" b="0" i="0" u="none" strike="noStrike" kern="1200" baseline="0" dirty="0" smtClean="0">
                          <a:solidFill>
                            <a:schemeClr val="bg1">
                              <a:lumMod val="50000"/>
                            </a:schemeClr>
                          </a:solidFill>
                          <a:latin typeface="Tw Cen MT"/>
                          <a:cs typeface="Tw Cen MT"/>
                        </a:rPr>
                        <a:t>2. </a:t>
                      </a:r>
                      <a:endParaRPr lang="en-US" sz="48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000" b="0" kern="1200" dirty="0" smtClean="0">
                          <a:solidFill>
                            <a:schemeClr val="dk1"/>
                          </a:solidFill>
                          <a:effectLst/>
                          <a:latin typeface="Calibri"/>
                          <a:ea typeface="+mn-ea"/>
                          <a:cs typeface="Calibri"/>
                        </a:rPr>
                        <a:t>Teachers establish a </a:t>
                      </a:r>
                      <a:r>
                        <a:rPr lang="en-US" sz="2000" b="1" kern="1200" dirty="0" smtClean="0">
                          <a:solidFill>
                            <a:srgbClr val="7D9050"/>
                          </a:solidFill>
                          <a:effectLst/>
                          <a:latin typeface="Calibri"/>
                          <a:ea typeface="+mn-ea"/>
                          <a:cs typeface="Calibri"/>
                        </a:rPr>
                        <a:t>safe, inclusive and respectful </a:t>
                      </a:r>
                      <a:r>
                        <a:rPr lang="en-US" sz="2000" b="0" kern="1200" dirty="0" smtClean="0">
                          <a:solidFill>
                            <a:schemeClr val="dk1"/>
                          </a:solidFill>
                          <a:effectLst/>
                          <a:latin typeface="Calibri"/>
                          <a:ea typeface="+mn-ea"/>
                          <a:cs typeface="Calibri"/>
                        </a:rPr>
                        <a:t>learning environment for a </a:t>
                      </a:r>
                      <a:r>
                        <a:rPr lang="en-US" sz="2000" b="1" kern="1200" dirty="0" smtClean="0">
                          <a:solidFill>
                            <a:srgbClr val="7D9050"/>
                          </a:solidFill>
                          <a:effectLst/>
                          <a:latin typeface="Calibri"/>
                          <a:ea typeface="+mn-ea"/>
                          <a:cs typeface="Calibri"/>
                        </a:rPr>
                        <a:t>diverse population</a:t>
                      </a:r>
                      <a:r>
                        <a:rPr lang="en-US" sz="2000" b="0" kern="1200" dirty="0" smtClean="0">
                          <a:solidFill>
                            <a:schemeClr val="dk1"/>
                          </a:solidFill>
                          <a:effectLst/>
                          <a:latin typeface="Calibri"/>
                          <a:ea typeface="+mn-ea"/>
                          <a:cs typeface="Calibri"/>
                        </a:rPr>
                        <a:t> of students. </a:t>
                      </a:r>
                      <a:endParaRPr lang="en-US" sz="2800" b="0" dirty="0">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4800" dirty="0" smtClean="0">
                          <a:solidFill>
                            <a:schemeClr val="bg1">
                              <a:lumMod val="50000"/>
                            </a:schemeClr>
                          </a:solidFill>
                          <a:latin typeface="Tw Cen MT"/>
                          <a:cs typeface="Tw Cen MT"/>
                        </a:rPr>
                        <a:t>3. </a:t>
                      </a:r>
                      <a:endParaRPr lang="en-US" sz="48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000" b="0" kern="1200" dirty="0" smtClean="0">
                          <a:solidFill>
                            <a:schemeClr val="dk1"/>
                          </a:solidFill>
                          <a:effectLst/>
                          <a:latin typeface="Calibri"/>
                          <a:ea typeface="+mn-ea"/>
                          <a:cs typeface="Calibri"/>
                        </a:rPr>
                        <a:t>Teachers plan and deliver </a:t>
                      </a:r>
                      <a:r>
                        <a:rPr lang="en-US" sz="2000" b="1" kern="1200" dirty="0" smtClean="0">
                          <a:solidFill>
                            <a:srgbClr val="7D9050"/>
                          </a:solidFill>
                          <a:effectLst/>
                          <a:latin typeface="Calibri"/>
                          <a:ea typeface="+mn-ea"/>
                          <a:cs typeface="Calibri"/>
                        </a:rPr>
                        <a:t>effective instruction </a:t>
                      </a:r>
                      <a:r>
                        <a:rPr lang="en-US" sz="2000" b="0" kern="1200" dirty="0" smtClean="0">
                          <a:solidFill>
                            <a:schemeClr val="dk1"/>
                          </a:solidFill>
                          <a:effectLst/>
                          <a:latin typeface="Calibri"/>
                          <a:ea typeface="+mn-ea"/>
                          <a:cs typeface="Calibri"/>
                        </a:rPr>
                        <a:t>and create an environment that facilitates learning for their students. </a:t>
                      </a:r>
                      <a:endParaRPr lang="en-US" sz="2800" b="0" dirty="0">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bl>
          </a:graphicData>
        </a:graphic>
      </p:graphicFrame>
      <p:sp>
        <p:nvSpPr>
          <p:cNvPr id="8" name="Right Brace 7"/>
          <p:cNvSpPr/>
          <p:nvPr/>
        </p:nvSpPr>
        <p:spPr>
          <a:xfrm>
            <a:off x="4960328" y="1750430"/>
            <a:ext cx="411931" cy="3518023"/>
          </a:xfrm>
          <a:prstGeom prst="rightBrace">
            <a:avLst/>
          </a:prstGeom>
          <a:ln w="28575" cmpd="sng">
            <a:solidFill>
              <a:srgbClr val="7D9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9" name="TextBox 8"/>
          <p:cNvSpPr txBox="1"/>
          <p:nvPr/>
        </p:nvSpPr>
        <p:spPr>
          <a:xfrm>
            <a:off x="6281941" y="2282423"/>
            <a:ext cx="2231290" cy="2523768"/>
          </a:xfrm>
          <a:prstGeom prst="rect">
            <a:avLst/>
          </a:prstGeom>
          <a:noFill/>
        </p:spPr>
        <p:txBody>
          <a:bodyPr wrap="square" lIns="0" rIns="0" rtlCol="0">
            <a:spAutoFit/>
          </a:bodyPr>
          <a:lstStyle/>
          <a:p>
            <a:pPr algn="ctr"/>
            <a:r>
              <a:rPr lang="en-US" sz="2800" b="1" dirty="0">
                <a:latin typeface="Calibri"/>
                <a:cs typeface="Calibri"/>
              </a:rPr>
              <a:t>Which standard(s) align to each survey category?</a:t>
            </a:r>
          </a:p>
          <a:p>
            <a:endParaRPr lang="en-US" dirty="0"/>
          </a:p>
        </p:txBody>
      </p:sp>
      <p:sp>
        <p:nvSpPr>
          <p:cNvPr id="10" name="Rounded Rectangle 9"/>
          <p:cNvSpPr/>
          <p:nvPr/>
        </p:nvSpPr>
        <p:spPr>
          <a:xfrm>
            <a:off x="6281941" y="2042167"/>
            <a:ext cx="2231290" cy="2781185"/>
          </a:xfrm>
          <a:prstGeom prst="roundRect">
            <a:avLst/>
          </a:prstGeom>
          <a:noFill/>
          <a:ln>
            <a:solidFill>
              <a:schemeClr val="accent1"/>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7" name="Rectangle 6"/>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Ask participants to talk about this as a group and add the standards to each survey category on their poster. </a:t>
            </a:r>
          </a:p>
        </p:txBody>
      </p:sp>
    </p:spTree>
    <p:extLst>
      <p:ext uri="{BB962C8B-B14F-4D97-AF65-F5344CB8AC3E}">
        <p14:creationId xmlns:p14="http://schemas.microsoft.com/office/powerpoint/2010/main" val="55220441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785" y="168570"/>
            <a:ext cx="8229600" cy="992904"/>
          </a:xfrm>
        </p:spPr>
        <p:txBody>
          <a:bodyPr>
            <a:normAutofit/>
          </a:bodyPr>
          <a:lstStyle/>
          <a:p>
            <a:r>
              <a:rPr lang="en-US" sz="3600" b="1" dirty="0" smtClean="0">
                <a:latin typeface="Calibri" panose="020F0502020204030204" pitchFamily="34" charset="0"/>
              </a:rPr>
              <a:t>What does the survey measure?</a:t>
            </a:r>
            <a:endParaRPr lang="en-US" sz="3600" b="1"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endParaRPr lang="en-US" sz="2000" dirty="0"/>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lgn="ctr">
              <a:buNone/>
            </a:pPr>
            <a:endParaRPr lang="en-US" sz="2000" dirty="0" smtClean="0">
              <a:hlinkClick r:id="rId3"/>
            </a:endParaRPr>
          </a:p>
          <a:p>
            <a:pPr marL="0" indent="0" algn="ctr">
              <a:buNone/>
            </a:pPr>
            <a:endParaRPr lang="en-US" sz="2000" dirty="0">
              <a:hlinkClick r:id="rId3"/>
            </a:endParaRPr>
          </a:p>
          <a:p>
            <a:pPr marL="0" indent="0">
              <a:buNone/>
            </a:pPr>
            <a:endParaRPr lang="en-US" dirty="0"/>
          </a:p>
          <a:p>
            <a:endParaRPr lang="en-US" dirty="0"/>
          </a:p>
        </p:txBody>
      </p:sp>
      <p:graphicFrame>
        <p:nvGraphicFramePr>
          <p:cNvPr id="7" name="Diagram 6"/>
          <p:cNvGraphicFramePr/>
          <p:nvPr>
            <p:extLst>
              <p:ext uri="{D42A27DB-BD31-4B8C-83A1-F6EECF244321}">
                <p14:modId xmlns:p14="http://schemas.microsoft.com/office/powerpoint/2010/main" val="84820138"/>
              </p:ext>
            </p:extLst>
          </p:nvPr>
        </p:nvGraphicFramePr>
        <p:xfrm>
          <a:off x="-33499" y="752445"/>
          <a:ext cx="88392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1295400" y="2865129"/>
            <a:ext cx="3048000" cy="369332"/>
          </a:xfrm>
          <a:prstGeom prst="rect">
            <a:avLst/>
          </a:prstGeom>
          <a:noFill/>
        </p:spPr>
        <p:txBody>
          <a:bodyPr wrap="square" rtlCol="0">
            <a:spAutoFit/>
          </a:bodyPr>
          <a:lstStyle/>
          <a:p>
            <a:pPr algn="ctr"/>
            <a:r>
              <a:rPr lang="en-US" b="1" dirty="0">
                <a:solidFill>
                  <a:schemeClr val="accent3"/>
                </a:solidFill>
                <a:latin typeface="Calibri" panose="020F0502020204030204" pitchFamily="34" charset="0"/>
              </a:rPr>
              <a:t>Standards I and III </a:t>
            </a:r>
          </a:p>
        </p:txBody>
      </p:sp>
      <p:sp>
        <p:nvSpPr>
          <p:cNvPr id="9" name="TextBox 8"/>
          <p:cNvSpPr txBox="1"/>
          <p:nvPr/>
        </p:nvSpPr>
        <p:spPr>
          <a:xfrm>
            <a:off x="4724400" y="2878592"/>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
        <p:nvSpPr>
          <p:cNvPr id="11" name="TextBox 10"/>
          <p:cNvSpPr txBox="1"/>
          <p:nvPr/>
        </p:nvSpPr>
        <p:spPr>
          <a:xfrm>
            <a:off x="1295400" y="4998729"/>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
        <p:nvSpPr>
          <p:cNvPr id="12" name="TextBox 11"/>
          <p:cNvSpPr txBox="1"/>
          <p:nvPr/>
        </p:nvSpPr>
        <p:spPr>
          <a:xfrm>
            <a:off x="4724400" y="4998729"/>
            <a:ext cx="3048000" cy="369332"/>
          </a:xfrm>
          <a:prstGeom prst="rect">
            <a:avLst/>
          </a:prstGeom>
          <a:noFill/>
        </p:spPr>
        <p:txBody>
          <a:bodyPr wrap="square" rtlCol="0">
            <a:spAutoFit/>
          </a:bodyPr>
          <a:lstStyle/>
          <a:p>
            <a:pPr algn="ctr"/>
            <a:r>
              <a:rPr lang="en-US" b="1" dirty="0" smtClean="0">
                <a:solidFill>
                  <a:schemeClr val="accent3"/>
                </a:solidFill>
                <a:latin typeface="Calibri" panose="020F0502020204030204" pitchFamily="34" charset="0"/>
              </a:rPr>
              <a:t>Standard II </a:t>
            </a:r>
            <a:endParaRPr lang="en-US" b="1" dirty="0">
              <a:solidFill>
                <a:schemeClr val="accent3"/>
              </a:solidFill>
              <a:latin typeface="Calibri" panose="020F0502020204030204" pitchFamily="34" charset="0"/>
            </a:endParaRPr>
          </a:p>
        </p:txBody>
      </p:sp>
    </p:spTree>
    <p:extLst>
      <p:ext uri="{BB962C8B-B14F-4D97-AF65-F5344CB8AC3E}">
        <p14:creationId xmlns:p14="http://schemas.microsoft.com/office/powerpoint/2010/main" val="74696301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Digging deeper</a:t>
            </a:r>
            <a:endParaRPr lang="en-US" dirty="0"/>
          </a:p>
        </p:txBody>
      </p:sp>
      <p:sp>
        <p:nvSpPr>
          <p:cNvPr id="3" name="Content Placeholder 2"/>
          <p:cNvSpPr>
            <a:spLocks noGrp="1"/>
          </p:cNvSpPr>
          <p:nvPr>
            <p:ph idx="1"/>
          </p:nvPr>
        </p:nvSpPr>
        <p:spPr>
          <a:xfrm>
            <a:off x="875353" y="2814417"/>
            <a:ext cx="7811448" cy="3062008"/>
          </a:xfrm>
        </p:spPr>
        <p:txBody>
          <a:bodyPr/>
          <a:lstStyle/>
          <a:p>
            <a:pPr marL="400050" lvl="1" indent="0">
              <a:buNone/>
            </a:pPr>
            <a:r>
              <a:rPr lang="en-US" b="1" dirty="0" smtClean="0">
                <a:solidFill>
                  <a:srgbClr val="7D9050"/>
                </a:solidFill>
              </a:rPr>
              <a:t>		Star</a:t>
            </a:r>
            <a:r>
              <a:rPr lang="en-US" dirty="0" smtClean="0"/>
              <a:t> professional practices where you would like 		</a:t>
            </a:r>
            <a:r>
              <a:rPr lang="en-US" b="1" dirty="0" smtClean="0">
                <a:solidFill>
                  <a:srgbClr val="7D9050"/>
                </a:solidFill>
              </a:rPr>
              <a:t>more information about teachers’ practice</a:t>
            </a:r>
            <a:br>
              <a:rPr lang="en-US" b="1" dirty="0" smtClean="0">
                <a:solidFill>
                  <a:srgbClr val="7D9050"/>
                </a:solidFill>
              </a:rPr>
            </a:br>
            <a:endParaRPr lang="en-US" dirty="0" smtClean="0"/>
          </a:p>
          <a:p>
            <a:pPr marL="400050" lvl="1" indent="0">
              <a:buNone/>
            </a:pPr>
            <a:r>
              <a:rPr lang="en-US" b="1" u="sng" dirty="0" smtClean="0">
                <a:solidFill>
                  <a:srgbClr val="7D9050"/>
                </a:solidFill>
              </a:rPr>
              <a:t>Underline</a:t>
            </a:r>
            <a:r>
              <a:rPr lang="en-US" dirty="0" smtClean="0"/>
              <a:t> professional practices where you think </a:t>
            </a:r>
            <a:r>
              <a:rPr lang="en-US" b="1" dirty="0" smtClean="0">
                <a:solidFill>
                  <a:srgbClr val="7D9050"/>
                </a:solidFill>
              </a:rPr>
              <a:t>students are uniquely positioned to provide additional information</a:t>
            </a:r>
            <a:endParaRPr lang="en-US" dirty="0" smtClean="0"/>
          </a:p>
          <a:p>
            <a:pPr marL="914400" lvl="1" indent="-514350"/>
            <a:endParaRPr lang="en-US" dirty="0"/>
          </a:p>
        </p:txBody>
      </p:sp>
      <p:sp>
        <p:nvSpPr>
          <p:cNvPr id="5" name="5-Point Star 4"/>
          <p:cNvSpPr/>
          <p:nvPr/>
        </p:nvSpPr>
        <p:spPr>
          <a:xfrm>
            <a:off x="1218630" y="2677130"/>
            <a:ext cx="532079" cy="549155"/>
          </a:xfrm>
          <a:prstGeom prst="star5">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Rounded Rectangle 5"/>
          <p:cNvSpPr/>
          <p:nvPr/>
        </p:nvSpPr>
        <p:spPr>
          <a:xfrm>
            <a:off x="480585" y="1424370"/>
            <a:ext cx="6917001" cy="995345"/>
          </a:xfrm>
          <a:prstGeom prst="roundRect">
            <a:avLst/>
          </a:prstGeom>
          <a:noFill/>
          <a:ln>
            <a:solidFill>
              <a:schemeClr val="accent1"/>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800" dirty="0" smtClean="0">
                <a:solidFill>
                  <a:schemeClr val="bg1">
                    <a:lumMod val="50000"/>
                  </a:schemeClr>
                </a:solidFill>
                <a:latin typeface="Calibri"/>
                <a:cs typeface="Calibri"/>
              </a:rPr>
              <a:t>Take ten minutes to read and annotate</a:t>
            </a:r>
          </a:p>
          <a:p>
            <a:pPr algn="ctr"/>
            <a:r>
              <a:rPr lang="en-US" sz="2800" dirty="0" smtClean="0">
                <a:solidFill>
                  <a:schemeClr val="bg1">
                    <a:lumMod val="50000"/>
                  </a:schemeClr>
                </a:solidFill>
                <a:latin typeface="Calibri"/>
                <a:cs typeface="Calibri"/>
              </a:rPr>
              <a:t> the </a:t>
            </a:r>
            <a:r>
              <a:rPr lang="en-US" sz="2800" dirty="0">
                <a:solidFill>
                  <a:schemeClr val="bg1">
                    <a:lumMod val="50000"/>
                  </a:schemeClr>
                </a:solidFill>
                <a:latin typeface="Calibri"/>
                <a:cs typeface="Calibri"/>
              </a:rPr>
              <a:t>Digging Deeper document</a:t>
            </a:r>
          </a:p>
        </p:txBody>
      </p:sp>
      <p:sp>
        <p:nvSpPr>
          <p:cNvPr id="7" name="12-Point Star 6">
            <a:hlinkClick r:id="rId3"/>
          </p:cNvPr>
          <p:cNvSpPr/>
          <p:nvPr/>
        </p:nvSpPr>
        <p:spPr>
          <a:xfrm>
            <a:off x="7534897" y="1441535"/>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
        <p:nvSpPr>
          <p:cNvPr id="8" name="Rectangle 7"/>
          <p:cNvSpPr/>
          <p:nvPr/>
        </p:nvSpPr>
        <p:spPr>
          <a:xfrm>
            <a:off x="-2417489" y="1058362"/>
            <a:ext cx="2250927" cy="2368725"/>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pPr lvl="0"/>
            <a:r>
              <a:rPr lang="en-US" sz="1600" dirty="0" smtClean="0"/>
              <a:t>Hand out </a:t>
            </a:r>
            <a:r>
              <a:rPr lang="en-US" sz="1600" dirty="0"/>
              <a:t>The Digging Deeper document : </a:t>
            </a:r>
            <a:r>
              <a:rPr lang="en-US" sz="1600" u="sng" dirty="0">
                <a:hlinkClick r:id="rId4"/>
              </a:rPr>
              <a:t>http://ceiweb.wpengine.com/wp-content/uploads/2014/09/SPS_results_Digging-Deeper-I-CEI.pdf</a:t>
            </a:r>
            <a:endParaRPr lang="en-US" sz="1600" dirty="0"/>
          </a:p>
          <a:p>
            <a:endParaRPr lang="en-US" sz="1100" dirty="0"/>
          </a:p>
        </p:txBody>
      </p:sp>
    </p:spTree>
    <p:extLst>
      <p:ext uri="{BB962C8B-B14F-4D97-AF65-F5344CB8AC3E}">
        <p14:creationId xmlns:p14="http://schemas.microsoft.com/office/powerpoint/2010/main" val="15659553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Digging deeper</a:t>
            </a:r>
            <a:endParaRPr lang="en-US" dirty="0"/>
          </a:p>
        </p:txBody>
      </p:sp>
      <p:sp>
        <p:nvSpPr>
          <p:cNvPr id="3" name="Content Placeholder 2"/>
          <p:cNvSpPr>
            <a:spLocks noGrp="1"/>
          </p:cNvSpPr>
          <p:nvPr>
            <p:ph idx="1"/>
          </p:nvPr>
        </p:nvSpPr>
        <p:spPr>
          <a:xfrm>
            <a:off x="603307" y="1510176"/>
            <a:ext cx="8083493" cy="4108834"/>
          </a:xfrm>
        </p:spPr>
        <p:txBody>
          <a:bodyPr/>
          <a:lstStyle/>
          <a:p>
            <a:pPr marL="857250" lvl="1" indent="-457200">
              <a:buFont typeface="+mj-lt"/>
              <a:buAutoNum type="arabicPeriod"/>
            </a:pPr>
            <a:r>
              <a:rPr lang="en-US" dirty="0" smtClean="0"/>
              <a:t>Pick one element that you would like to discuss with your group</a:t>
            </a:r>
          </a:p>
          <a:p>
            <a:pPr marL="857250" lvl="1" indent="-457200">
              <a:buFont typeface="+mj-lt"/>
              <a:buAutoNum type="arabicPeriod"/>
            </a:pPr>
            <a:r>
              <a:rPr lang="en-US" dirty="0" smtClean="0"/>
              <a:t>Going around the table, each person shares one element and how it is annotated</a:t>
            </a:r>
          </a:p>
          <a:p>
            <a:pPr marL="1257300" lvl="2" indent="-457200"/>
            <a:r>
              <a:rPr lang="en-US" dirty="0" smtClean="0"/>
              <a:t>Why did you pick this element?</a:t>
            </a:r>
          </a:p>
          <a:p>
            <a:pPr marL="1257300" lvl="2" indent="-457200"/>
            <a:r>
              <a:rPr lang="en-US" dirty="0" smtClean="0"/>
              <a:t>How do your stars and underlined areas align?</a:t>
            </a:r>
          </a:p>
          <a:p>
            <a:pPr marL="857250" lvl="1" indent="-457200">
              <a:buFont typeface="+mj-lt"/>
              <a:buAutoNum type="arabicPeriod"/>
            </a:pPr>
            <a:endParaRPr lang="en-US" dirty="0"/>
          </a:p>
        </p:txBody>
      </p:sp>
      <p:sp>
        <p:nvSpPr>
          <p:cNvPr id="7" name="Rounded Rectangle 6"/>
          <p:cNvSpPr/>
          <p:nvPr/>
        </p:nvSpPr>
        <p:spPr>
          <a:xfrm>
            <a:off x="625785" y="4135821"/>
            <a:ext cx="7904610" cy="1269922"/>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lvl="3"/>
            <a:r>
              <a:rPr lang="en-US" dirty="0" smtClean="0">
                <a:solidFill>
                  <a:schemeClr val="bg1">
                    <a:lumMod val="50000"/>
                  </a:schemeClr>
                </a:solidFill>
              </a:rPr>
              <a:t>	</a:t>
            </a:r>
          </a:p>
          <a:p>
            <a:pPr lvl="3"/>
            <a:r>
              <a:rPr lang="en-US" sz="2400" dirty="0" smtClean="0">
                <a:solidFill>
                  <a:schemeClr val="bg1">
                    <a:lumMod val="50000"/>
                  </a:schemeClr>
                </a:solidFill>
              </a:rPr>
              <a:t>	</a:t>
            </a:r>
            <a:r>
              <a:rPr lang="en-US" sz="2400" dirty="0" smtClean="0">
                <a:solidFill>
                  <a:schemeClr val="bg1">
                    <a:lumMod val="50000"/>
                  </a:schemeClr>
                </a:solidFill>
                <a:latin typeface="Calibri"/>
                <a:cs typeface="Calibri"/>
              </a:rPr>
              <a:t>Does this change your thinking about how to 	use student feedback to get more 	information about teacher practice?</a:t>
            </a:r>
            <a:endParaRPr lang="en-US" dirty="0" smtClean="0">
              <a:solidFill>
                <a:schemeClr val="bg1">
                  <a:lumMod val="50000"/>
                </a:schemeClr>
              </a:solidFill>
              <a:latin typeface="Calibri"/>
              <a:cs typeface="Calibri"/>
            </a:endParaRPr>
          </a:p>
          <a:p>
            <a:pPr marL="1657350" lvl="3" indent="-285750">
              <a:buFont typeface="Arial"/>
              <a:buChar char="•"/>
            </a:pPr>
            <a:endParaRPr lang="en-US" dirty="0">
              <a:solidFill>
                <a:schemeClr val="bg1">
                  <a:lumMod val="50000"/>
                </a:schemeClr>
              </a:solidFill>
            </a:endParaRPr>
          </a:p>
        </p:txBody>
      </p:sp>
      <p:sp>
        <p:nvSpPr>
          <p:cNvPr id="8" name="Oval Callout 7"/>
          <p:cNvSpPr/>
          <p:nvPr/>
        </p:nvSpPr>
        <p:spPr>
          <a:xfrm>
            <a:off x="789493" y="4273111"/>
            <a:ext cx="1424594"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6" name="Rectangle 5"/>
          <p:cNvSpPr/>
          <p:nvPr/>
        </p:nvSpPr>
        <p:spPr>
          <a:xfrm>
            <a:off x="-2417489" y="1058362"/>
            <a:ext cx="2250927" cy="2368725"/>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dirty="0"/>
              <a:t>Review the instructions for the activity </a:t>
            </a:r>
            <a:endParaRPr lang="en-US" dirty="0" smtClean="0"/>
          </a:p>
          <a:p>
            <a:endParaRPr lang="en-US" dirty="0"/>
          </a:p>
          <a:p>
            <a:r>
              <a:rPr lang="en-US" dirty="0"/>
              <a:t>Share out as a group</a:t>
            </a:r>
          </a:p>
          <a:p>
            <a:endParaRPr lang="en-US" sz="1100" dirty="0"/>
          </a:p>
        </p:txBody>
      </p:sp>
    </p:spTree>
    <p:extLst>
      <p:ext uri="{BB962C8B-B14F-4D97-AF65-F5344CB8AC3E}">
        <p14:creationId xmlns:p14="http://schemas.microsoft.com/office/powerpoint/2010/main" val="191097614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student survey results and reports</a:t>
            </a:r>
          </a:p>
        </p:txBody>
      </p:sp>
    </p:spTree>
    <p:extLst>
      <p:ext uri="{BB962C8B-B14F-4D97-AF65-F5344CB8AC3E}">
        <p14:creationId xmlns:p14="http://schemas.microsoft.com/office/powerpoint/2010/main" val="4117013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student survey results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rgbClr val="A6BE6B">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Calibri"/>
                  <a:cs typeface="Calibri"/>
                </a:rPr>
                <a:t>Reflect</a:t>
              </a:r>
              <a:endParaRPr lang="en-US" sz="2400" kern="1200" dirty="0">
                <a:latin typeface="Calibri"/>
                <a:cs typeface="Calibri"/>
              </a:endParaRP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37633062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predictions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rgbClr val="A6A6A6">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1454145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noAutofit/>
          </a:bodyPr>
          <a:lstStyle/>
          <a:p>
            <a:r>
              <a:rPr lang="en-US" sz="3200" dirty="0" smtClean="0">
                <a:latin typeface="Calibri"/>
                <a:cs typeface="Calibri"/>
              </a:rPr>
              <a:t>Develop an understanding of the survey content</a:t>
            </a:r>
          </a:p>
          <a:p>
            <a:r>
              <a:rPr lang="en-US" sz="3200" dirty="0" smtClean="0">
                <a:latin typeface="Calibri"/>
                <a:cs typeface="Calibri"/>
              </a:rPr>
              <a:t>Understand how to read and interpret survey reports</a:t>
            </a:r>
          </a:p>
          <a:p>
            <a:r>
              <a:rPr lang="en-US" sz="3200" dirty="0" smtClean="0">
                <a:latin typeface="Calibri"/>
                <a:cs typeface="Calibri"/>
              </a:rPr>
              <a:t>Identify strengths and focus areas in reports</a:t>
            </a:r>
          </a:p>
          <a:p>
            <a:r>
              <a:rPr lang="en-US" sz="3200" dirty="0" smtClean="0">
                <a:latin typeface="Calibri"/>
                <a:cs typeface="Calibri"/>
              </a:rPr>
              <a:t>Have meaningful conversations with educators about survey results </a:t>
            </a:r>
            <a:endParaRPr lang="en-US" sz="3200" dirty="0">
              <a:latin typeface="Calibri"/>
              <a:cs typeface="Calibri"/>
            </a:endParaRPr>
          </a:p>
        </p:txBody>
      </p:sp>
    </p:spTree>
    <p:extLst>
      <p:ext uri="{BB962C8B-B14F-4D97-AF65-F5344CB8AC3E}">
        <p14:creationId xmlns:p14="http://schemas.microsoft.com/office/powerpoint/2010/main" val="33798330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predictions</a:t>
            </a:r>
            <a:endParaRPr lang="en-US" dirty="0"/>
          </a:p>
        </p:txBody>
      </p:sp>
      <p:sp>
        <p:nvSpPr>
          <p:cNvPr id="3" name="Content Placeholder 2"/>
          <p:cNvSpPr>
            <a:spLocks noGrp="1"/>
          </p:cNvSpPr>
          <p:nvPr>
            <p:ph idx="1"/>
          </p:nvPr>
        </p:nvSpPr>
        <p:spPr/>
        <p:txBody>
          <a:bodyPr/>
          <a:lstStyle/>
          <a:p>
            <a:pPr marL="0" indent="0">
              <a:buNone/>
            </a:pPr>
            <a:r>
              <a:rPr lang="en-US" dirty="0" smtClean="0">
                <a:latin typeface="Calibri"/>
                <a:cs typeface="Calibri"/>
              </a:rPr>
              <a:t>How do teachers perceive their own practice as measured by the Student Perception Survey?</a:t>
            </a:r>
          </a:p>
          <a:p>
            <a:pPr lvl="1"/>
            <a:r>
              <a:rPr lang="en-US" dirty="0" smtClean="0">
                <a:latin typeface="Calibri"/>
                <a:cs typeface="Calibri"/>
              </a:rPr>
              <a:t>What are their strengths?</a:t>
            </a:r>
          </a:p>
          <a:p>
            <a:pPr lvl="1"/>
            <a:r>
              <a:rPr lang="en-US" dirty="0" smtClean="0">
                <a:latin typeface="Calibri"/>
                <a:cs typeface="Calibri"/>
              </a:rPr>
              <a:t>Where do the think they need to improve? </a:t>
            </a:r>
          </a:p>
          <a:p>
            <a:pPr lvl="1"/>
            <a:endParaRPr lang="en-US" dirty="0" smtClean="0">
              <a:latin typeface="Calibri"/>
              <a:cs typeface="Calibri"/>
            </a:endParaRPr>
          </a:p>
          <a:p>
            <a:pPr marL="0" indent="0">
              <a:buNone/>
            </a:pPr>
            <a:endParaRPr lang="en-US" dirty="0">
              <a:latin typeface="Calibri"/>
              <a:cs typeface="Calibri"/>
            </a:endParaRPr>
          </a:p>
        </p:txBody>
      </p:sp>
      <p:sp>
        <p:nvSpPr>
          <p:cNvPr id="5" name="Rounded Rectangle 4"/>
          <p:cNvSpPr/>
          <p:nvPr/>
        </p:nvSpPr>
        <p:spPr>
          <a:xfrm>
            <a:off x="1561903" y="4255951"/>
            <a:ext cx="7124897" cy="1115469"/>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dirty="0" smtClean="0">
                <a:solidFill>
                  <a:schemeClr val="bg1">
                    <a:lumMod val="50000"/>
                  </a:schemeClr>
                </a:solidFill>
                <a:latin typeface="Calibri"/>
                <a:cs typeface="Calibri"/>
              </a:rPr>
              <a:t>Teachers can complete the teacher self assessment (for grades </a:t>
            </a:r>
            <a:r>
              <a:rPr lang="en-US" sz="2400" dirty="0" smtClean="0">
                <a:solidFill>
                  <a:schemeClr val="bg1">
                    <a:lumMod val="50000"/>
                  </a:schemeClr>
                </a:solidFill>
                <a:latin typeface="Calibri"/>
                <a:cs typeface="Calibri"/>
                <a:hlinkClick r:id="rId3"/>
              </a:rPr>
              <a:t>3-5 </a:t>
            </a:r>
            <a:r>
              <a:rPr lang="en-US" sz="2400" dirty="0" smtClean="0">
                <a:solidFill>
                  <a:schemeClr val="bg1">
                    <a:lumMod val="50000"/>
                  </a:schemeClr>
                </a:solidFill>
                <a:latin typeface="Calibri"/>
                <a:cs typeface="Calibri"/>
              </a:rPr>
              <a:t>and </a:t>
            </a:r>
            <a:r>
              <a:rPr lang="en-US" sz="2400" dirty="0" smtClean="0">
                <a:solidFill>
                  <a:schemeClr val="bg1">
                    <a:lumMod val="50000"/>
                  </a:schemeClr>
                </a:solidFill>
                <a:latin typeface="Calibri"/>
                <a:cs typeface="Calibri"/>
                <a:hlinkClick r:id="rId4"/>
              </a:rPr>
              <a:t>6-12</a:t>
            </a:r>
            <a:r>
              <a:rPr lang="en-US" sz="2400" dirty="0" smtClean="0">
                <a:solidFill>
                  <a:schemeClr val="bg1">
                    <a:lumMod val="50000"/>
                  </a:schemeClr>
                </a:solidFill>
                <a:latin typeface="Calibri"/>
                <a:cs typeface="Calibri"/>
              </a:rPr>
              <a:t>) prior to reviewing their results </a:t>
            </a:r>
            <a:endParaRPr lang="en-US" sz="2400" dirty="0">
              <a:solidFill>
                <a:schemeClr val="bg1">
                  <a:lumMod val="50000"/>
                </a:schemeClr>
              </a:solidFill>
              <a:latin typeface="Calibri"/>
              <a:cs typeface="Calibri"/>
            </a:endParaRPr>
          </a:p>
        </p:txBody>
      </p:sp>
      <p:sp>
        <p:nvSpPr>
          <p:cNvPr id="7" name="12-Point Star 6">
            <a:hlinkClick r:id="rId5"/>
          </p:cNvPr>
          <p:cNvSpPr/>
          <p:nvPr/>
        </p:nvSpPr>
        <p:spPr>
          <a:xfrm>
            <a:off x="289855" y="4324596"/>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Tree>
    <p:extLst>
      <p:ext uri="{BB962C8B-B14F-4D97-AF65-F5344CB8AC3E}">
        <p14:creationId xmlns:p14="http://schemas.microsoft.com/office/powerpoint/2010/main" val="21446653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rioritize focus areas </a:t>
            </a:r>
            <a:endParaRPr lang="en-US" dirty="0"/>
          </a:p>
        </p:txBody>
      </p:sp>
      <p:grpSp>
        <p:nvGrpSpPr>
          <p:cNvPr id="62" name="Group 61"/>
          <p:cNvGrpSpPr/>
          <p:nvPr/>
        </p:nvGrpSpPr>
        <p:grpSpPr>
          <a:xfrm>
            <a:off x="-394776" y="1586151"/>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sp>
          <p:nvSpPr>
            <p:cNvPr id="34" name="Oval 33"/>
            <p:cNvSpPr/>
            <p:nvPr/>
          </p:nvSpPr>
          <p:spPr>
            <a:xfrm>
              <a:off x="124906" y="2877033"/>
              <a:ext cx="471398" cy="481945"/>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sp>
          <p:nvSpPr>
            <p:cNvPr id="37" name="Oval 36"/>
            <p:cNvSpPr/>
            <p:nvPr/>
          </p:nvSpPr>
          <p:spPr>
            <a:xfrm>
              <a:off x="1515703" y="3684250"/>
              <a:ext cx="274288" cy="280354"/>
            </a:xfrm>
            <a:prstGeom prst="ellipse">
              <a:avLst/>
            </a:pr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43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solidFill>
                  <a:schemeClr val="bg1">
                    <a:lumMod val="65000"/>
                  </a:schemeClr>
                </a:solidFill>
              </a:endParaRPr>
            </a:p>
          </p:txBody>
        </p:sp>
      </p:grpSp>
      <p:grpSp>
        <p:nvGrpSpPr>
          <p:cNvPr id="41" name="Group 40"/>
          <p:cNvGrpSpPr/>
          <p:nvPr/>
        </p:nvGrpSpPr>
        <p:grpSpPr>
          <a:xfrm>
            <a:off x="6690154" y="2202988"/>
            <a:ext cx="2184162" cy="1861365"/>
            <a:chOff x="4171186" y="2201407"/>
            <a:chExt cx="2114419" cy="1832800"/>
          </a:xfrm>
          <a:solidFill>
            <a:srgbClr val="A6A6A6">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Tree>
    <p:extLst>
      <p:ext uri="{BB962C8B-B14F-4D97-AF65-F5344CB8AC3E}">
        <p14:creationId xmlns:p14="http://schemas.microsoft.com/office/powerpoint/2010/main" val="32012048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for digging into the data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94840617"/>
              </p:ext>
            </p:extLst>
          </p:nvPr>
        </p:nvGraphicFramePr>
        <p:xfrm>
          <a:off x="326111" y="1289310"/>
          <a:ext cx="8529274" cy="4480559"/>
        </p:xfrm>
        <a:graphic>
          <a:graphicData uri="http://schemas.openxmlformats.org/drawingml/2006/table">
            <a:tbl>
              <a:tblPr firstRow="1" bandRow="1">
                <a:tableStyleId>{5C22544A-7EE6-4342-B048-85BDC9FD1C3A}</a:tableStyleId>
              </a:tblPr>
              <a:tblGrid>
                <a:gridCol w="2591730"/>
                <a:gridCol w="5937544"/>
              </a:tblGrid>
              <a:tr h="133218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0" dirty="0" smtClean="0">
                          <a:solidFill>
                            <a:schemeClr val="accent2"/>
                          </a:solidFill>
                          <a:latin typeface="Calibri"/>
                          <a:cs typeface="Calibri"/>
                        </a:rPr>
                        <a:t>Always consider comparison groups</a:t>
                      </a:r>
                      <a:r>
                        <a:rPr lang="en-US" sz="2800" b="0" u="none" dirty="0" smtClean="0">
                          <a:solidFill>
                            <a:schemeClr val="accent2"/>
                          </a:solidFill>
                          <a:latin typeface="Calibri"/>
                          <a:cs typeface="Calibri"/>
                        </a:rPr>
                        <a:t>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dirty="0" smtClean="0">
                          <a:solidFill>
                            <a:schemeClr val="bg1">
                              <a:lumMod val="50000"/>
                            </a:schemeClr>
                          </a:solidFill>
                          <a:latin typeface="Calibri"/>
                          <a:cs typeface="Calibri"/>
                        </a:rPr>
                        <a:t>Questions should be compared against the </a:t>
                      </a:r>
                      <a:r>
                        <a:rPr lang="en-US" sz="2400" b="0" dirty="0" smtClean="0">
                          <a:solidFill>
                            <a:srgbClr val="000000"/>
                          </a:solidFill>
                          <a:latin typeface="Calibri"/>
                          <a:cs typeface="Calibri"/>
                        </a:rPr>
                        <a:t>school, district, or content are comparison groups.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2800" b="0" dirty="0" smtClean="0">
                          <a:solidFill>
                            <a:schemeClr val="accent2"/>
                          </a:solidFill>
                          <a:latin typeface="Calibri"/>
                          <a:cs typeface="Calibri"/>
                        </a:rPr>
                        <a:t>Look at the distribution of responses</a:t>
                      </a:r>
                      <a:r>
                        <a:rPr lang="en-US" sz="2800" b="0" i="0" u="none" strike="noStrike" kern="1200" baseline="0" dirty="0" smtClean="0">
                          <a:solidFill>
                            <a:schemeClr val="accent2"/>
                          </a:solidFill>
                          <a:latin typeface="Calibri"/>
                          <a:cs typeface="Calibri"/>
                        </a:rPr>
                        <a:t> </a:t>
                      </a:r>
                      <a:endParaRPr lang="en-US" sz="2800" b="0" dirty="0">
                        <a:solidFill>
                          <a:schemeClr val="accent2"/>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dirty="0" smtClean="0">
                          <a:solidFill>
                            <a:srgbClr val="7F7F7F"/>
                          </a:solidFill>
                          <a:latin typeface="Calibri"/>
                          <a:cs typeface="Calibri"/>
                        </a:rPr>
                        <a:t>Two questions may have the same percent favorable score but </a:t>
                      </a:r>
                      <a:r>
                        <a:rPr lang="en-US" sz="2400" b="0" dirty="0" smtClean="0">
                          <a:latin typeface="Calibri"/>
                          <a:cs typeface="Calibri"/>
                        </a:rPr>
                        <a:t>one could have many more “never” responses </a:t>
                      </a:r>
                      <a:r>
                        <a:rPr lang="en-US" sz="2400" b="0" dirty="0" smtClean="0">
                          <a:solidFill>
                            <a:srgbClr val="7F7F7F"/>
                          </a:solidFill>
                          <a:latin typeface="Calibri"/>
                          <a:cs typeface="Calibri"/>
                        </a:rPr>
                        <a:t>than “most of the time.”</a:t>
                      </a:r>
                      <a:endParaRPr lang="en-US" sz="2400" b="0" dirty="0">
                        <a:solidFill>
                          <a:srgbClr val="7F7F7F"/>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30112">
                <a:tc>
                  <a:txBody>
                    <a:bodyPr/>
                    <a:lstStyle/>
                    <a:p>
                      <a:pPr algn="ctr"/>
                      <a:r>
                        <a:rPr lang="en-US" sz="2800" b="0" dirty="0" smtClean="0">
                          <a:solidFill>
                            <a:schemeClr val="accent2"/>
                          </a:solidFill>
                          <a:latin typeface="Calibri"/>
                          <a:cs typeface="Calibri"/>
                        </a:rPr>
                        <a:t>Disaggregate to understand subgroups</a:t>
                      </a:r>
                      <a:endParaRPr lang="en-US" sz="2800" b="0" dirty="0">
                        <a:solidFill>
                          <a:schemeClr val="accent2"/>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b="0" kern="1200" dirty="0" smtClean="0">
                          <a:solidFill>
                            <a:srgbClr val="7F7F7F"/>
                          </a:solidFill>
                          <a:effectLst/>
                          <a:latin typeface="Calibri"/>
                          <a:ea typeface="+mn-ea"/>
                          <a:cs typeface="Calibri"/>
                        </a:rPr>
                        <a:t>Responses</a:t>
                      </a:r>
                      <a:r>
                        <a:rPr lang="en-US" sz="2400" b="0" kern="1200" baseline="0" dirty="0" smtClean="0">
                          <a:solidFill>
                            <a:srgbClr val="7F7F7F"/>
                          </a:solidFill>
                          <a:effectLst/>
                          <a:latin typeface="Calibri"/>
                          <a:ea typeface="+mn-ea"/>
                          <a:cs typeface="Calibri"/>
                        </a:rPr>
                        <a:t> to s</a:t>
                      </a:r>
                      <a:r>
                        <a:rPr lang="en-US" sz="2400" b="0" kern="1200" dirty="0" smtClean="0">
                          <a:solidFill>
                            <a:srgbClr val="7F7F7F"/>
                          </a:solidFill>
                          <a:effectLst/>
                          <a:latin typeface="Calibri"/>
                          <a:ea typeface="+mn-ea"/>
                          <a:cs typeface="Calibri"/>
                        </a:rPr>
                        <a:t>ome</a:t>
                      </a:r>
                      <a:r>
                        <a:rPr lang="en-US" sz="2400" b="0" kern="1200" baseline="0" dirty="0" smtClean="0">
                          <a:solidFill>
                            <a:srgbClr val="7F7F7F"/>
                          </a:solidFill>
                          <a:effectLst/>
                          <a:latin typeface="Calibri"/>
                          <a:ea typeface="+mn-ea"/>
                          <a:cs typeface="Calibri"/>
                        </a:rPr>
                        <a:t> questions </a:t>
                      </a:r>
                      <a:r>
                        <a:rPr lang="en-US" sz="2400" b="0" kern="1200" baseline="0" dirty="0" smtClean="0">
                          <a:solidFill>
                            <a:schemeClr val="dk1"/>
                          </a:solidFill>
                          <a:effectLst/>
                          <a:latin typeface="Calibri"/>
                          <a:ea typeface="+mn-ea"/>
                          <a:cs typeface="Calibri"/>
                        </a:rPr>
                        <a:t>may look very different for different groups of students </a:t>
                      </a:r>
                      <a:r>
                        <a:rPr lang="en-US" sz="2400" b="0" kern="1200" baseline="0" dirty="0" smtClean="0">
                          <a:solidFill>
                            <a:srgbClr val="7F7F7F"/>
                          </a:solidFill>
                          <a:effectLst/>
                          <a:latin typeface="Calibri"/>
                          <a:ea typeface="+mn-ea"/>
                          <a:cs typeface="Calibri"/>
                        </a:rPr>
                        <a:t>(e.g., boys vs. girls, different periods or grade levels, etc.). </a:t>
                      </a:r>
                      <a:endParaRPr lang="en-US" sz="3200" b="0" dirty="0">
                        <a:solidFill>
                          <a:srgbClr val="7F7F7F"/>
                        </a:solidFill>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19903246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strengths</a:t>
            </a:r>
            <a:endParaRPr lang="en-US" dirty="0"/>
          </a:p>
        </p:txBody>
      </p:sp>
      <p:sp>
        <p:nvSpPr>
          <p:cNvPr id="3" name="Content Placeholder 2"/>
          <p:cNvSpPr>
            <a:spLocks noGrp="1"/>
          </p:cNvSpPr>
          <p:nvPr>
            <p:ph idx="1"/>
          </p:nvPr>
        </p:nvSpPr>
        <p:spPr>
          <a:xfrm>
            <a:off x="4067814" y="2265267"/>
            <a:ext cx="4618986" cy="3071831"/>
          </a:xfrm>
        </p:spPr>
        <p:txBody>
          <a:bodyPr>
            <a:normAutofit/>
          </a:bodyPr>
          <a:lstStyle/>
          <a:p>
            <a:pPr marL="0" indent="0">
              <a:buNone/>
            </a:pPr>
            <a:r>
              <a:rPr lang="en-US" dirty="0" smtClean="0">
                <a:latin typeface="Calibri"/>
                <a:cs typeface="Calibri"/>
              </a:rPr>
              <a:t>Are higher than the comparison groups</a:t>
            </a:r>
          </a:p>
          <a:p>
            <a:pPr marL="0" indent="0">
              <a:buNone/>
            </a:pPr>
            <a:r>
              <a:rPr lang="en-US" dirty="0" smtClean="0">
                <a:latin typeface="Calibri"/>
                <a:cs typeface="Calibri"/>
              </a:rPr>
              <a:t>Are better than predictions</a:t>
            </a:r>
          </a:p>
          <a:p>
            <a:pPr marL="0" indent="0">
              <a:buNone/>
            </a:pPr>
            <a:r>
              <a:rPr lang="en-US" dirty="0" smtClean="0">
                <a:latin typeface="Calibri"/>
                <a:cs typeface="Calibri"/>
              </a:rPr>
              <a:t>Have a lot of “always” responses</a:t>
            </a:r>
          </a:p>
          <a:p>
            <a:pPr marL="0" indent="0">
              <a:buNone/>
            </a:pPr>
            <a:r>
              <a:rPr lang="en-US" dirty="0" smtClean="0">
                <a:latin typeface="Calibri"/>
                <a:cs typeface="Calibri"/>
              </a:rPr>
              <a:t>Have consistent responses across subgroups  </a:t>
            </a:r>
            <a:endParaRPr lang="en-US" dirty="0" smtClean="0"/>
          </a:p>
          <a:p>
            <a:endParaRPr lang="en-US" dirty="0"/>
          </a:p>
        </p:txBody>
      </p:sp>
      <p:sp>
        <p:nvSpPr>
          <p:cNvPr id="5" name="TextBox 4"/>
          <p:cNvSpPr txBox="1"/>
          <p:nvPr/>
        </p:nvSpPr>
        <p:spPr>
          <a:xfrm>
            <a:off x="608621" y="2496068"/>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170008"/>
            <a:ext cx="5010700" cy="2831576"/>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Tree>
    <p:extLst>
      <p:ext uri="{BB962C8B-B14F-4D97-AF65-F5344CB8AC3E}">
        <p14:creationId xmlns:p14="http://schemas.microsoft.com/office/powerpoint/2010/main" val="217850369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areas of need</a:t>
            </a:r>
            <a:endParaRPr lang="en-US" dirty="0"/>
          </a:p>
        </p:txBody>
      </p:sp>
      <p:sp>
        <p:nvSpPr>
          <p:cNvPr id="3" name="Content Placeholder 2"/>
          <p:cNvSpPr>
            <a:spLocks noGrp="1"/>
          </p:cNvSpPr>
          <p:nvPr>
            <p:ph idx="1"/>
          </p:nvPr>
        </p:nvSpPr>
        <p:spPr>
          <a:xfrm>
            <a:off x="4067814" y="2248106"/>
            <a:ext cx="4618986" cy="2556997"/>
          </a:xfrm>
        </p:spPr>
        <p:txBody>
          <a:bodyPr>
            <a:normAutofit lnSpcReduction="10000"/>
          </a:bodyPr>
          <a:lstStyle/>
          <a:p>
            <a:pPr marL="0" indent="0">
              <a:buNone/>
            </a:pPr>
            <a:r>
              <a:rPr lang="en-US" dirty="0" smtClean="0">
                <a:latin typeface="Calibri"/>
                <a:cs typeface="Calibri"/>
              </a:rPr>
              <a:t>Are lower than the comparison groups</a:t>
            </a:r>
          </a:p>
          <a:p>
            <a:pPr marL="0" indent="0">
              <a:buNone/>
            </a:pPr>
            <a:r>
              <a:rPr lang="en-US" dirty="0" smtClean="0">
                <a:latin typeface="Calibri"/>
                <a:cs typeface="Calibri"/>
              </a:rPr>
              <a:t>Don’t live up to predictions</a:t>
            </a:r>
          </a:p>
          <a:p>
            <a:pPr marL="0" indent="0">
              <a:buNone/>
            </a:pPr>
            <a:r>
              <a:rPr lang="en-US" dirty="0" smtClean="0">
                <a:latin typeface="Calibri"/>
                <a:cs typeface="Calibri"/>
              </a:rPr>
              <a:t>Have a lot of “never” responses</a:t>
            </a:r>
          </a:p>
          <a:p>
            <a:pPr marL="0" indent="0">
              <a:buNone/>
            </a:pPr>
            <a:r>
              <a:rPr lang="en-US" dirty="0" smtClean="0">
                <a:latin typeface="Calibri"/>
                <a:cs typeface="Calibri"/>
              </a:rPr>
              <a:t>Look very different for student subgroups </a:t>
            </a:r>
            <a:endParaRPr lang="en-US" dirty="0" smtClean="0"/>
          </a:p>
          <a:p>
            <a:endParaRPr lang="en-US" dirty="0"/>
          </a:p>
        </p:txBody>
      </p:sp>
      <p:sp>
        <p:nvSpPr>
          <p:cNvPr id="5" name="TextBox 4"/>
          <p:cNvSpPr txBox="1"/>
          <p:nvPr/>
        </p:nvSpPr>
        <p:spPr>
          <a:xfrm>
            <a:off x="625785" y="2324461"/>
            <a:ext cx="2729040" cy="2123658"/>
          </a:xfrm>
          <a:prstGeom prst="rect">
            <a:avLst/>
          </a:prstGeom>
          <a:noFill/>
        </p:spPr>
        <p:txBody>
          <a:bodyPr wrap="square" rtlCol="0">
            <a:spAutoFit/>
          </a:bodyPr>
          <a:lstStyle/>
          <a:p>
            <a:pPr algn="ctr"/>
            <a:r>
              <a:rPr lang="en-US" sz="4400" dirty="0" smtClean="0">
                <a:solidFill>
                  <a:schemeClr val="accent2"/>
                </a:solidFill>
                <a:latin typeface="Tw Cen MT"/>
                <a:cs typeface="Tw Cen MT"/>
              </a:rPr>
              <a:t>LOOK FOR ITEMS THAT…</a:t>
            </a:r>
            <a:endParaRPr lang="en-US" sz="4400" dirty="0">
              <a:solidFill>
                <a:schemeClr val="accent2"/>
              </a:solidFill>
              <a:latin typeface="Tw Cen MT"/>
              <a:cs typeface="Tw Cen MT"/>
            </a:endParaRPr>
          </a:p>
        </p:txBody>
      </p:sp>
      <p:sp>
        <p:nvSpPr>
          <p:cNvPr id="6" name="Rounded Rectangle 5"/>
          <p:cNvSpPr/>
          <p:nvPr/>
        </p:nvSpPr>
        <p:spPr>
          <a:xfrm>
            <a:off x="3844685" y="2049880"/>
            <a:ext cx="5010700" cy="2772385"/>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accent2"/>
                </a:solidFill>
              </a:ln>
              <a:solidFill>
                <a:schemeClr val="tx1"/>
              </a:solidFill>
            </a:endParaRPr>
          </a:p>
        </p:txBody>
      </p:sp>
    </p:spTree>
    <p:extLst>
      <p:ext uri="{BB962C8B-B14F-4D97-AF65-F5344CB8AC3E}">
        <p14:creationId xmlns:p14="http://schemas.microsoft.com/office/powerpoint/2010/main" val="30586615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Incorporate context </a:t>
            </a:r>
            <a:endParaRPr lang="en-US" dirty="0"/>
          </a:p>
        </p:txBody>
      </p:sp>
      <p:grpSp>
        <p:nvGrpSpPr>
          <p:cNvPr id="62" name="Group 61"/>
          <p:cNvGrpSpPr/>
          <p:nvPr/>
        </p:nvGrpSpPr>
        <p:grpSpPr>
          <a:xfrm>
            <a:off x="124906" y="1586151"/>
            <a:ext cx="6147424" cy="3097713"/>
            <a:chOff x="124906" y="1586151"/>
            <a:chExt cx="6147424" cy="3097713"/>
          </a:xfrm>
        </p:grpSpPr>
        <p:sp>
          <p:nvSpPr>
            <p:cNvPr id="26" name="Block Arc 25"/>
            <p:cNvSpPr/>
            <p:nvPr/>
          </p:nvSpPr>
          <p:spPr>
            <a:xfrm rot="16200000">
              <a:off x="2722456"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a:solidFill>
              <a:schemeClr val="bg1">
                <a:lumMod val="65000"/>
                <a:alpha val="50000"/>
              </a:schemeClr>
            </a:solidFill>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2202988"/>
            <a:ext cx="2184162" cy="1861365"/>
            <a:chOff x="4171186" y="2201407"/>
            <a:chExt cx="2114419" cy="1832800"/>
          </a:xfrm>
          <a:solidFill>
            <a:schemeClr val="accent2">
              <a:alpha val="40000"/>
            </a:scheme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dirty="0">
                  <a:latin typeface="Calibri"/>
                  <a:cs typeface="Calibri"/>
                </a:rPr>
                <a:t>Reflect</a:t>
              </a: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833475"/>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
        <p:nvSpPr>
          <p:cNvPr id="39" name="Block Arc 38"/>
          <p:cNvSpPr/>
          <p:nvPr/>
        </p:nvSpPr>
        <p:spPr>
          <a:xfrm rot="16200000">
            <a:off x="632513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40" name="Block Arc 39"/>
          <p:cNvSpPr/>
          <p:nvPr/>
        </p:nvSpPr>
        <p:spPr>
          <a:xfrm rot="5400000">
            <a:off x="-429042" y="1620417"/>
            <a:ext cx="3097713" cy="3029181"/>
          </a:xfrm>
          <a:prstGeom prst="blockArc">
            <a:avLst>
              <a:gd name="adj1" fmla="val 13500000"/>
              <a:gd name="adj2" fmla="val 18900000"/>
              <a:gd name="adj3" fmla="val 4960"/>
            </a:avLst>
          </a:prstGeom>
          <a:solidFill>
            <a:srgbClr val="A6A6A6"/>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9922350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survey results don’t stand alone</a:t>
            </a:r>
            <a:endParaRPr lang="en-US" dirty="0"/>
          </a:p>
        </p:txBody>
      </p:sp>
      <p:grpSp>
        <p:nvGrpSpPr>
          <p:cNvPr id="6" name="Group 5"/>
          <p:cNvGrpSpPr/>
          <p:nvPr/>
        </p:nvGrpSpPr>
        <p:grpSpPr>
          <a:xfrm>
            <a:off x="1386577" y="1575721"/>
            <a:ext cx="5541345" cy="4091636"/>
            <a:chOff x="2409463" y="1998688"/>
            <a:chExt cx="3843675" cy="2915935"/>
          </a:xfrm>
        </p:grpSpPr>
        <p:sp>
          <p:nvSpPr>
            <p:cNvPr id="7" name="Freeform 6"/>
            <p:cNvSpPr/>
            <p:nvPr/>
          </p:nvSpPr>
          <p:spPr>
            <a:xfrm>
              <a:off x="3299235" y="2337658"/>
              <a:ext cx="2179672" cy="2180047"/>
            </a:xfrm>
            <a:custGeom>
              <a:avLst/>
              <a:gdLst>
                <a:gd name="connsiteX0" fmla="*/ 0 w 2179672"/>
                <a:gd name="connsiteY0" fmla="*/ 1090024 h 2180047"/>
                <a:gd name="connsiteX1" fmla="*/ 1089836 w 2179672"/>
                <a:gd name="connsiteY1" fmla="*/ 0 h 2180047"/>
                <a:gd name="connsiteX2" fmla="*/ 2179672 w 2179672"/>
                <a:gd name="connsiteY2" fmla="*/ 1090024 h 2180047"/>
                <a:gd name="connsiteX3" fmla="*/ 1089836 w 2179672"/>
                <a:gd name="connsiteY3" fmla="*/ 2180048 h 2180047"/>
                <a:gd name="connsiteX4" fmla="*/ 0 w 2179672"/>
                <a:gd name="connsiteY4" fmla="*/ 1090024 h 2180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9672" h="2180047">
                  <a:moveTo>
                    <a:pt x="0" y="1090024"/>
                  </a:moveTo>
                  <a:cubicBezTo>
                    <a:pt x="0" y="488020"/>
                    <a:pt x="487936" y="0"/>
                    <a:pt x="1089836" y="0"/>
                  </a:cubicBezTo>
                  <a:cubicBezTo>
                    <a:pt x="1691736" y="0"/>
                    <a:pt x="2179672" y="488020"/>
                    <a:pt x="2179672" y="1090024"/>
                  </a:cubicBezTo>
                  <a:cubicBezTo>
                    <a:pt x="2179672" y="1692028"/>
                    <a:pt x="1691736" y="2180048"/>
                    <a:pt x="1089836" y="2180048"/>
                  </a:cubicBezTo>
                  <a:cubicBezTo>
                    <a:pt x="487936" y="2180048"/>
                    <a:pt x="0" y="1692028"/>
                    <a:pt x="0" y="1090024"/>
                  </a:cubicBez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45876" tIns="345930" rIns="345876" bIns="345930" numCol="1" spcCol="1270" anchor="ctr" anchorCtr="0">
              <a:noAutofit/>
            </a:bodyPr>
            <a:lstStyle/>
            <a:p>
              <a:pPr lvl="0" algn="ctr" defTabSz="311150">
                <a:lnSpc>
                  <a:spcPct val="90000"/>
                </a:lnSpc>
                <a:spcBef>
                  <a:spcPct val="0"/>
                </a:spcBef>
                <a:spcAft>
                  <a:spcPct val="35000"/>
                </a:spcAft>
              </a:pPr>
              <a:r>
                <a:rPr lang="en-US" sz="4400" kern="1200" dirty="0" smtClean="0">
                  <a:latin typeface="Calibri"/>
                  <a:cs typeface="Calibri"/>
                </a:rPr>
                <a:t>SPS results </a:t>
              </a:r>
              <a:endParaRPr lang="en-US" sz="4400" kern="1200" dirty="0">
                <a:latin typeface="Calibri"/>
                <a:cs typeface="Calibri"/>
              </a:endParaRPr>
            </a:p>
          </p:txBody>
        </p:sp>
        <p:sp>
          <p:nvSpPr>
            <p:cNvPr id="8" name="Oval 7"/>
            <p:cNvSpPr/>
            <p:nvPr/>
          </p:nvSpPr>
          <p:spPr>
            <a:xfrm>
              <a:off x="3981286" y="4484925"/>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Oval 8"/>
            <p:cNvSpPr/>
            <p:nvPr/>
          </p:nvSpPr>
          <p:spPr>
            <a:xfrm>
              <a:off x="5776821" y="3579383"/>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Oval 9"/>
            <p:cNvSpPr/>
            <p:nvPr/>
          </p:nvSpPr>
          <p:spPr>
            <a:xfrm>
              <a:off x="4654414" y="4671920"/>
              <a:ext cx="242334" cy="242703"/>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Oval 10"/>
            <p:cNvSpPr/>
            <p:nvPr/>
          </p:nvSpPr>
          <p:spPr>
            <a:xfrm>
              <a:off x="3869617" y="2124940"/>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Oval 11"/>
            <p:cNvSpPr/>
            <p:nvPr/>
          </p:nvSpPr>
          <p:spPr>
            <a:xfrm>
              <a:off x="3164635" y="3541770"/>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3" name="Freeform 12"/>
            <p:cNvSpPr/>
            <p:nvPr/>
          </p:nvSpPr>
          <p:spPr>
            <a:xfrm>
              <a:off x="2883930" y="3768196"/>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Professional practices</a:t>
              </a:r>
              <a:endParaRPr lang="en-US" kern="1200" dirty="0">
                <a:latin typeface="Calibri"/>
                <a:cs typeface="Calibri"/>
              </a:endParaRPr>
            </a:p>
          </p:txBody>
        </p:sp>
        <p:sp>
          <p:nvSpPr>
            <p:cNvPr id="14" name="Oval 13"/>
            <p:cNvSpPr/>
            <p:nvPr/>
          </p:nvSpPr>
          <p:spPr>
            <a:xfrm>
              <a:off x="4172874" y="2719772"/>
              <a:ext cx="242334" cy="242703"/>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Oval 14"/>
            <p:cNvSpPr/>
            <p:nvPr/>
          </p:nvSpPr>
          <p:spPr>
            <a:xfrm>
              <a:off x="2587658" y="3481647"/>
              <a:ext cx="438170" cy="438269"/>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6" name="Freeform 15"/>
            <p:cNvSpPr/>
            <p:nvPr/>
          </p:nvSpPr>
          <p:spPr>
            <a:xfrm>
              <a:off x="5015399" y="2239818"/>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Student </a:t>
              </a:r>
            </a:p>
            <a:p>
              <a:pPr lvl="0" algn="ctr" defTabSz="311150">
                <a:lnSpc>
                  <a:spcPct val="90000"/>
                </a:lnSpc>
                <a:spcBef>
                  <a:spcPct val="0"/>
                </a:spcBef>
                <a:spcAft>
                  <a:spcPct val="35000"/>
                </a:spcAft>
              </a:pPr>
              <a:r>
                <a:rPr lang="en-US" dirty="0">
                  <a:latin typeface="Calibri"/>
                  <a:cs typeface="Calibri"/>
                </a:rPr>
                <a:t>g</a:t>
              </a:r>
              <a:r>
                <a:rPr lang="en-US" kern="1200" dirty="0" smtClean="0">
                  <a:latin typeface="Calibri"/>
                  <a:cs typeface="Calibri"/>
                </a:rPr>
                <a:t>rowth data</a:t>
              </a:r>
              <a:endParaRPr lang="en-US" kern="1200" dirty="0">
                <a:latin typeface="Calibri"/>
                <a:cs typeface="Calibri"/>
              </a:endParaRPr>
            </a:p>
          </p:txBody>
        </p:sp>
        <p:sp>
          <p:nvSpPr>
            <p:cNvPr id="17" name="Oval 16"/>
            <p:cNvSpPr/>
            <p:nvPr/>
          </p:nvSpPr>
          <p:spPr>
            <a:xfrm>
              <a:off x="5280686" y="3329842"/>
              <a:ext cx="242334" cy="242703"/>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8" name="Oval 17"/>
            <p:cNvSpPr/>
            <p:nvPr/>
          </p:nvSpPr>
          <p:spPr>
            <a:xfrm>
              <a:off x="2409463" y="4527778"/>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Oval 18"/>
            <p:cNvSpPr/>
            <p:nvPr/>
          </p:nvSpPr>
          <p:spPr>
            <a:xfrm>
              <a:off x="4248213" y="4277672"/>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Freeform 19"/>
            <p:cNvSpPr/>
            <p:nvPr/>
          </p:nvSpPr>
          <p:spPr>
            <a:xfrm>
              <a:off x="4947895" y="3887711"/>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rgbClr val="7D9050">
                <a:alpha val="60000"/>
              </a:srgb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Curriculum </a:t>
              </a:r>
              <a:endParaRPr lang="en-US" kern="1200" dirty="0">
                <a:latin typeface="Calibri"/>
                <a:cs typeface="Calibri"/>
              </a:endParaRPr>
            </a:p>
          </p:txBody>
        </p:sp>
        <p:sp>
          <p:nvSpPr>
            <p:cNvPr id="21" name="Oval 20"/>
            <p:cNvSpPr/>
            <p:nvPr/>
          </p:nvSpPr>
          <p:spPr>
            <a:xfrm>
              <a:off x="6077423" y="3845093"/>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3" name="Oval 22"/>
            <p:cNvSpPr/>
            <p:nvPr/>
          </p:nvSpPr>
          <p:spPr>
            <a:xfrm>
              <a:off x="4242176" y="4703475"/>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4" name="Freeform 23"/>
            <p:cNvSpPr/>
            <p:nvPr/>
          </p:nvSpPr>
          <p:spPr>
            <a:xfrm>
              <a:off x="2807593" y="1998688"/>
              <a:ext cx="1062024" cy="1026912"/>
            </a:xfrm>
            <a:custGeom>
              <a:avLst/>
              <a:gdLst>
                <a:gd name="connsiteX0" fmla="*/ 0 w 886176"/>
                <a:gd name="connsiteY0" fmla="*/ 443139 h 886277"/>
                <a:gd name="connsiteX1" fmla="*/ 443088 w 886176"/>
                <a:gd name="connsiteY1" fmla="*/ 0 h 886277"/>
                <a:gd name="connsiteX2" fmla="*/ 886176 w 886176"/>
                <a:gd name="connsiteY2" fmla="*/ 443139 h 886277"/>
                <a:gd name="connsiteX3" fmla="*/ 443088 w 886176"/>
                <a:gd name="connsiteY3" fmla="*/ 886278 h 886277"/>
                <a:gd name="connsiteX4" fmla="*/ 0 w 886176"/>
                <a:gd name="connsiteY4" fmla="*/ 443139 h 88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176" h="886277">
                  <a:moveTo>
                    <a:pt x="0" y="443139"/>
                  </a:moveTo>
                  <a:cubicBezTo>
                    <a:pt x="0" y="198400"/>
                    <a:pt x="198377" y="0"/>
                    <a:pt x="443088" y="0"/>
                  </a:cubicBezTo>
                  <a:cubicBezTo>
                    <a:pt x="687799" y="0"/>
                    <a:pt x="886176" y="198400"/>
                    <a:pt x="886176" y="443139"/>
                  </a:cubicBezTo>
                  <a:cubicBezTo>
                    <a:pt x="886176" y="687878"/>
                    <a:pt x="687799" y="886278"/>
                    <a:pt x="443088" y="886278"/>
                  </a:cubicBezTo>
                  <a:cubicBezTo>
                    <a:pt x="198377" y="886278"/>
                    <a:pt x="0" y="687878"/>
                    <a:pt x="0" y="443139"/>
                  </a:cubicBezTo>
                  <a:close/>
                </a:path>
              </a:pathLst>
            </a:cu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r>
                <a:rPr lang="en-US" kern="1200" dirty="0" smtClean="0">
                  <a:latin typeface="Calibri"/>
                  <a:cs typeface="Calibri"/>
                </a:rPr>
                <a:t>Programs and initiatives</a:t>
              </a:r>
              <a:endParaRPr lang="en-US" kern="1200" dirty="0">
                <a:latin typeface="Calibri"/>
                <a:cs typeface="Calibri"/>
              </a:endParaRPr>
            </a:p>
          </p:txBody>
        </p:sp>
        <p:sp>
          <p:nvSpPr>
            <p:cNvPr id="25" name="Oval 24"/>
            <p:cNvSpPr/>
            <p:nvPr/>
          </p:nvSpPr>
          <p:spPr>
            <a:xfrm>
              <a:off x="2926548" y="3180657"/>
              <a:ext cx="175715" cy="175697"/>
            </a:xfrm>
            <a:prstGeom prst="ellipse">
              <a:avLst/>
            </a:prstGeom>
            <a:solidFill>
              <a:schemeClr val="accent2">
                <a:alpha val="77000"/>
              </a:schemeClr>
            </a:solidFill>
            <a:effectLst>
              <a:innerShdw blurRad="63500" dist="50800" dir="5400000">
                <a:prstClr val="black">
                  <a:alpha val="50000"/>
                </a:prstClr>
              </a:innerShdw>
            </a:effectLst>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6" name="Oval 25"/>
            <p:cNvSpPr/>
            <p:nvPr/>
          </p:nvSpPr>
          <p:spPr>
            <a:xfrm>
              <a:off x="4808890" y="2099726"/>
              <a:ext cx="175715" cy="175697"/>
            </a:xfrm>
            <a:prstGeom prst="ellipse">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Tree>
    <p:extLst>
      <p:ext uri="{BB962C8B-B14F-4D97-AF65-F5344CB8AC3E}">
        <p14:creationId xmlns:p14="http://schemas.microsoft.com/office/powerpoint/2010/main" val="400162096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on your own </a:t>
            </a:r>
            <a:endParaRPr lang="en-US" dirty="0"/>
          </a:p>
        </p:txBody>
      </p:sp>
      <p:grpSp>
        <p:nvGrpSpPr>
          <p:cNvPr id="62" name="Group 61"/>
          <p:cNvGrpSpPr/>
          <p:nvPr/>
        </p:nvGrpSpPr>
        <p:grpSpPr>
          <a:xfrm>
            <a:off x="-394776" y="1105643"/>
            <a:ext cx="9783359" cy="3097713"/>
            <a:chOff x="-394776" y="1586151"/>
            <a:chExt cx="9783359" cy="3097713"/>
          </a:xfrm>
        </p:grpSpPr>
        <p:sp>
          <p:nvSpPr>
            <p:cNvPr id="25" name="Block Arc 24"/>
            <p:cNvSpPr/>
            <p:nvPr/>
          </p:nvSpPr>
          <p:spPr>
            <a:xfrm rot="5400000">
              <a:off x="-429042"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6" name="Block Arc 25"/>
            <p:cNvSpPr/>
            <p:nvPr/>
          </p:nvSpPr>
          <p:spPr>
            <a:xfrm rot="16200000">
              <a:off x="272245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8" name="Block Arc 27"/>
            <p:cNvSpPr/>
            <p:nvPr/>
          </p:nvSpPr>
          <p:spPr>
            <a:xfrm rot="5400000">
              <a:off x="3208883"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Block Arc 28"/>
            <p:cNvSpPr/>
            <p:nvPr/>
          </p:nvSpPr>
          <p:spPr>
            <a:xfrm rot="16200000">
              <a:off x="6325136" y="1620417"/>
              <a:ext cx="3097713" cy="3029181"/>
            </a:xfrm>
            <a:prstGeom prst="blockArc">
              <a:avLst>
                <a:gd name="adj1" fmla="val 13500000"/>
                <a:gd name="adj2" fmla="val 18900000"/>
                <a:gd name="adj3" fmla="val 496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1" name="Freeform 30"/>
            <p:cNvSpPr/>
            <p:nvPr/>
          </p:nvSpPr>
          <p:spPr>
            <a:xfrm>
              <a:off x="2985687"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28881" tIns="108836" rIns="26192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Dig deeper into the data</a:t>
              </a:r>
              <a:endParaRPr lang="en-US" sz="2400" kern="1200" dirty="0">
                <a:latin typeface="Calibri"/>
                <a:cs typeface="Calibri"/>
              </a:endParaRPr>
            </a:p>
          </p:txBody>
        </p:sp>
        <p:sp>
          <p:nvSpPr>
            <p:cNvPr id="32" name="Freeform 31"/>
            <p:cNvSpPr/>
            <p:nvPr/>
          </p:nvSpPr>
          <p:spPr>
            <a:xfrm>
              <a:off x="4277611" y="2475018"/>
              <a:ext cx="1769318" cy="1568454"/>
            </a:xfrm>
            <a:custGeom>
              <a:avLst/>
              <a:gdLst>
                <a:gd name="connsiteX0" fmla="*/ 0 w 922958"/>
                <a:gd name="connsiteY0" fmla="*/ 461479 h 922958"/>
                <a:gd name="connsiteX1" fmla="*/ 461479 w 922958"/>
                <a:gd name="connsiteY1" fmla="*/ 0 h 922958"/>
                <a:gd name="connsiteX2" fmla="*/ 922958 w 922958"/>
                <a:gd name="connsiteY2" fmla="*/ 461479 h 922958"/>
                <a:gd name="connsiteX3" fmla="*/ 461479 w 922958"/>
                <a:gd name="connsiteY3" fmla="*/ 922958 h 922958"/>
                <a:gd name="connsiteX4" fmla="*/ 0 w 922958"/>
                <a:gd name="connsiteY4" fmla="*/ 461479 h 922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2958" h="922958">
                  <a:moveTo>
                    <a:pt x="0" y="461479"/>
                  </a:moveTo>
                  <a:cubicBezTo>
                    <a:pt x="0" y="206611"/>
                    <a:pt x="206611" y="0"/>
                    <a:pt x="461479" y="0"/>
                  </a:cubicBezTo>
                  <a:cubicBezTo>
                    <a:pt x="716347" y="0"/>
                    <a:pt x="922958" y="206611"/>
                    <a:pt x="922958" y="461479"/>
                  </a:cubicBezTo>
                  <a:cubicBezTo>
                    <a:pt x="922958" y="716347"/>
                    <a:pt x="716347" y="922958"/>
                    <a:pt x="461479" y="922958"/>
                  </a:cubicBezTo>
                  <a:cubicBezTo>
                    <a:pt x="206611" y="922958"/>
                    <a:pt x="0" y="716347"/>
                    <a:pt x="0" y="461479"/>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261921" tIns="108836" rIns="128881" bIns="108837" numCol="1" spcCol="1270" anchor="ctr" anchorCtr="0">
              <a:noAutofit/>
            </a:bodyPr>
            <a:lstStyle/>
            <a:p>
              <a:pPr lvl="0" algn="ctr" defTabSz="444500">
                <a:lnSpc>
                  <a:spcPct val="90000"/>
                </a:lnSpc>
                <a:spcBef>
                  <a:spcPct val="0"/>
                </a:spcBef>
                <a:spcAft>
                  <a:spcPct val="35000"/>
                </a:spcAft>
              </a:pPr>
              <a:r>
                <a:rPr lang="en-US" sz="2400" kern="1200" dirty="0" smtClean="0">
                  <a:latin typeface="Calibri"/>
                  <a:cs typeface="Calibri"/>
                </a:rPr>
                <a:t>Identify strengths and areas of need</a:t>
              </a:r>
              <a:endParaRPr lang="en-US" sz="2400" kern="1200" dirty="0">
                <a:latin typeface="Calibri"/>
                <a:cs typeface="Calibri"/>
              </a:endParaRPr>
            </a:p>
          </p:txBody>
        </p:sp>
        <p:sp>
          <p:nvSpPr>
            <p:cNvPr id="33" name="Freeform 32"/>
            <p:cNvSpPr/>
            <p:nvPr/>
          </p:nvSpPr>
          <p:spPr>
            <a:xfrm>
              <a:off x="478849" y="2056404"/>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4" name="Oval 33"/>
            <p:cNvSpPr/>
            <p:nvPr/>
          </p:nvSpPr>
          <p:spPr>
            <a:xfrm>
              <a:off x="124906" y="2877033"/>
              <a:ext cx="471398" cy="481945"/>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5" name="Oval 34"/>
            <p:cNvSpPr/>
            <p:nvPr/>
          </p:nvSpPr>
          <p:spPr>
            <a:xfrm>
              <a:off x="1517279" y="2249481"/>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6" name="Freeform 35"/>
            <p:cNvSpPr/>
            <p:nvPr/>
          </p:nvSpPr>
          <p:spPr>
            <a:xfrm>
              <a:off x="1415348" y="2642658"/>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sp>
          <p:nvSpPr>
            <p:cNvPr id="37" name="Oval 36"/>
            <p:cNvSpPr/>
            <p:nvPr/>
          </p:nvSpPr>
          <p:spPr>
            <a:xfrm>
              <a:off x="1515703" y="3684250"/>
              <a:ext cx="274288" cy="280354"/>
            </a:xfrm>
            <a:prstGeom prst="ellipse">
              <a:avLst/>
            </a:pr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sp>
        <p:sp>
          <p:nvSpPr>
            <p:cNvPr id="38" name="Freeform 37"/>
            <p:cNvSpPr/>
            <p:nvPr/>
          </p:nvSpPr>
          <p:spPr>
            <a:xfrm>
              <a:off x="495950" y="3203581"/>
              <a:ext cx="959675" cy="981561"/>
            </a:xfrm>
            <a:custGeom>
              <a:avLst/>
              <a:gdLst>
                <a:gd name="connsiteX0" fmla="*/ 0 w 638286"/>
                <a:gd name="connsiteY0" fmla="*/ 319151 h 638301"/>
                <a:gd name="connsiteX1" fmla="*/ 319143 w 638286"/>
                <a:gd name="connsiteY1" fmla="*/ 0 h 638301"/>
                <a:gd name="connsiteX2" fmla="*/ 638286 w 638286"/>
                <a:gd name="connsiteY2" fmla="*/ 319151 h 638301"/>
                <a:gd name="connsiteX3" fmla="*/ 319143 w 638286"/>
                <a:gd name="connsiteY3" fmla="*/ 638302 h 638301"/>
                <a:gd name="connsiteX4" fmla="*/ 0 w 638286"/>
                <a:gd name="connsiteY4" fmla="*/ 319151 h 638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8286" h="638301">
                  <a:moveTo>
                    <a:pt x="0" y="319151"/>
                  </a:moveTo>
                  <a:cubicBezTo>
                    <a:pt x="0" y="142889"/>
                    <a:pt x="142885" y="0"/>
                    <a:pt x="319143" y="0"/>
                  </a:cubicBezTo>
                  <a:cubicBezTo>
                    <a:pt x="495401" y="0"/>
                    <a:pt x="638286" y="142889"/>
                    <a:pt x="638286" y="319151"/>
                  </a:cubicBezTo>
                  <a:cubicBezTo>
                    <a:pt x="638286" y="495413"/>
                    <a:pt x="495401" y="638302"/>
                    <a:pt x="319143" y="638302"/>
                  </a:cubicBezTo>
                  <a:cubicBezTo>
                    <a:pt x="142885" y="638302"/>
                    <a:pt x="0" y="495413"/>
                    <a:pt x="0" y="319151"/>
                  </a:cubicBezTo>
                  <a:close/>
                </a:path>
              </a:pathLst>
            </a:custGeom>
          </p:spPr>
          <p:style>
            <a:lnRef idx="0">
              <a:schemeClr val="lt1">
                <a:hueOff val="0"/>
                <a:satOff val="0"/>
                <a:lumOff val="0"/>
                <a:alphaOff val="0"/>
              </a:schemeClr>
            </a:lnRef>
            <a:fillRef idx="3">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139195" tIns="139197" rIns="139195" bIns="139197" numCol="1" spcCol="1270" anchor="ctr" anchorCtr="0">
              <a:noAutofit/>
            </a:bodyPr>
            <a:lstStyle/>
            <a:p>
              <a:pPr lvl="0" algn="ctr" defTabSz="533400">
                <a:lnSpc>
                  <a:spcPct val="90000"/>
                </a:lnSpc>
                <a:spcBef>
                  <a:spcPct val="0"/>
                </a:spcBef>
                <a:spcAft>
                  <a:spcPct val="35000"/>
                </a:spcAft>
              </a:pPr>
              <a:endParaRPr lang="en-US" sz="1200" kern="1200"/>
            </a:p>
          </p:txBody>
        </p:sp>
      </p:grpSp>
      <p:grpSp>
        <p:nvGrpSpPr>
          <p:cNvPr id="41" name="Group 40"/>
          <p:cNvGrpSpPr/>
          <p:nvPr/>
        </p:nvGrpSpPr>
        <p:grpSpPr>
          <a:xfrm>
            <a:off x="6690154" y="1722480"/>
            <a:ext cx="2184162" cy="1861365"/>
            <a:chOff x="4171186" y="2201407"/>
            <a:chExt cx="2114419" cy="1832800"/>
          </a:xfrm>
          <a:solidFill>
            <a:srgbClr val="A6BE6B">
              <a:alpha val="40000"/>
            </a:srgbClr>
          </a:solidFill>
        </p:grpSpPr>
        <p:sp>
          <p:nvSpPr>
            <p:cNvPr id="42" name="Freeform 41"/>
            <p:cNvSpPr/>
            <p:nvPr/>
          </p:nvSpPr>
          <p:spPr>
            <a:xfrm>
              <a:off x="4281015" y="2859335"/>
              <a:ext cx="1932982" cy="608416"/>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Calibri"/>
                  <a:cs typeface="Calibri"/>
                </a:rPr>
                <a:t>Reflect</a:t>
              </a:r>
              <a:endParaRPr lang="en-US" sz="2400" kern="1200" dirty="0">
                <a:latin typeface="Calibri"/>
                <a:cs typeface="Calibri"/>
              </a:endParaRPr>
            </a:p>
          </p:txBody>
        </p:sp>
        <p:sp>
          <p:nvSpPr>
            <p:cNvPr id="43" name="Oval 42"/>
            <p:cNvSpPr/>
            <p:nvPr/>
          </p:nvSpPr>
          <p:spPr>
            <a:xfrm>
              <a:off x="4278819"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Oval 43"/>
            <p:cNvSpPr/>
            <p:nvPr/>
          </p:nvSpPr>
          <p:spPr>
            <a:xfrm>
              <a:off x="4386450" y="2468690"/>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5" name="Oval 44"/>
            <p:cNvSpPr/>
            <p:nvPr/>
          </p:nvSpPr>
          <p:spPr>
            <a:xfrm>
              <a:off x="4644767" y="250981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6" name="Oval 45"/>
            <p:cNvSpPr/>
            <p:nvPr/>
          </p:nvSpPr>
          <p:spPr>
            <a:xfrm>
              <a:off x="4860032" y="228364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7" name="Oval 46"/>
            <p:cNvSpPr/>
            <p:nvPr/>
          </p:nvSpPr>
          <p:spPr>
            <a:xfrm>
              <a:off x="5139874" y="2201407"/>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Oval 47"/>
            <p:cNvSpPr/>
            <p:nvPr/>
          </p:nvSpPr>
          <p:spPr>
            <a:xfrm>
              <a:off x="5484297" y="234532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9" name="Oval 48"/>
            <p:cNvSpPr/>
            <p:nvPr/>
          </p:nvSpPr>
          <p:spPr>
            <a:xfrm>
              <a:off x="5699561" y="2448131"/>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0" name="Oval 49"/>
            <p:cNvSpPr/>
            <p:nvPr/>
          </p:nvSpPr>
          <p:spPr>
            <a:xfrm>
              <a:off x="6000930" y="2674293"/>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1" name="Oval 50"/>
            <p:cNvSpPr/>
            <p:nvPr/>
          </p:nvSpPr>
          <p:spPr>
            <a:xfrm>
              <a:off x="6130088" y="2900456"/>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Oval 51"/>
            <p:cNvSpPr/>
            <p:nvPr/>
          </p:nvSpPr>
          <p:spPr>
            <a:xfrm>
              <a:off x="5010716" y="2468690"/>
              <a:ext cx="395382" cy="377637"/>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3" name="Oval 52"/>
            <p:cNvSpPr/>
            <p:nvPr/>
          </p:nvSpPr>
          <p:spPr>
            <a:xfrm>
              <a:off x="4171186" y="3249981"/>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4" name="Oval 53"/>
            <p:cNvSpPr/>
            <p:nvPr/>
          </p:nvSpPr>
          <p:spPr>
            <a:xfrm>
              <a:off x="4300345" y="3435023"/>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5" name="Oval 54"/>
            <p:cNvSpPr/>
            <p:nvPr/>
          </p:nvSpPr>
          <p:spPr>
            <a:xfrm>
              <a:off x="4623241" y="3599505"/>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Oval 55"/>
            <p:cNvSpPr/>
            <p:nvPr/>
          </p:nvSpPr>
          <p:spPr>
            <a:xfrm>
              <a:off x="5075295" y="3866788"/>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7" name="Oval 56"/>
            <p:cNvSpPr/>
            <p:nvPr/>
          </p:nvSpPr>
          <p:spPr>
            <a:xfrm>
              <a:off x="5161401" y="3599505"/>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8" name="Oval 57"/>
            <p:cNvSpPr/>
            <p:nvPr/>
          </p:nvSpPr>
          <p:spPr>
            <a:xfrm>
              <a:off x="5376665" y="3887349"/>
              <a:ext cx="153759" cy="14685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9" name="Oval 58"/>
            <p:cNvSpPr/>
            <p:nvPr/>
          </p:nvSpPr>
          <p:spPr>
            <a:xfrm>
              <a:off x="5570403" y="3558384"/>
              <a:ext cx="351451" cy="3356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0" name="Oval 59"/>
            <p:cNvSpPr/>
            <p:nvPr/>
          </p:nvSpPr>
          <p:spPr>
            <a:xfrm>
              <a:off x="6043983" y="3476144"/>
              <a:ext cx="241622" cy="230778"/>
            </a:xfrm>
            <a:prstGeom prst="ellipse">
              <a:avLst/>
            </a:prstGeom>
            <a:grp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61" name="Freeform 60"/>
          <p:cNvSpPr/>
          <p:nvPr/>
        </p:nvSpPr>
        <p:spPr>
          <a:xfrm>
            <a:off x="210976" y="2386664"/>
            <a:ext cx="1996740" cy="617898"/>
          </a:xfrm>
          <a:custGeom>
            <a:avLst/>
            <a:gdLst>
              <a:gd name="connsiteX0" fmla="*/ 0 w 2247580"/>
              <a:gd name="connsiteY0" fmla="*/ 0 h 740680"/>
              <a:gd name="connsiteX1" fmla="*/ 2247580 w 2247580"/>
              <a:gd name="connsiteY1" fmla="*/ 0 h 740680"/>
              <a:gd name="connsiteX2" fmla="*/ 2247580 w 2247580"/>
              <a:gd name="connsiteY2" fmla="*/ 740680 h 740680"/>
              <a:gd name="connsiteX3" fmla="*/ 0 w 2247580"/>
              <a:gd name="connsiteY3" fmla="*/ 740680 h 740680"/>
              <a:gd name="connsiteX4" fmla="*/ 0 w 2247580"/>
              <a:gd name="connsiteY4" fmla="*/ 0 h 74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7580" h="740680">
                <a:moveTo>
                  <a:pt x="0" y="0"/>
                </a:moveTo>
                <a:lnTo>
                  <a:pt x="2247580" y="0"/>
                </a:lnTo>
                <a:lnTo>
                  <a:pt x="2247580" y="740680"/>
                </a:lnTo>
                <a:lnTo>
                  <a:pt x="0" y="740680"/>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Calibri"/>
                <a:cs typeface="Calibri"/>
              </a:rPr>
              <a:t>Start with predictions</a:t>
            </a:r>
            <a:endParaRPr lang="en-US" sz="2400" kern="1200" dirty="0">
              <a:solidFill>
                <a:schemeClr val="tx1"/>
              </a:solidFill>
              <a:latin typeface="Calibri"/>
              <a:cs typeface="Calibri"/>
            </a:endParaRPr>
          </a:p>
        </p:txBody>
      </p:sp>
      <p:sp>
        <p:nvSpPr>
          <p:cNvPr id="39" name="Rounded Rectangle 38"/>
          <p:cNvSpPr/>
          <p:nvPr/>
        </p:nvSpPr>
        <p:spPr>
          <a:xfrm>
            <a:off x="476214" y="4237679"/>
            <a:ext cx="6917001" cy="995345"/>
          </a:xfrm>
          <a:prstGeom prst="roundRect">
            <a:avLst/>
          </a:prstGeom>
          <a:noFill/>
          <a:ln>
            <a:solidFill>
              <a:schemeClr val="accent1"/>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800" dirty="0" smtClean="0">
                <a:solidFill>
                  <a:schemeClr val="bg1">
                    <a:lumMod val="50000"/>
                  </a:schemeClr>
                </a:solidFill>
                <a:latin typeface="Calibri"/>
                <a:cs typeface="Calibri"/>
              </a:rPr>
              <a:t>Use the SPS Reflection Tool </a:t>
            </a:r>
          </a:p>
          <a:p>
            <a:pPr algn="ctr"/>
            <a:r>
              <a:rPr lang="en-US" sz="2800" dirty="0" smtClean="0">
                <a:solidFill>
                  <a:schemeClr val="bg1">
                    <a:lumMod val="50000"/>
                  </a:schemeClr>
                </a:solidFill>
                <a:latin typeface="Calibri"/>
                <a:cs typeface="Calibri"/>
              </a:rPr>
              <a:t>to analyze your results  </a:t>
            </a:r>
            <a:endParaRPr lang="en-US" sz="2800" dirty="0">
              <a:solidFill>
                <a:schemeClr val="bg1">
                  <a:lumMod val="50000"/>
                </a:schemeClr>
              </a:solidFill>
              <a:latin typeface="Calibri"/>
              <a:cs typeface="Calibri"/>
            </a:endParaRPr>
          </a:p>
        </p:txBody>
      </p:sp>
      <p:sp>
        <p:nvSpPr>
          <p:cNvPr id="40" name="12-Point Star 39">
            <a:hlinkClick r:id="rId3"/>
          </p:cNvPr>
          <p:cNvSpPr/>
          <p:nvPr/>
        </p:nvSpPr>
        <p:spPr>
          <a:xfrm>
            <a:off x="7530526" y="4254844"/>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
        <p:nvSpPr>
          <p:cNvPr id="63" name="Rectangle 62"/>
          <p:cNvSpPr/>
          <p:nvPr/>
        </p:nvSpPr>
        <p:spPr>
          <a:xfrm>
            <a:off x="-2112210" y="910135"/>
            <a:ext cx="1943632" cy="5012076"/>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Principals should now pull out their own school-level results or you should distribute district results. Also hand out the reflection </a:t>
            </a:r>
            <a:r>
              <a:rPr lang="en-US" sz="1400" dirty="0" smtClean="0"/>
              <a:t>tool: </a:t>
            </a:r>
            <a:r>
              <a:rPr lang="en-US" sz="1400" dirty="0">
                <a:hlinkClick r:id="rId4"/>
              </a:rPr>
              <a:t>http://www.coloradoedinitiative.org/wp-content/uploads/2016/02/SPS-Reflection-Guide.docx</a:t>
            </a:r>
            <a:endParaRPr lang="en-US" sz="1400" dirty="0" smtClean="0"/>
          </a:p>
          <a:p>
            <a:endParaRPr lang="en-US" sz="1400" dirty="0"/>
          </a:p>
          <a:p>
            <a:r>
              <a:rPr lang="en-US" sz="1400" dirty="0" smtClean="0"/>
              <a:t>You can have principals share out reflections after they analyze results. </a:t>
            </a:r>
            <a:endParaRPr lang="en-US" sz="1400" dirty="0"/>
          </a:p>
        </p:txBody>
      </p:sp>
    </p:spTree>
    <p:extLst>
      <p:ext uri="{BB962C8B-B14F-4D97-AF65-F5344CB8AC3E}">
        <p14:creationId xmlns:p14="http://schemas.microsoft.com/office/powerpoint/2010/main" val="13640783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Incorporating SPS results in professional goals</a:t>
            </a:r>
            <a:endParaRPr lang="en-US" dirty="0"/>
          </a:p>
        </p:txBody>
      </p:sp>
      <p:sp>
        <p:nvSpPr>
          <p:cNvPr id="10" name="Content Placeholder 2"/>
          <p:cNvSpPr>
            <a:spLocks noGrp="1"/>
          </p:cNvSpPr>
          <p:nvPr>
            <p:ph idx="1"/>
          </p:nvPr>
        </p:nvSpPr>
        <p:spPr>
          <a:xfrm>
            <a:off x="771892" y="2153589"/>
            <a:ext cx="8083493" cy="2198362"/>
          </a:xfrm>
        </p:spPr>
        <p:txBody>
          <a:bodyPr/>
          <a:lstStyle/>
          <a:p>
            <a:r>
              <a:rPr lang="en-US" sz="2800" dirty="0">
                <a:latin typeface="Calibri"/>
                <a:cs typeface="Calibri"/>
              </a:rPr>
              <a:t>Think about </a:t>
            </a:r>
            <a:r>
              <a:rPr lang="en-US" sz="2800" b="1" dirty="0">
                <a:solidFill>
                  <a:schemeClr val="accent2"/>
                </a:solidFill>
                <a:latin typeface="Calibri"/>
                <a:cs typeface="Calibri"/>
              </a:rPr>
              <a:t>outcomes instead of </a:t>
            </a:r>
            <a:r>
              <a:rPr lang="en-US" sz="2800" b="1" dirty="0" smtClean="0">
                <a:solidFill>
                  <a:schemeClr val="accent2"/>
                </a:solidFill>
                <a:latin typeface="Calibri"/>
                <a:cs typeface="Calibri"/>
              </a:rPr>
              <a:t>metrics</a:t>
            </a:r>
          </a:p>
          <a:p>
            <a:r>
              <a:rPr lang="en-US" sz="2800" dirty="0">
                <a:latin typeface="Calibri"/>
                <a:cs typeface="Calibri"/>
              </a:rPr>
              <a:t>Use SPS results as </a:t>
            </a:r>
            <a:r>
              <a:rPr lang="en-US" sz="2800" b="1" dirty="0">
                <a:solidFill>
                  <a:srgbClr val="7D9050"/>
                </a:solidFill>
                <a:latin typeface="Calibri"/>
                <a:cs typeface="Calibri"/>
              </a:rPr>
              <a:t>one of multiple </a:t>
            </a:r>
            <a:r>
              <a:rPr lang="en-US" sz="2800" b="1" dirty="0" smtClean="0">
                <a:solidFill>
                  <a:srgbClr val="7D9050"/>
                </a:solidFill>
                <a:latin typeface="Calibri"/>
                <a:cs typeface="Calibri"/>
              </a:rPr>
              <a:t>measures</a:t>
            </a:r>
          </a:p>
          <a:p>
            <a:r>
              <a:rPr lang="en-US" sz="2800" b="1" dirty="0">
                <a:solidFill>
                  <a:srgbClr val="7D9050"/>
                </a:solidFill>
                <a:latin typeface="Calibri"/>
                <a:cs typeface="Calibri"/>
              </a:rPr>
              <a:t>Align goals </a:t>
            </a:r>
            <a:r>
              <a:rPr lang="en-US" sz="2800" dirty="0">
                <a:solidFill>
                  <a:schemeClr val="dk1"/>
                </a:solidFill>
                <a:latin typeface="Calibri"/>
                <a:cs typeface="Calibri"/>
              </a:rPr>
              <a:t>to the Teacher Quality Standards</a:t>
            </a:r>
            <a:endParaRPr lang="en-US" sz="2800" dirty="0">
              <a:latin typeface="Calibri"/>
              <a:cs typeface="Calibri"/>
            </a:endParaRPr>
          </a:p>
          <a:p>
            <a:pPr marL="0" indent="0">
              <a:buNone/>
            </a:pPr>
            <a:endParaRPr lang="en-US" sz="2800" b="1" dirty="0">
              <a:solidFill>
                <a:srgbClr val="7D9050"/>
              </a:solidFill>
              <a:latin typeface="Calibri"/>
              <a:cs typeface="Calibri"/>
            </a:endParaRPr>
          </a:p>
        </p:txBody>
      </p:sp>
    </p:spTree>
    <p:extLst>
      <p:ext uri="{BB962C8B-B14F-4D97-AF65-F5344CB8AC3E}">
        <p14:creationId xmlns:p14="http://schemas.microsoft.com/office/powerpoint/2010/main" val="107977023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action </a:t>
            </a:r>
            <a:endParaRPr lang="en-US" dirty="0"/>
          </a:p>
        </p:txBody>
      </p:sp>
      <p:sp>
        <p:nvSpPr>
          <p:cNvPr id="4" name="Rounded Rectangle 3"/>
          <p:cNvSpPr/>
          <p:nvPr/>
        </p:nvSpPr>
        <p:spPr>
          <a:xfrm>
            <a:off x="2061657" y="4178308"/>
            <a:ext cx="6661399" cy="1026932"/>
          </a:xfrm>
          <a:prstGeom prst="roundRect">
            <a:avLst/>
          </a:prstGeom>
          <a:noFill/>
          <a:ln>
            <a:solidFill>
              <a:srgbClr val="80778E"/>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marL="800100" lvl="1" indent="-342900">
              <a:buFont typeface="Arial"/>
              <a:buChar char="•"/>
            </a:pPr>
            <a:r>
              <a:rPr lang="en-US" sz="2400" dirty="0" smtClean="0">
                <a:solidFill>
                  <a:schemeClr val="bg1">
                    <a:lumMod val="50000"/>
                  </a:schemeClr>
                </a:solidFill>
                <a:latin typeface="Calibri"/>
                <a:cs typeface="Calibri"/>
              </a:rPr>
              <a:t>Strategies </a:t>
            </a:r>
            <a:r>
              <a:rPr lang="en-US" sz="2400" dirty="0">
                <a:solidFill>
                  <a:schemeClr val="bg1">
                    <a:lumMod val="50000"/>
                  </a:schemeClr>
                </a:solidFill>
                <a:latin typeface="Calibri"/>
                <a:cs typeface="Calibri"/>
              </a:rPr>
              <a:t>Guide for grades </a:t>
            </a:r>
            <a:r>
              <a:rPr lang="en-US" sz="2400" dirty="0">
                <a:solidFill>
                  <a:schemeClr val="bg1">
                    <a:lumMod val="50000"/>
                  </a:schemeClr>
                </a:solidFill>
                <a:latin typeface="Calibri"/>
                <a:cs typeface="Calibri"/>
                <a:hlinkClick r:id="rId3"/>
              </a:rPr>
              <a:t>3-5 </a:t>
            </a:r>
            <a:r>
              <a:rPr lang="en-US" sz="2400" dirty="0">
                <a:solidFill>
                  <a:schemeClr val="bg1">
                    <a:lumMod val="50000"/>
                  </a:schemeClr>
                </a:solidFill>
                <a:latin typeface="Calibri"/>
                <a:cs typeface="Calibri"/>
              </a:rPr>
              <a:t>and </a:t>
            </a:r>
            <a:r>
              <a:rPr lang="en-US" sz="2400" dirty="0">
                <a:solidFill>
                  <a:schemeClr val="bg1">
                    <a:lumMod val="50000"/>
                  </a:schemeClr>
                </a:solidFill>
                <a:latin typeface="Calibri"/>
                <a:cs typeface="Calibri"/>
                <a:hlinkClick r:id="rId4"/>
              </a:rPr>
              <a:t>6-12</a:t>
            </a:r>
            <a:endParaRPr lang="en-US" sz="2400" dirty="0">
              <a:solidFill>
                <a:schemeClr val="bg1">
                  <a:lumMod val="50000"/>
                </a:schemeClr>
              </a:solidFill>
              <a:latin typeface="Calibri"/>
              <a:cs typeface="Calibri"/>
            </a:endParaRPr>
          </a:p>
          <a:p>
            <a:pPr marL="800100" lvl="1" indent="-342900">
              <a:buFont typeface="Arial"/>
              <a:buChar char="•"/>
              <a:defRPr/>
            </a:pPr>
            <a:r>
              <a:rPr lang="en-US" sz="2400" dirty="0" smtClean="0">
                <a:solidFill>
                  <a:schemeClr val="bg1">
                    <a:lumMod val="50000"/>
                  </a:schemeClr>
                </a:solidFill>
                <a:latin typeface="Calibri"/>
                <a:cs typeface="Calibri"/>
                <a:hlinkClick r:id="rId5"/>
              </a:rPr>
              <a:t>Coaching </a:t>
            </a:r>
            <a:r>
              <a:rPr lang="en-US" sz="2400" dirty="0">
                <a:solidFill>
                  <a:schemeClr val="bg1">
                    <a:lumMod val="50000"/>
                  </a:schemeClr>
                </a:solidFill>
                <a:latin typeface="Calibri"/>
                <a:cs typeface="Calibri"/>
                <a:hlinkClick r:id="rId5"/>
              </a:rPr>
              <a:t>Conversations </a:t>
            </a:r>
            <a:r>
              <a:rPr lang="en-US" sz="2400" dirty="0" smtClean="0">
                <a:solidFill>
                  <a:schemeClr val="bg1">
                    <a:lumMod val="50000"/>
                  </a:schemeClr>
                </a:solidFill>
                <a:latin typeface="Calibri"/>
                <a:cs typeface="Calibri"/>
                <a:hlinkClick r:id="rId5"/>
              </a:rPr>
              <a:t>Guide</a:t>
            </a:r>
            <a:endParaRPr lang="en-US" sz="2400" dirty="0">
              <a:solidFill>
                <a:schemeClr val="bg1">
                  <a:lumMod val="50000"/>
                </a:schemeClr>
              </a:solidFill>
              <a:latin typeface="Calibri"/>
              <a:cs typeface="Calibri"/>
            </a:endParaRPr>
          </a:p>
        </p:txBody>
      </p:sp>
      <p:sp>
        <p:nvSpPr>
          <p:cNvPr id="5" name="12-Point Star 4">
            <a:hlinkClick r:id="rId6"/>
          </p:cNvPr>
          <p:cNvSpPr/>
          <p:nvPr/>
        </p:nvSpPr>
        <p:spPr>
          <a:xfrm>
            <a:off x="625785" y="4195764"/>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3077439247"/>
              </p:ext>
            </p:extLst>
          </p:nvPr>
        </p:nvGraphicFramePr>
        <p:xfrm>
          <a:off x="603250" y="1466362"/>
          <a:ext cx="8083550" cy="21041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6004699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libri" panose="020F0502020204030204" pitchFamily="34" charset="0"/>
              </a:rPr>
              <a:t>Agenda</a:t>
            </a:r>
            <a:endParaRPr lang="en-US" sz="3600" dirty="0">
              <a:latin typeface="Calibri" panose="020F0502020204030204" pitchFamily="34" charset="0"/>
            </a:endParaRPr>
          </a:p>
        </p:txBody>
      </p:sp>
      <p:sp>
        <p:nvSpPr>
          <p:cNvPr id="3" name="Content Placeholder 2"/>
          <p:cNvSpPr>
            <a:spLocks noGrp="1"/>
          </p:cNvSpPr>
          <p:nvPr>
            <p:ph idx="1"/>
          </p:nvPr>
        </p:nvSpPr>
        <p:spPr>
          <a:xfrm>
            <a:off x="603307" y="1626117"/>
            <a:ext cx="8083493" cy="4329705"/>
          </a:xfrm>
        </p:spPr>
        <p:txBody>
          <a:bodyPr>
            <a:normAutofit/>
          </a:bodyPr>
          <a:lstStyle/>
          <a:p>
            <a:r>
              <a:rPr lang="en-US" sz="3600" dirty="0" smtClean="0">
                <a:latin typeface="Calibri" panose="020F0502020204030204" pitchFamily="34" charset="0"/>
              </a:rPr>
              <a:t>Purpose and overview of the survey</a:t>
            </a:r>
          </a:p>
          <a:p>
            <a:r>
              <a:rPr lang="en-US" sz="3600" dirty="0" smtClean="0">
                <a:latin typeface="Calibri" panose="020F0502020204030204" pitchFamily="34" charset="0"/>
              </a:rPr>
              <a:t>Understanding survey content</a:t>
            </a:r>
          </a:p>
          <a:p>
            <a:r>
              <a:rPr lang="en-US" sz="3600" dirty="0" smtClean="0">
                <a:latin typeface="Calibri" panose="020F0502020204030204" pitchFamily="34" charset="0"/>
              </a:rPr>
              <a:t>Interpreting results and navigating reports</a:t>
            </a:r>
          </a:p>
          <a:p>
            <a:r>
              <a:rPr lang="en-US" sz="3600" dirty="0" smtClean="0">
                <a:latin typeface="Calibri" panose="020F0502020204030204" pitchFamily="34" charset="0"/>
              </a:rPr>
              <a:t>Talking with teachers about results</a:t>
            </a:r>
          </a:p>
          <a:p>
            <a:r>
              <a:rPr lang="en-US" sz="3600" dirty="0" smtClean="0">
                <a:latin typeface="Calibri" panose="020F0502020204030204" pitchFamily="34" charset="0"/>
              </a:rPr>
              <a:t>Next steps  </a:t>
            </a:r>
          </a:p>
          <a:p>
            <a:pPr marL="0" indent="0">
              <a:buNone/>
            </a:pPr>
            <a:endParaRPr lang="en-US" sz="2400" dirty="0"/>
          </a:p>
        </p:txBody>
      </p:sp>
    </p:spTree>
    <p:extLst>
      <p:ext uri="{BB962C8B-B14F-4D97-AF65-F5344CB8AC3E}">
        <p14:creationId xmlns:p14="http://schemas.microsoft.com/office/powerpoint/2010/main" val="147604280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Talking to teachers about SPS results</a:t>
            </a:r>
            <a:endParaRPr lang="en-US" dirty="0"/>
          </a:p>
        </p:txBody>
      </p:sp>
    </p:spTree>
    <p:extLst>
      <p:ext uri="{BB962C8B-B14F-4D97-AF65-F5344CB8AC3E}">
        <p14:creationId xmlns:p14="http://schemas.microsoft.com/office/powerpoint/2010/main" val="27420644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Guiding principles for talking to teachers about results </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387670491"/>
              </p:ext>
            </p:extLst>
          </p:nvPr>
        </p:nvGraphicFramePr>
        <p:xfrm>
          <a:off x="445134" y="1718340"/>
          <a:ext cx="8307267" cy="3747411"/>
        </p:xfrm>
        <a:graphic>
          <a:graphicData uri="http://schemas.openxmlformats.org/drawingml/2006/table">
            <a:tbl>
              <a:tblPr firstRow="1" bandRow="1">
                <a:tableStyleId>{5C22544A-7EE6-4342-B048-85BDC9FD1C3A}</a:tableStyleId>
              </a:tblPr>
              <a:tblGrid>
                <a:gridCol w="3536861"/>
                <a:gridCol w="4770406"/>
              </a:tblGrid>
              <a:tr h="10445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u="none" dirty="0" smtClean="0">
                          <a:solidFill>
                            <a:schemeClr val="bg1">
                              <a:lumMod val="50000"/>
                            </a:schemeClr>
                          </a:solidFill>
                          <a:latin typeface="Tw Cen MT"/>
                          <a:cs typeface="Tw Cen MT"/>
                        </a:rPr>
                        <a:t>TAKE </a:t>
                      </a:r>
                      <a:r>
                        <a:rPr lang="en-US" sz="2400" b="0" dirty="0" smtClean="0">
                          <a:solidFill>
                            <a:schemeClr val="bg1">
                              <a:lumMod val="50000"/>
                            </a:schemeClr>
                          </a:solidFill>
                          <a:latin typeface="Tw Cen MT"/>
                          <a:cs typeface="Tw Cen MT"/>
                        </a:rPr>
                        <a:t>NERVOUSNESS AND ANXIETY </a:t>
                      </a:r>
                      <a:r>
                        <a:rPr lang="en-US" sz="2400" b="0" baseline="0" dirty="0" smtClean="0">
                          <a:solidFill>
                            <a:schemeClr val="bg1">
                              <a:lumMod val="50000"/>
                            </a:schemeClr>
                          </a:solidFill>
                          <a:latin typeface="Tw Cen MT"/>
                          <a:cs typeface="Tw Cen MT"/>
                        </a:rPr>
                        <a:t>INTO ACCOUNT</a:t>
                      </a:r>
                      <a:r>
                        <a:rPr lang="en-US" sz="2400" b="0" u="none" dirty="0" smtClean="0">
                          <a:solidFill>
                            <a:schemeClr val="bg1">
                              <a:lumMod val="50000"/>
                            </a:schemeClr>
                          </a:solidFill>
                          <a:latin typeface="Tw Cen MT"/>
                          <a:cs typeface="Tw Cen MT"/>
                        </a:rPr>
                        <a:t> </a:t>
                      </a:r>
                      <a:endParaRPr lang="en-US" sz="2400" b="0" dirty="0" smtClean="0">
                        <a:solidFill>
                          <a:schemeClr val="bg1">
                            <a:lumMod val="50000"/>
                          </a:schemeClr>
                        </a:solidFill>
                        <a:latin typeface="Tw Cen MT"/>
                        <a:cs typeface="Tw Cen MT"/>
                      </a:endParaRP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b="0" dirty="0" smtClean="0">
                          <a:solidFill>
                            <a:srgbClr val="000000"/>
                          </a:solidFill>
                          <a:latin typeface="Calibri"/>
                          <a:cs typeface="Calibri"/>
                        </a:rPr>
                        <a:t>Approach results with empathy and understanding.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148335">
                <a:tc>
                  <a:txBody>
                    <a:bodyPr/>
                    <a:lstStyle/>
                    <a:p>
                      <a:pPr algn="ctr"/>
                      <a:r>
                        <a:rPr lang="en-US" sz="2400" b="0" i="0" u="none" strike="noStrike" kern="1200" baseline="0" dirty="0" smtClean="0">
                          <a:solidFill>
                            <a:schemeClr val="bg1">
                              <a:lumMod val="50000"/>
                            </a:schemeClr>
                          </a:solidFill>
                          <a:latin typeface="Tw Cen MT"/>
                          <a:cs typeface="Tw Cen MT"/>
                        </a:rPr>
                        <a:t> </a:t>
                      </a:r>
                      <a:r>
                        <a:rPr lang="en-US" sz="2400" b="0" dirty="0" smtClean="0">
                          <a:solidFill>
                            <a:schemeClr val="bg1">
                              <a:lumMod val="50000"/>
                            </a:schemeClr>
                          </a:solidFill>
                          <a:latin typeface="Tw Cen MT"/>
                          <a:cs typeface="Tw Cen MT"/>
                        </a:rPr>
                        <a:t>REINFORCE THE QUALITY OF THE SURVEY</a:t>
                      </a:r>
                      <a:endParaRPr lang="en-US" sz="2400" b="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r>
                        <a:rPr lang="en-US" sz="2400" dirty="0" smtClean="0">
                          <a:latin typeface="Calibri"/>
                          <a:cs typeface="Calibri"/>
                        </a:rPr>
                        <a:t>H</a:t>
                      </a:r>
                      <a:r>
                        <a:rPr lang="en-US" sz="2400" baseline="0" dirty="0" smtClean="0">
                          <a:latin typeface="Calibri"/>
                          <a:cs typeface="Calibri"/>
                        </a:rPr>
                        <a:t>elp teachers understand why the survey is </a:t>
                      </a:r>
                      <a:r>
                        <a:rPr lang="en-US" sz="2400" baseline="0" dirty="0" smtClean="0">
                          <a:latin typeface="Calibri"/>
                          <a:cs typeface="Calibri"/>
                          <a:hlinkClick r:id="rId3"/>
                        </a:rPr>
                        <a:t>fair</a:t>
                      </a:r>
                      <a:r>
                        <a:rPr lang="en-US" sz="2400" baseline="0" dirty="0" smtClean="0">
                          <a:latin typeface="Calibri"/>
                          <a:cs typeface="Calibri"/>
                        </a:rPr>
                        <a:t>, </a:t>
                      </a:r>
                      <a:r>
                        <a:rPr lang="en-US" sz="2400" baseline="0" dirty="0" smtClean="0">
                          <a:latin typeface="Calibri"/>
                          <a:cs typeface="Calibri"/>
                          <a:hlinkClick r:id="rId4"/>
                        </a:rPr>
                        <a:t>valid</a:t>
                      </a:r>
                      <a:r>
                        <a:rPr lang="en-US" sz="2400" baseline="0" dirty="0" smtClean="0">
                          <a:latin typeface="Calibri"/>
                          <a:cs typeface="Calibri"/>
                        </a:rPr>
                        <a:t>, and </a:t>
                      </a:r>
                      <a:r>
                        <a:rPr lang="en-US" sz="2400" baseline="0" dirty="0" smtClean="0">
                          <a:latin typeface="Calibri"/>
                          <a:cs typeface="Calibri"/>
                          <a:hlinkClick r:id="rId5"/>
                        </a:rPr>
                        <a:t>reliable</a:t>
                      </a:r>
                      <a:r>
                        <a:rPr lang="en-US" sz="2400" baseline="0" dirty="0" smtClean="0">
                          <a:latin typeface="Calibri"/>
                          <a:cs typeface="Calibri"/>
                        </a:rPr>
                        <a:t>. </a:t>
                      </a:r>
                      <a:endParaRPr lang="en-US" sz="2400" dirty="0">
                        <a:latin typeface="Calibri"/>
                        <a:cs typeface="Calibri"/>
                      </a:endParaRP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1425828">
                <a:tc>
                  <a:txBody>
                    <a:bodyPr/>
                    <a:lstStyle/>
                    <a:p>
                      <a:pPr algn="ctr"/>
                      <a:r>
                        <a:rPr lang="en-US" sz="2400" b="0" dirty="0" smtClean="0">
                          <a:solidFill>
                            <a:schemeClr val="bg1">
                              <a:lumMod val="50000"/>
                            </a:schemeClr>
                          </a:solidFill>
                          <a:latin typeface="Tw Cen MT"/>
                          <a:cs typeface="Tw Cen MT"/>
                        </a:rPr>
                        <a:t>REASSURE TEACHERS ABOUT IMPLEMENTATION  FIDELITY</a:t>
                      </a:r>
                      <a:endParaRPr lang="en-US" sz="2400" b="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buNone/>
                      </a:pPr>
                      <a:r>
                        <a:rPr lang="en-US" sz="2400" dirty="0" smtClean="0">
                          <a:latin typeface="Calibri"/>
                          <a:cs typeface="Calibri"/>
                        </a:rPr>
                        <a:t>Address concerns such as how students were assigned to teachers, how the survey was proctored, accommodations etc. </a:t>
                      </a:r>
                      <a:endParaRPr lang="en-US" sz="2400" b="0" dirty="0">
                        <a:solidFill>
                          <a:schemeClr val="tx1"/>
                        </a:solidFill>
                        <a:latin typeface="Calibri"/>
                        <a:cs typeface="Calibri"/>
                      </a:endParaRPr>
                    </a:p>
                  </a:txBody>
                  <a:tcPr anchor="ctr">
                    <a:lnT w="3175"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333137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Presenting school-level SPS results </a:t>
            </a:r>
            <a:endParaRPr lang="en-US" dirty="0"/>
          </a:p>
        </p:txBody>
      </p:sp>
      <p:sp>
        <p:nvSpPr>
          <p:cNvPr id="5" name="Content Placeholder 4"/>
          <p:cNvSpPr>
            <a:spLocks noGrp="1"/>
          </p:cNvSpPr>
          <p:nvPr>
            <p:ph idx="1"/>
          </p:nvPr>
        </p:nvSpPr>
        <p:spPr>
          <a:xfrm>
            <a:off x="603307" y="1723818"/>
            <a:ext cx="8083493" cy="2490827"/>
          </a:xfrm>
        </p:spPr>
        <p:txBody>
          <a:bodyPr/>
          <a:lstStyle/>
          <a:p>
            <a:r>
              <a:rPr lang="en-US" b="1" dirty="0" smtClean="0">
                <a:solidFill>
                  <a:schemeClr val="accent2"/>
                </a:solidFill>
              </a:rPr>
              <a:t>Demo</a:t>
            </a:r>
            <a:r>
              <a:rPr lang="en-US" dirty="0" smtClean="0"/>
              <a:t> report format </a:t>
            </a:r>
          </a:p>
          <a:p>
            <a:r>
              <a:rPr lang="en-US" b="1" dirty="0" smtClean="0">
                <a:solidFill>
                  <a:srgbClr val="7D9050"/>
                </a:solidFill>
              </a:rPr>
              <a:t>Build a common understanding</a:t>
            </a:r>
            <a:r>
              <a:rPr lang="en-US" dirty="0" smtClean="0"/>
              <a:t> of school-level results</a:t>
            </a:r>
          </a:p>
          <a:p>
            <a:r>
              <a:rPr lang="en-US" b="1" dirty="0" smtClean="0">
                <a:solidFill>
                  <a:srgbClr val="7D9050"/>
                </a:solidFill>
              </a:rPr>
              <a:t>Model</a:t>
            </a:r>
            <a:r>
              <a:rPr lang="en-US" dirty="0" smtClean="0"/>
              <a:t> analyzing results</a:t>
            </a:r>
          </a:p>
          <a:p>
            <a:r>
              <a:rPr lang="en-US" b="1" dirty="0" smtClean="0">
                <a:solidFill>
                  <a:srgbClr val="7D9050"/>
                </a:solidFill>
              </a:rPr>
              <a:t>Set expectations </a:t>
            </a:r>
            <a:r>
              <a:rPr lang="en-US" dirty="0" smtClean="0"/>
              <a:t>for individual review of results </a:t>
            </a:r>
            <a:endParaRPr lang="en-US" dirty="0"/>
          </a:p>
        </p:txBody>
      </p:sp>
      <p:sp>
        <p:nvSpPr>
          <p:cNvPr id="7" name="Rounded Rectangle 6"/>
          <p:cNvSpPr/>
          <p:nvPr/>
        </p:nvSpPr>
        <p:spPr>
          <a:xfrm>
            <a:off x="1598159" y="4410400"/>
            <a:ext cx="7124897" cy="1115469"/>
          </a:xfrm>
          <a:prstGeom prst="roundRect">
            <a:avLst/>
          </a:prstGeom>
          <a:noFill/>
          <a:ln>
            <a:solidFill>
              <a:srgbClr val="80778E"/>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dirty="0" smtClean="0">
                <a:solidFill>
                  <a:schemeClr val="bg1">
                    <a:lumMod val="50000"/>
                  </a:schemeClr>
                </a:solidFill>
                <a:latin typeface="Calibri"/>
                <a:cs typeface="Calibri"/>
              </a:rPr>
              <a:t>Use the </a:t>
            </a:r>
            <a:r>
              <a:rPr lang="en-US" sz="2400" dirty="0" smtClean="0">
                <a:solidFill>
                  <a:schemeClr val="bg1">
                    <a:lumMod val="50000"/>
                  </a:schemeClr>
                </a:solidFill>
                <a:latin typeface="Calibri"/>
                <a:cs typeface="Calibri"/>
                <a:hlinkClick r:id="rId3"/>
              </a:rPr>
              <a:t>School-level Results PowerPoint template </a:t>
            </a:r>
            <a:r>
              <a:rPr lang="en-US" sz="2400" dirty="0" smtClean="0">
                <a:solidFill>
                  <a:schemeClr val="bg1">
                    <a:lumMod val="50000"/>
                  </a:schemeClr>
                </a:solidFill>
                <a:latin typeface="Calibri"/>
                <a:cs typeface="Calibri"/>
              </a:rPr>
              <a:t>to present results to teachers </a:t>
            </a:r>
            <a:endParaRPr lang="en-US" sz="2400" dirty="0">
              <a:solidFill>
                <a:schemeClr val="bg1">
                  <a:lumMod val="50000"/>
                </a:schemeClr>
              </a:solidFill>
              <a:latin typeface="Calibri"/>
              <a:cs typeface="Calibri"/>
            </a:endParaRPr>
          </a:p>
        </p:txBody>
      </p:sp>
      <p:sp>
        <p:nvSpPr>
          <p:cNvPr id="8" name="12-Point Star 7">
            <a:hlinkClick r:id="rId4"/>
          </p:cNvPr>
          <p:cNvSpPr/>
          <p:nvPr/>
        </p:nvSpPr>
        <p:spPr>
          <a:xfrm>
            <a:off x="326111" y="4479045"/>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Tree>
    <p:extLst>
      <p:ext uri="{BB962C8B-B14F-4D97-AF65-F5344CB8AC3E}">
        <p14:creationId xmlns:p14="http://schemas.microsoft.com/office/powerpoint/2010/main" val="374322418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Having conversations with individual teachers </a:t>
            </a:r>
            <a:endParaRPr lang="en-US" dirty="0"/>
          </a:p>
        </p:txBody>
      </p:sp>
      <p:grpSp>
        <p:nvGrpSpPr>
          <p:cNvPr id="5" name="Group 4"/>
          <p:cNvGrpSpPr/>
          <p:nvPr/>
        </p:nvGrpSpPr>
        <p:grpSpPr>
          <a:xfrm>
            <a:off x="603250" y="1306723"/>
            <a:ext cx="8083550" cy="4313027"/>
            <a:chOff x="603250" y="1724025"/>
            <a:chExt cx="8083550" cy="3895725"/>
          </a:xfrm>
        </p:grpSpPr>
        <p:sp>
          <p:nvSpPr>
            <p:cNvPr id="6" name="Pie 5"/>
            <p:cNvSpPr/>
            <p:nvPr/>
          </p:nvSpPr>
          <p:spPr>
            <a:xfrm>
              <a:off x="603250" y="1724025"/>
              <a:ext cx="3895725" cy="3895725"/>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Freeform 6"/>
            <p:cNvSpPr/>
            <p:nvPr/>
          </p:nvSpPr>
          <p:spPr>
            <a:xfrm>
              <a:off x="2551112" y="1724025"/>
              <a:ext cx="6135687" cy="3895725"/>
            </a:xfrm>
            <a:custGeom>
              <a:avLst/>
              <a:gdLst>
                <a:gd name="connsiteX0" fmla="*/ 0 w 6135687"/>
                <a:gd name="connsiteY0" fmla="*/ 0 h 3895725"/>
                <a:gd name="connsiteX1" fmla="*/ 6135687 w 6135687"/>
                <a:gd name="connsiteY1" fmla="*/ 0 h 3895725"/>
                <a:gd name="connsiteX2" fmla="*/ 6135687 w 6135687"/>
                <a:gd name="connsiteY2" fmla="*/ 3895725 h 3895725"/>
                <a:gd name="connsiteX3" fmla="*/ 0 w 6135687"/>
                <a:gd name="connsiteY3" fmla="*/ 3895725 h 3895725"/>
                <a:gd name="connsiteX4" fmla="*/ 0 w 6135687"/>
                <a:gd name="connsiteY4" fmla="*/ 0 h 389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687" h="3895725">
                  <a:moveTo>
                    <a:pt x="0" y="0"/>
                  </a:moveTo>
                  <a:lnTo>
                    <a:pt x="6135687" y="0"/>
                  </a:lnTo>
                  <a:lnTo>
                    <a:pt x="6135687" y="3895725"/>
                  </a:lnTo>
                  <a:lnTo>
                    <a:pt x="0" y="3895725"/>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1920" tIns="121920" rIns="3189764" bIns="3189804" numCol="1" spcCol="1270" anchor="ctr" anchorCtr="0">
              <a:noAutofit/>
            </a:bodyPr>
            <a:lstStyle/>
            <a:p>
              <a:pPr lvl="0" defTabSz="1422400">
                <a:lnSpc>
                  <a:spcPct val="90000"/>
                </a:lnSpc>
                <a:spcBef>
                  <a:spcPct val="0"/>
                </a:spcBef>
                <a:spcAft>
                  <a:spcPct val="35000"/>
                </a:spcAft>
              </a:pPr>
              <a:r>
                <a:rPr lang="en-US" sz="2800" kern="1200" dirty="0" smtClean="0">
                  <a:solidFill>
                    <a:srgbClr val="7F7F7F"/>
                  </a:solidFill>
                  <a:latin typeface="Tw Cen MT"/>
                  <a:cs typeface="Tw Cen MT"/>
                </a:rPr>
                <a:t>PREPARE</a:t>
              </a:r>
              <a:r>
                <a:rPr lang="en-US" sz="3600" kern="1200" dirty="0" smtClean="0">
                  <a:solidFill>
                    <a:srgbClr val="7F7F7F"/>
                  </a:solidFill>
                  <a:latin typeface="Tw Cen MT"/>
                  <a:cs typeface="Tw Cen MT"/>
                </a:rPr>
                <a:t> </a:t>
              </a:r>
              <a:endParaRPr lang="en-US" sz="3600" kern="1200" dirty="0">
                <a:solidFill>
                  <a:srgbClr val="7F7F7F"/>
                </a:solidFill>
                <a:latin typeface="Tw Cen MT"/>
                <a:cs typeface="Tw Cen MT"/>
              </a:endParaRPr>
            </a:p>
          </p:txBody>
        </p:sp>
        <p:sp>
          <p:nvSpPr>
            <p:cNvPr id="8" name="Pie 7"/>
            <p:cNvSpPr/>
            <p:nvPr/>
          </p:nvSpPr>
          <p:spPr>
            <a:xfrm>
              <a:off x="1114563" y="2551866"/>
              <a:ext cx="2873097" cy="2873097"/>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Freeform 8"/>
            <p:cNvSpPr/>
            <p:nvPr/>
          </p:nvSpPr>
          <p:spPr>
            <a:xfrm>
              <a:off x="2551112" y="2551866"/>
              <a:ext cx="6135687" cy="2873097"/>
            </a:xfrm>
            <a:custGeom>
              <a:avLst/>
              <a:gdLst>
                <a:gd name="connsiteX0" fmla="*/ 0 w 6135687"/>
                <a:gd name="connsiteY0" fmla="*/ 0 h 2873097"/>
                <a:gd name="connsiteX1" fmla="*/ 6135687 w 6135687"/>
                <a:gd name="connsiteY1" fmla="*/ 0 h 2873097"/>
                <a:gd name="connsiteX2" fmla="*/ 6135687 w 6135687"/>
                <a:gd name="connsiteY2" fmla="*/ 2873097 h 2873097"/>
                <a:gd name="connsiteX3" fmla="*/ 0 w 6135687"/>
                <a:gd name="connsiteY3" fmla="*/ 2873097 h 2873097"/>
                <a:gd name="connsiteX4" fmla="*/ 0 w 6135687"/>
                <a:gd name="connsiteY4" fmla="*/ 0 h 2873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687" h="2873097">
                  <a:moveTo>
                    <a:pt x="0" y="0"/>
                  </a:moveTo>
                  <a:lnTo>
                    <a:pt x="6135687" y="0"/>
                  </a:lnTo>
                  <a:lnTo>
                    <a:pt x="6135687" y="2873097"/>
                  </a:lnTo>
                  <a:lnTo>
                    <a:pt x="0" y="2873097"/>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1920" tIns="121920" rIns="3189764" bIns="2167176" numCol="1" spcCol="1270" anchor="ctr" anchorCtr="0">
              <a:noAutofit/>
            </a:bodyPr>
            <a:lstStyle/>
            <a:p>
              <a:pPr lvl="0" defTabSz="1422400">
                <a:lnSpc>
                  <a:spcPct val="90000"/>
                </a:lnSpc>
                <a:spcBef>
                  <a:spcPct val="0"/>
                </a:spcBef>
                <a:spcAft>
                  <a:spcPct val="35000"/>
                </a:spcAft>
              </a:pPr>
              <a:r>
                <a:rPr lang="en-US" sz="2800" kern="1200" dirty="0" smtClean="0">
                  <a:solidFill>
                    <a:srgbClr val="7F7F7F"/>
                  </a:solidFill>
                  <a:latin typeface="Tw Cen MT"/>
                  <a:cs typeface="Tw Cen MT"/>
                </a:rPr>
                <a:t>REFLECT</a:t>
              </a:r>
              <a:endParaRPr lang="en-US" sz="2800" kern="1200" dirty="0">
                <a:solidFill>
                  <a:srgbClr val="7F7F7F"/>
                </a:solidFill>
                <a:latin typeface="Tw Cen MT"/>
                <a:cs typeface="Tw Cen MT"/>
              </a:endParaRPr>
            </a:p>
          </p:txBody>
        </p:sp>
        <p:sp>
          <p:nvSpPr>
            <p:cNvPr id="10" name="Pie 9"/>
            <p:cNvSpPr/>
            <p:nvPr/>
          </p:nvSpPr>
          <p:spPr>
            <a:xfrm>
              <a:off x="1625877" y="3379708"/>
              <a:ext cx="1850469" cy="1850469"/>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Freeform 10"/>
            <p:cNvSpPr/>
            <p:nvPr/>
          </p:nvSpPr>
          <p:spPr>
            <a:xfrm>
              <a:off x="2551112" y="3379708"/>
              <a:ext cx="6135687" cy="1850469"/>
            </a:xfrm>
            <a:custGeom>
              <a:avLst/>
              <a:gdLst>
                <a:gd name="connsiteX0" fmla="*/ 0 w 6135687"/>
                <a:gd name="connsiteY0" fmla="*/ 0 h 1850469"/>
                <a:gd name="connsiteX1" fmla="*/ 6135687 w 6135687"/>
                <a:gd name="connsiteY1" fmla="*/ 0 h 1850469"/>
                <a:gd name="connsiteX2" fmla="*/ 6135687 w 6135687"/>
                <a:gd name="connsiteY2" fmla="*/ 1850469 h 1850469"/>
                <a:gd name="connsiteX3" fmla="*/ 0 w 6135687"/>
                <a:gd name="connsiteY3" fmla="*/ 1850469 h 1850469"/>
                <a:gd name="connsiteX4" fmla="*/ 0 w 6135687"/>
                <a:gd name="connsiteY4" fmla="*/ 0 h 1850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687" h="1850469">
                  <a:moveTo>
                    <a:pt x="0" y="0"/>
                  </a:moveTo>
                  <a:lnTo>
                    <a:pt x="6135687" y="0"/>
                  </a:lnTo>
                  <a:lnTo>
                    <a:pt x="6135687" y="1850469"/>
                  </a:lnTo>
                  <a:lnTo>
                    <a:pt x="0" y="1850469"/>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1920" tIns="121920" rIns="3189764" bIns="1144548" numCol="1" spcCol="1270" anchor="ctr" anchorCtr="0">
              <a:noAutofit/>
            </a:bodyPr>
            <a:lstStyle/>
            <a:p>
              <a:pPr lvl="0" defTabSz="1422400">
                <a:lnSpc>
                  <a:spcPct val="90000"/>
                </a:lnSpc>
                <a:spcBef>
                  <a:spcPct val="0"/>
                </a:spcBef>
                <a:spcAft>
                  <a:spcPct val="35000"/>
                </a:spcAft>
              </a:pPr>
              <a:r>
                <a:rPr lang="en-US" sz="2800" kern="1200" dirty="0" smtClean="0">
                  <a:solidFill>
                    <a:srgbClr val="7F7F7F"/>
                  </a:solidFill>
                  <a:latin typeface="Tw Cen MT"/>
                  <a:cs typeface="Tw Cen MT"/>
                </a:rPr>
                <a:t>DIG IN</a:t>
              </a:r>
              <a:endParaRPr lang="en-US" sz="2800" kern="1200" dirty="0">
                <a:solidFill>
                  <a:srgbClr val="7F7F7F"/>
                </a:solidFill>
                <a:latin typeface="Tw Cen MT"/>
                <a:cs typeface="Tw Cen MT"/>
              </a:endParaRPr>
            </a:p>
          </p:txBody>
        </p:sp>
        <p:sp>
          <p:nvSpPr>
            <p:cNvPr id="12" name="Pie 11"/>
            <p:cNvSpPr/>
            <p:nvPr/>
          </p:nvSpPr>
          <p:spPr>
            <a:xfrm>
              <a:off x="2137191" y="4207549"/>
              <a:ext cx="827841" cy="827841"/>
            </a:xfrm>
            <a:prstGeom prst="pie">
              <a:avLst>
                <a:gd name="adj1" fmla="val 5400000"/>
                <a:gd name="adj2" fmla="val 1620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3" name="Freeform 12"/>
            <p:cNvSpPr/>
            <p:nvPr/>
          </p:nvSpPr>
          <p:spPr>
            <a:xfrm>
              <a:off x="2551112" y="4207549"/>
              <a:ext cx="6135687" cy="827841"/>
            </a:xfrm>
            <a:custGeom>
              <a:avLst/>
              <a:gdLst>
                <a:gd name="connsiteX0" fmla="*/ 0 w 6135687"/>
                <a:gd name="connsiteY0" fmla="*/ 0 h 827841"/>
                <a:gd name="connsiteX1" fmla="*/ 6135687 w 6135687"/>
                <a:gd name="connsiteY1" fmla="*/ 0 h 827841"/>
                <a:gd name="connsiteX2" fmla="*/ 6135687 w 6135687"/>
                <a:gd name="connsiteY2" fmla="*/ 827841 h 827841"/>
                <a:gd name="connsiteX3" fmla="*/ 0 w 6135687"/>
                <a:gd name="connsiteY3" fmla="*/ 827841 h 827841"/>
                <a:gd name="connsiteX4" fmla="*/ 0 w 6135687"/>
                <a:gd name="connsiteY4" fmla="*/ 0 h 827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687" h="827841">
                  <a:moveTo>
                    <a:pt x="0" y="0"/>
                  </a:moveTo>
                  <a:lnTo>
                    <a:pt x="6135687" y="0"/>
                  </a:lnTo>
                  <a:lnTo>
                    <a:pt x="6135687" y="827841"/>
                  </a:lnTo>
                  <a:lnTo>
                    <a:pt x="0" y="827841"/>
                  </a:lnTo>
                  <a:lnTo>
                    <a:pt x="0" y="0"/>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1920" tIns="121920" rIns="3189764" bIns="121920" numCol="1" spcCol="1270" anchor="ctr" anchorCtr="0">
              <a:noAutofit/>
            </a:bodyPr>
            <a:lstStyle/>
            <a:p>
              <a:pPr lvl="0" defTabSz="1422400">
                <a:lnSpc>
                  <a:spcPct val="90000"/>
                </a:lnSpc>
                <a:spcBef>
                  <a:spcPct val="0"/>
                </a:spcBef>
                <a:spcAft>
                  <a:spcPct val="35000"/>
                </a:spcAft>
              </a:pPr>
              <a:r>
                <a:rPr lang="en-US" sz="2800" kern="1200" dirty="0" smtClean="0">
                  <a:solidFill>
                    <a:srgbClr val="7F7F7F"/>
                  </a:solidFill>
                  <a:latin typeface="Tw Cen MT"/>
                  <a:cs typeface="Tw Cen MT"/>
                </a:rPr>
                <a:t>TAKE ACTION</a:t>
              </a:r>
              <a:endParaRPr lang="en-US" sz="2800" kern="1200" dirty="0">
                <a:solidFill>
                  <a:srgbClr val="7F7F7F"/>
                </a:solidFill>
                <a:latin typeface="Tw Cen MT"/>
                <a:cs typeface="Tw Cen MT"/>
              </a:endParaRPr>
            </a:p>
          </p:txBody>
        </p:sp>
        <p:sp>
          <p:nvSpPr>
            <p:cNvPr id="14" name="Freeform 13"/>
            <p:cNvSpPr/>
            <p:nvPr/>
          </p:nvSpPr>
          <p:spPr>
            <a:xfrm>
              <a:off x="4896435" y="1724025"/>
              <a:ext cx="3790365" cy="827841"/>
            </a:xfrm>
            <a:custGeom>
              <a:avLst/>
              <a:gdLst>
                <a:gd name="connsiteX0" fmla="*/ 0 w 3067843"/>
                <a:gd name="connsiteY0" fmla="*/ 0 h 827841"/>
                <a:gd name="connsiteX1" fmla="*/ 3067843 w 3067843"/>
                <a:gd name="connsiteY1" fmla="*/ 0 h 827841"/>
                <a:gd name="connsiteX2" fmla="*/ 3067843 w 3067843"/>
                <a:gd name="connsiteY2" fmla="*/ 827841 h 827841"/>
                <a:gd name="connsiteX3" fmla="*/ 0 w 3067843"/>
                <a:gd name="connsiteY3" fmla="*/ 827841 h 827841"/>
                <a:gd name="connsiteX4" fmla="*/ 0 w 3067843"/>
                <a:gd name="connsiteY4" fmla="*/ 0 h 827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843" h="827841">
                  <a:moveTo>
                    <a:pt x="0" y="0"/>
                  </a:moveTo>
                  <a:lnTo>
                    <a:pt x="3067843" y="0"/>
                  </a:lnTo>
                  <a:lnTo>
                    <a:pt x="3067843" y="827841"/>
                  </a:lnTo>
                  <a:lnTo>
                    <a:pt x="0" y="827841"/>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600" kern="1200" dirty="0" smtClean="0"/>
                <a:t>Be clear about expectations</a:t>
              </a:r>
              <a:endParaRPr lang="en-US" sz="1600" kern="1200" dirty="0"/>
            </a:p>
            <a:p>
              <a:pPr marL="114300" lvl="1" indent="-114300" algn="l" defTabSz="533400">
                <a:lnSpc>
                  <a:spcPct val="90000"/>
                </a:lnSpc>
                <a:spcBef>
                  <a:spcPct val="0"/>
                </a:spcBef>
                <a:spcAft>
                  <a:spcPct val="15000"/>
                </a:spcAft>
                <a:buChar char="••"/>
              </a:pPr>
              <a:r>
                <a:rPr lang="en-US" sz="1600" kern="1200" dirty="0" smtClean="0"/>
                <a:t>Review the SPS data</a:t>
              </a:r>
              <a:endParaRPr lang="en-US" sz="1600" kern="1200" dirty="0"/>
            </a:p>
            <a:p>
              <a:pPr marL="114300" lvl="1" indent="-114300" algn="l" defTabSz="533400">
                <a:lnSpc>
                  <a:spcPct val="90000"/>
                </a:lnSpc>
                <a:spcBef>
                  <a:spcPct val="0"/>
                </a:spcBef>
                <a:spcAft>
                  <a:spcPct val="15000"/>
                </a:spcAft>
                <a:buChar char="••"/>
              </a:pPr>
              <a:r>
                <a:rPr lang="en-US" sz="1600" kern="1200" dirty="0" smtClean="0"/>
                <a:t>Gather additional relevant information </a:t>
              </a:r>
              <a:endParaRPr lang="en-US" sz="1600" kern="1200" dirty="0"/>
            </a:p>
          </p:txBody>
        </p:sp>
        <p:sp>
          <p:nvSpPr>
            <p:cNvPr id="15" name="Freeform 14"/>
            <p:cNvSpPr/>
            <p:nvPr/>
          </p:nvSpPr>
          <p:spPr>
            <a:xfrm>
              <a:off x="4896435" y="2551866"/>
              <a:ext cx="3790365" cy="827841"/>
            </a:xfrm>
            <a:custGeom>
              <a:avLst/>
              <a:gdLst>
                <a:gd name="connsiteX0" fmla="*/ 0 w 3067843"/>
                <a:gd name="connsiteY0" fmla="*/ 0 h 827841"/>
                <a:gd name="connsiteX1" fmla="*/ 3067843 w 3067843"/>
                <a:gd name="connsiteY1" fmla="*/ 0 h 827841"/>
                <a:gd name="connsiteX2" fmla="*/ 3067843 w 3067843"/>
                <a:gd name="connsiteY2" fmla="*/ 827841 h 827841"/>
                <a:gd name="connsiteX3" fmla="*/ 0 w 3067843"/>
                <a:gd name="connsiteY3" fmla="*/ 827841 h 827841"/>
                <a:gd name="connsiteX4" fmla="*/ 0 w 3067843"/>
                <a:gd name="connsiteY4" fmla="*/ 0 h 827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843" h="827841">
                  <a:moveTo>
                    <a:pt x="0" y="0"/>
                  </a:moveTo>
                  <a:lnTo>
                    <a:pt x="3067843" y="0"/>
                  </a:lnTo>
                  <a:lnTo>
                    <a:pt x="3067843" y="827841"/>
                  </a:lnTo>
                  <a:lnTo>
                    <a:pt x="0" y="827841"/>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600" kern="1200" dirty="0" smtClean="0"/>
                <a:t>Get and give general impressions</a:t>
              </a:r>
              <a:endParaRPr lang="en-US" sz="1600" kern="1200" dirty="0"/>
            </a:p>
            <a:p>
              <a:pPr marL="114300" lvl="1" indent="-114300" algn="l" defTabSz="533400">
                <a:lnSpc>
                  <a:spcPct val="90000"/>
                </a:lnSpc>
                <a:spcBef>
                  <a:spcPct val="0"/>
                </a:spcBef>
                <a:spcAft>
                  <a:spcPct val="15000"/>
                </a:spcAft>
                <a:buChar char="••"/>
              </a:pPr>
              <a:r>
                <a:rPr lang="en-US" sz="1600" kern="1200" dirty="0" smtClean="0"/>
                <a:t>Provide space for questions and concerns</a:t>
              </a:r>
              <a:endParaRPr lang="en-US" sz="1600" kern="1200" dirty="0"/>
            </a:p>
          </p:txBody>
        </p:sp>
        <p:sp>
          <p:nvSpPr>
            <p:cNvPr id="16" name="Freeform 15"/>
            <p:cNvSpPr/>
            <p:nvPr/>
          </p:nvSpPr>
          <p:spPr>
            <a:xfrm>
              <a:off x="4896435" y="3379708"/>
              <a:ext cx="3790365" cy="827841"/>
            </a:xfrm>
            <a:custGeom>
              <a:avLst/>
              <a:gdLst>
                <a:gd name="connsiteX0" fmla="*/ 0 w 3067843"/>
                <a:gd name="connsiteY0" fmla="*/ 0 h 827841"/>
                <a:gd name="connsiteX1" fmla="*/ 3067843 w 3067843"/>
                <a:gd name="connsiteY1" fmla="*/ 0 h 827841"/>
                <a:gd name="connsiteX2" fmla="*/ 3067843 w 3067843"/>
                <a:gd name="connsiteY2" fmla="*/ 827841 h 827841"/>
                <a:gd name="connsiteX3" fmla="*/ 0 w 3067843"/>
                <a:gd name="connsiteY3" fmla="*/ 827841 h 827841"/>
                <a:gd name="connsiteX4" fmla="*/ 0 w 3067843"/>
                <a:gd name="connsiteY4" fmla="*/ 0 h 827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843" h="827841">
                  <a:moveTo>
                    <a:pt x="0" y="0"/>
                  </a:moveTo>
                  <a:lnTo>
                    <a:pt x="3067843" y="0"/>
                  </a:lnTo>
                  <a:lnTo>
                    <a:pt x="3067843" y="827841"/>
                  </a:lnTo>
                  <a:lnTo>
                    <a:pt x="0" y="827841"/>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600" kern="1200" dirty="0" smtClean="0"/>
                <a:t>Listen to the teacher’s impressions</a:t>
              </a:r>
              <a:endParaRPr lang="en-US" sz="1600" kern="1200" dirty="0"/>
            </a:p>
            <a:p>
              <a:pPr marL="114300" lvl="1" indent="-114300" algn="l" defTabSz="533400">
                <a:lnSpc>
                  <a:spcPct val="90000"/>
                </a:lnSpc>
                <a:spcBef>
                  <a:spcPct val="0"/>
                </a:spcBef>
                <a:spcAft>
                  <a:spcPct val="15000"/>
                </a:spcAft>
                <a:buChar char="••"/>
              </a:pPr>
              <a:r>
                <a:rPr lang="en-US" sz="1600" kern="1200" dirty="0" smtClean="0"/>
                <a:t>Share your impressions</a:t>
              </a:r>
              <a:endParaRPr lang="en-US" sz="1600" kern="1200" dirty="0"/>
            </a:p>
            <a:p>
              <a:pPr marL="114300" lvl="1" indent="-114300" algn="l" defTabSz="533400">
                <a:lnSpc>
                  <a:spcPct val="90000"/>
                </a:lnSpc>
                <a:spcBef>
                  <a:spcPct val="0"/>
                </a:spcBef>
                <a:spcAft>
                  <a:spcPct val="15000"/>
                </a:spcAft>
                <a:buChar char="••"/>
              </a:pPr>
              <a:r>
                <a:rPr lang="en-US" sz="1600" kern="1200" dirty="0" smtClean="0"/>
                <a:t>Push on areas that don’t align</a:t>
              </a:r>
              <a:endParaRPr lang="en-US" sz="1600" kern="1200" dirty="0"/>
            </a:p>
          </p:txBody>
        </p:sp>
        <p:sp>
          <p:nvSpPr>
            <p:cNvPr id="17" name="Freeform 16"/>
            <p:cNvSpPr/>
            <p:nvPr/>
          </p:nvSpPr>
          <p:spPr>
            <a:xfrm>
              <a:off x="4896435" y="4207549"/>
              <a:ext cx="3790365" cy="827841"/>
            </a:xfrm>
            <a:custGeom>
              <a:avLst/>
              <a:gdLst>
                <a:gd name="connsiteX0" fmla="*/ 0 w 3067843"/>
                <a:gd name="connsiteY0" fmla="*/ 0 h 827841"/>
                <a:gd name="connsiteX1" fmla="*/ 3067843 w 3067843"/>
                <a:gd name="connsiteY1" fmla="*/ 0 h 827841"/>
                <a:gd name="connsiteX2" fmla="*/ 3067843 w 3067843"/>
                <a:gd name="connsiteY2" fmla="*/ 827841 h 827841"/>
                <a:gd name="connsiteX3" fmla="*/ 0 w 3067843"/>
                <a:gd name="connsiteY3" fmla="*/ 827841 h 827841"/>
                <a:gd name="connsiteX4" fmla="*/ 0 w 3067843"/>
                <a:gd name="connsiteY4" fmla="*/ 0 h 827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843" h="827841">
                  <a:moveTo>
                    <a:pt x="0" y="0"/>
                  </a:moveTo>
                  <a:lnTo>
                    <a:pt x="3067843" y="0"/>
                  </a:lnTo>
                  <a:lnTo>
                    <a:pt x="3067843" y="827841"/>
                  </a:lnTo>
                  <a:lnTo>
                    <a:pt x="0" y="827841"/>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622300">
                <a:lnSpc>
                  <a:spcPct val="90000"/>
                </a:lnSpc>
                <a:spcBef>
                  <a:spcPct val="0"/>
                </a:spcBef>
                <a:spcAft>
                  <a:spcPct val="15000"/>
                </a:spcAft>
                <a:buChar char="••"/>
              </a:pPr>
              <a:r>
                <a:rPr lang="en-US" sz="1600" kern="1200" dirty="0" smtClean="0"/>
                <a:t>Reiterate conclusions</a:t>
              </a:r>
              <a:endParaRPr lang="en-US" sz="1600" kern="1200" dirty="0"/>
            </a:p>
            <a:p>
              <a:pPr marL="114300" lvl="1" indent="-114300" algn="l" defTabSz="622300">
                <a:lnSpc>
                  <a:spcPct val="90000"/>
                </a:lnSpc>
                <a:spcBef>
                  <a:spcPct val="0"/>
                </a:spcBef>
                <a:spcAft>
                  <a:spcPct val="15000"/>
                </a:spcAft>
                <a:buChar char="••"/>
              </a:pPr>
              <a:r>
                <a:rPr lang="en-US" sz="1600" kern="1200" dirty="0" smtClean="0"/>
                <a:t>Discuss next steps</a:t>
              </a:r>
              <a:endParaRPr lang="en-US" sz="1600" kern="1200" dirty="0"/>
            </a:p>
            <a:p>
              <a:pPr marL="114300" lvl="1" indent="-114300" algn="l" defTabSz="622300">
                <a:lnSpc>
                  <a:spcPct val="90000"/>
                </a:lnSpc>
                <a:spcBef>
                  <a:spcPct val="0"/>
                </a:spcBef>
                <a:spcAft>
                  <a:spcPct val="15000"/>
                </a:spcAft>
                <a:buChar char="••"/>
              </a:pPr>
              <a:r>
                <a:rPr lang="en-US" sz="1600" kern="1200" dirty="0" smtClean="0"/>
                <a:t>Provide support and/or resources</a:t>
              </a:r>
              <a:endParaRPr lang="en-US" sz="1600" kern="1200" dirty="0"/>
            </a:p>
          </p:txBody>
        </p:sp>
      </p:grpSp>
    </p:spTree>
    <p:extLst>
      <p:ext uri="{BB962C8B-B14F-4D97-AF65-F5344CB8AC3E}">
        <p14:creationId xmlns:p14="http://schemas.microsoft.com/office/powerpoint/2010/main" val="408717694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 </a:t>
            </a:r>
            <a:endParaRPr lang="en-US" dirty="0"/>
          </a:p>
        </p:txBody>
      </p:sp>
      <p:sp>
        <p:nvSpPr>
          <p:cNvPr id="3" name="Content Placeholder 2"/>
          <p:cNvSpPr>
            <a:spLocks noGrp="1"/>
          </p:cNvSpPr>
          <p:nvPr>
            <p:ph idx="1"/>
          </p:nvPr>
        </p:nvSpPr>
        <p:spPr>
          <a:xfrm>
            <a:off x="603307" y="1723819"/>
            <a:ext cx="8083493" cy="1865072"/>
          </a:xfrm>
        </p:spPr>
        <p:txBody>
          <a:bodyPr/>
          <a:lstStyle/>
          <a:p>
            <a:pPr marL="0" indent="0">
              <a:buNone/>
            </a:pPr>
            <a:r>
              <a:rPr lang="en-US" dirty="0" smtClean="0"/>
              <a:t>Prepare for a conversation with a teacher using the results you have been working with today</a:t>
            </a:r>
          </a:p>
          <a:p>
            <a:pPr marL="0" indent="0">
              <a:buNone/>
            </a:pPr>
            <a:r>
              <a:rPr lang="en-US" dirty="0" smtClean="0"/>
              <a:t>		Use the SPS reflection sheet and the Coaching 		Conversations Guide </a:t>
            </a:r>
            <a:endParaRPr lang="en-US" dirty="0"/>
          </a:p>
        </p:txBody>
      </p:sp>
      <p:sp>
        <p:nvSpPr>
          <p:cNvPr id="5" name="Rounded Rectangle 4"/>
          <p:cNvSpPr/>
          <p:nvPr/>
        </p:nvSpPr>
        <p:spPr>
          <a:xfrm>
            <a:off x="460191" y="4269858"/>
            <a:ext cx="8262865" cy="1256011"/>
          </a:xfrm>
          <a:prstGeom prst="roundRect">
            <a:avLst/>
          </a:prstGeom>
          <a:noFill/>
          <a:ln>
            <a:solidFill>
              <a:srgbClr val="80778E"/>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dirty="0" smtClean="0">
                <a:solidFill>
                  <a:schemeClr val="bg1">
                    <a:lumMod val="50000"/>
                  </a:schemeClr>
                </a:solidFill>
                <a:latin typeface="Calibri"/>
                <a:cs typeface="Calibri"/>
              </a:rPr>
              <a:t>						</a:t>
            </a:r>
            <a:r>
              <a:rPr lang="en-US" sz="2400" dirty="0">
                <a:solidFill>
                  <a:schemeClr val="bg1">
                    <a:lumMod val="50000"/>
                  </a:schemeClr>
                </a:solidFill>
                <a:latin typeface="Calibri"/>
                <a:cs typeface="Calibri"/>
              </a:rPr>
              <a:t>	</a:t>
            </a:r>
            <a:r>
              <a:rPr lang="en-US" sz="2400" dirty="0" smtClean="0">
                <a:solidFill>
                  <a:schemeClr val="bg1">
                    <a:lumMod val="50000"/>
                  </a:schemeClr>
                </a:solidFill>
                <a:latin typeface="Calibri"/>
                <a:cs typeface="Calibri"/>
              </a:rPr>
              <a:t>Role play a coaching conversation with a partner</a:t>
            </a:r>
            <a:endParaRPr lang="en-US" sz="2400" dirty="0">
              <a:solidFill>
                <a:schemeClr val="bg1">
                  <a:lumMod val="50000"/>
                </a:schemeClr>
              </a:solidFill>
              <a:latin typeface="Calibri"/>
              <a:cs typeface="Calibri"/>
            </a:endParaRPr>
          </a:p>
        </p:txBody>
      </p:sp>
      <p:sp>
        <p:nvSpPr>
          <p:cNvPr id="6" name="Oval Callout 5"/>
          <p:cNvSpPr/>
          <p:nvPr/>
        </p:nvSpPr>
        <p:spPr>
          <a:xfrm>
            <a:off x="603307" y="4478821"/>
            <a:ext cx="1424594" cy="720766"/>
          </a:xfrm>
          <a:prstGeom prst="wedgeEllipseCallout">
            <a:avLst>
              <a:gd name="adj1" fmla="val 35793"/>
              <a:gd name="adj2" fmla="val 67262"/>
            </a:avLst>
          </a:prstGeom>
          <a:solidFill>
            <a:schemeClr val="accent1"/>
          </a:solidFill>
          <a:ln>
            <a:no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b="1" dirty="0" smtClean="0">
                <a:solidFill>
                  <a:schemeClr val="bg1"/>
                </a:solidFill>
                <a:latin typeface="Calibri"/>
                <a:cs typeface="Calibri"/>
              </a:rPr>
              <a:t>Discuss</a:t>
            </a:r>
            <a:endParaRPr lang="en-US" sz="2400" b="1" dirty="0">
              <a:solidFill>
                <a:schemeClr val="bg1"/>
              </a:solidFill>
              <a:latin typeface="Calibri"/>
              <a:cs typeface="Calibri"/>
            </a:endParaRPr>
          </a:p>
        </p:txBody>
      </p:sp>
      <p:sp>
        <p:nvSpPr>
          <p:cNvPr id="7" name="12-Point Star 6">
            <a:hlinkClick r:id="rId3"/>
          </p:cNvPr>
          <p:cNvSpPr/>
          <p:nvPr/>
        </p:nvSpPr>
        <p:spPr>
          <a:xfrm>
            <a:off x="331335" y="2565782"/>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
        <p:nvSpPr>
          <p:cNvPr id="8" name="Rectangle 7"/>
          <p:cNvSpPr/>
          <p:nvPr/>
        </p:nvSpPr>
        <p:spPr>
          <a:xfrm>
            <a:off x="-1805467" y="1058363"/>
            <a:ext cx="1638905" cy="372903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Hand out Coaching Conversations </a:t>
            </a:r>
            <a:r>
              <a:rPr lang="en-US" sz="1400" dirty="0" smtClean="0"/>
              <a:t>Guide </a:t>
            </a:r>
            <a:r>
              <a:rPr lang="en-US" sz="1400" u="sng" dirty="0"/>
              <a:t>http://</a:t>
            </a:r>
            <a:r>
              <a:rPr lang="en-US" sz="1400" u="sng" dirty="0" err="1"/>
              <a:t>ceiweb.wpengine.com</a:t>
            </a:r>
            <a:r>
              <a:rPr lang="en-US" sz="1400" u="sng" dirty="0"/>
              <a:t>/</a:t>
            </a:r>
            <a:r>
              <a:rPr lang="en-US" sz="1400" u="sng" dirty="0" err="1"/>
              <a:t>wp</a:t>
            </a:r>
            <a:r>
              <a:rPr lang="en-US" sz="1400" u="sng" dirty="0"/>
              <a:t>-content/uploads/2014/11/Student-Perception-Survey-Coaching-Conversations-Guide-</a:t>
            </a:r>
            <a:r>
              <a:rPr lang="en-US" sz="1400" u="sng" dirty="0" err="1"/>
              <a:t>CEI.pdf</a:t>
            </a:r>
            <a:r>
              <a:rPr lang="en-US" sz="1400" dirty="0"/>
              <a:t> </a:t>
            </a:r>
            <a:r>
              <a:rPr lang="en-US" sz="1400" dirty="0" smtClean="0"/>
              <a:t/>
            </a:r>
            <a:br>
              <a:rPr lang="en-US" sz="1400" dirty="0" smtClean="0"/>
            </a:br>
            <a:endParaRPr lang="en-US" sz="1400" dirty="0"/>
          </a:p>
          <a:p>
            <a:r>
              <a:rPr lang="en-US" sz="1400" dirty="0"/>
              <a:t>Give them time to role play and share out afterwards </a:t>
            </a:r>
          </a:p>
        </p:txBody>
      </p:sp>
    </p:spTree>
    <p:extLst>
      <p:ext uri="{BB962C8B-B14F-4D97-AF65-F5344CB8AC3E}">
        <p14:creationId xmlns:p14="http://schemas.microsoft.com/office/powerpoint/2010/main" val="300538054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232586287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SPS Next Steps</a:t>
            </a:r>
            <a:endParaRPr lang="en-US" dirty="0"/>
          </a:p>
        </p:txBody>
      </p:sp>
      <p:sp>
        <p:nvSpPr>
          <p:cNvPr id="5" name="Content Placeholder 4"/>
          <p:cNvSpPr>
            <a:spLocks noGrp="1"/>
          </p:cNvSpPr>
          <p:nvPr>
            <p:ph idx="1"/>
          </p:nvPr>
        </p:nvSpPr>
        <p:spPr/>
        <p:txBody>
          <a:bodyPr>
            <a:normAutofit lnSpcReduction="10000"/>
          </a:bodyPr>
          <a:lstStyle/>
          <a:p>
            <a:r>
              <a:rPr lang="en-US" dirty="0" smtClean="0"/>
              <a:t>Review your school-level SPS results and use the PowerPoint template to prepare to share those results with your staff</a:t>
            </a:r>
          </a:p>
          <a:p>
            <a:r>
              <a:rPr lang="en-US" dirty="0" smtClean="0"/>
              <a:t>Review individual teachers results to prepare for individual conversations</a:t>
            </a:r>
          </a:p>
          <a:p>
            <a:pPr lvl="1"/>
            <a:r>
              <a:rPr lang="en-US" dirty="0" smtClean="0"/>
              <a:t>Be creative about making time for these conversations </a:t>
            </a:r>
          </a:p>
          <a:p>
            <a:pPr lvl="2"/>
            <a:r>
              <a:rPr lang="en-US" dirty="0" smtClean="0"/>
              <a:t>Share the responsibility with other administrators, coaches, or teacher leaders</a:t>
            </a:r>
          </a:p>
          <a:p>
            <a:pPr lvl="2"/>
            <a:r>
              <a:rPr lang="en-US" dirty="0" smtClean="0"/>
              <a:t>Focus your time on specific teachers you think need the most support</a:t>
            </a:r>
            <a:endParaRPr lang="en-US" dirty="0"/>
          </a:p>
        </p:txBody>
      </p:sp>
      <p:sp>
        <p:nvSpPr>
          <p:cNvPr id="6" name="Rectangle 5"/>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C</a:t>
            </a:r>
            <a:r>
              <a:rPr lang="en-US" sz="1400" dirty="0" smtClean="0"/>
              <a:t>ustomize </a:t>
            </a:r>
            <a:r>
              <a:rPr lang="en-US" sz="1400" dirty="0"/>
              <a:t>this slide to reflect the next steps for your district</a:t>
            </a:r>
          </a:p>
        </p:txBody>
      </p:sp>
    </p:spTree>
    <p:extLst>
      <p:ext uri="{BB962C8B-B14F-4D97-AF65-F5344CB8AC3E}">
        <p14:creationId xmlns:p14="http://schemas.microsoft.com/office/powerpoint/2010/main" val="100686662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SPS Timeline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249760"/>
              </p:ext>
            </p:extLst>
          </p:nvPr>
        </p:nvGraphicFramePr>
        <p:xfrm>
          <a:off x="957198" y="1581046"/>
          <a:ext cx="7436690" cy="3266439"/>
        </p:xfrm>
        <a:graphic>
          <a:graphicData uri="http://schemas.openxmlformats.org/drawingml/2006/table">
            <a:tbl>
              <a:tblPr firstRow="1" bandRow="1">
                <a:tableStyleId>{9DCAF9ED-07DC-4A11-8D7F-57B35C25682E}</a:tableStyleId>
              </a:tblPr>
              <a:tblGrid>
                <a:gridCol w="1711911"/>
                <a:gridCol w="5724779"/>
              </a:tblGrid>
              <a:tr h="370840">
                <a:tc>
                  <a:txBody>
                    <a:bodyPr/>
                    <a:lstStyle/>
                    <a:p>
                      <a:r>
                        <a:rPr lang="en-US" dirty="0" smtClean="0"/>
                        <a:t>Timeline</a:t>
                      </a:r>
                      <a:endParaRPr lang="en-US" dirty="0"/>
                    </a:p>
                  </a:txBody>
                  <a:tcPr/>
                </a:tc>
                <a:tc>
                  <a:txBody>
                    <a:bodyPr/>
                    <a:lstStyle/>
                    <a:p>
                      <a:r>
                        <a:rPr lang="en-US" dirty="0" smtClean="0"/>
                        <a:t>Activity</a:t>
                      </a:r>
                      <a:endParaRPr lang="en-US" dirty="0"/>
                    </a:p>
                  </a:txBody>
                  <a:tcPr/>
                </a:tc>
              </a:tr>
              <a:tr h="370840">
                <a:tc>
                  <a:txBody>
                    <a:bodyPr/>
                    <a:lstStyle/>
                    <a:p>
                      <a:r>
                        <a:rPr lang="en-US" dirty="0" smtClean="0"/>
                        <a:t>[Date]</a:t>
                      </a:r>
                      <a:endParaRPr lang="en-US" dirty="0"/>
                    </a:p>
                  </a:txBody>
                  <a:tcPr/>
                </a:tc>
                <a:tc>
                  <a:txBody>
                    <a:bodyPr/>
                    <a:lstStyle/>
                    <a:p>
                      <a:r>
                        <a:rPr lang="en-US" sz="2000" dirty="0" smtClean="0"/>
                        <a:t>SPS results are delivered to principals  </a:t>
                      </a:r>
                      <a:endParaRPr lang="en-US" sz="2000" dirty="0"/>
                    </a:p>
                  </a:txBody>
                  <a:tcPr anchor="ctr"/>
                </a:tc>
              </a:tr>
              <a:tr h="370840">
                <a:tc>
                  <a:txBody>
                    <a:bodyPr/>
                    <a:lstStyle/>
                    <a:p>
                      <a:r>
                        <a:rPr lang="en-US" dirty="0" smtClean="0"/>
                        <a:t>[Date] Usually 1-2</a:t>
                      </a:r>
                      <a:r>
                        <a:rPr lang="en-US" baseline="0" dirty="0" smtClean="0"/>
                        <a:t> weeks later</a:t>
                      </a:r>
                      <a:endParaRPr lang="en-US" dirty="0"/>
                    </a:p>
                  </a:txBody>
                  <a:tcPr/>
                </a:tc>
                <a:tc>
                  <a:txBody>
                    <a:bodyPr/>
                    <a:lstStyle/>
                    <a:p>
                      <a:r>
                        <a:rPr lang="en-US" sz="2000" dirty="0" smtClean="0"/>
                        <a:t>Present school-level</a:t>
                      </a:r>
                      <a:r>
                        <a:rPr lang="en-US" sz="2000" baseline="0" dirty="0" smtClean="0"/>
                        <a:t> results to teachers</a:t>
                      </a:r>
                      <a:endParaRPr lang="en-US" sz="2000" dirty="0"/>
                    </a:p>
                  </a:txBody>
                  <a:tcPr anchor="ctr"/>
                </a:tc>
              </a:tr>
              <a:tr h="370840">
                <a:tc>
                  <a:txBody>
                    <a:bodyPr/>
                    <a:lstStyle/>
                    <a:p>
                      <a:r>
                        <a:rPr lang="en-US" dirty="0" smtClean="0"/>
                        <a:t>[Date] Day after presentation of school results</a:t>
                      </a:r>
                      <a:endParaRPr lang="en-US" dirty="0"/>
                    </a:p>
                  </a:txBody>
                  <a:tcPr/>
                </a:tc>
                <a:tc>
                  <a:txBody>
                    <a:bodyPr/>
                    <a:lstStyle/>
                    <a:p>
                      <a:r>
                        <a:rPr lang="en-US" sz="2000" dirty="0" smtClean="0"/>
                        <a:t>SPS</a:t>
                      </a:r>
                      <a:r>
                        <a:rPr lang="en-US" sz="2000" baseline="0" dirty="0" smtClean="0"/>
                        <a:t> results are delivered to teachers </a:t>
                      </a:r>
                      <a:endParaRPr lang="en-US" sz="2000" dirty="0"/>
                    </a:p>
                  </a:txBody>
                  <a:tcPr anchor="ctr"/>
                </a:tc>
              </a:tr>
              <a:tr h="370840">
                <a:tc>
                  <a:txBody>
                    <a:bodyPr/>
                    <a:lstStyle/>
                    <a:p>
                      <a:r>
                        <a:rPr lang="en-US" dirty="0" smtClean="0"/>
                        <a:t>[Date</a:t>
                      </a:r>
                      <a:r>
                        <a:rPr lang="en-US" baseline="0" dirty="0" smtClean="0"/>
                        <a:t> range]</a:t>
                      </a:r>
                      <a:endParaRPr lang="en-US" dirty="0"/>
                    </a:p>
                  </a:txBody>
                  <a:tcPr/>
                </a:tc>
                <a:tc>
                  <a:txBody>
                    <a:bodyPr/>
                    <a:lstStyle/>
                    <a:p>
                      <a:r>
                        <a:rPr lang="en-US" sz="2000" dirty="0" smtClean="0"/>
                        <a:t>Individual conversations with teachers</a:t>
                      </a:r>
                      <a:r>
                        <a:rPr lang="en-US" sz="2000" baseline="0" dirty="0" smtClean="0"/>
                        <a:t> </a:t>
                      </a:r>
                      <a:endParaRPr lang="en-US" sz="2000" dirty="0"/>
                    </a:p>
                  </a:txBody>
                  <a:tcPr anchor="ctr"/>
                </a:tc>
              </a:tr>
            </a:tbl>
          </a:graphicData>
        </a:graphic>
      </p:graphicFrame>
      <p:sp>
        <p:nvSpPr>
          <p:cNvPr id="4" name="Rectangle 3"/>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C</a:t>
            </a:r>
            <a:r>
              <a:rPr lang="en-US" sz="1400" dirty="0" smtClean="0"/>
              <a:t>ustomize </a:t>
            </a:r>
            <a:r>
              <a:rPr lang="en-US" sz="1400" dirty="0"/>
              <a:t>this timeline to reflect your district’s timeline</a:t>
            </a:r>
          </a:p>
        </p:txBody>
      </p:sp>
    </p:spTree>
    <p:extLst>
      <p:ext uri="{BB962C8B-B14F-4D97-AF65-F5344CB8AC3E}">
        <p14:creationId xmlns:p14="http://schemas.microsoft.com/office/powerpoint/2010/main" val="194747419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TPS reminders and next steps </a:t>
            </a:r>
            <a:endParaRPr lang="en-US" dirty="0"/>
          </a:p>
        </p:txBody>
      </p:sp>
      <p:sp>
        <p:nvSpPr>
          <p:cNvPr id="3" name="Content Placeholder 2"/>
          <p:cNvSpPr>
            <a:spLocks noGrp="1"/>
          </p:cNvSpPr>
          <p:nvPr>
            <p:ph idx="1"/>
          </p:nvPr>
        </p:nvSpPr>
        <p:spPr>
          <a:xfrm>
            <a:off x="603307" y="1723819"/>
            <a:ext cx="8083493" cy="2214758"/>
          </a:xfrm>
        </p:spPr>
        <p:txBody>
          <a:bodyPr/>
          <a:lstStyle/>
          <a:p>
            <a:r>
              <a:rPr lang="en-US" dirty="0" smtClean="0"/>
              <a:t>TPS administration window: [dates]</a:t>
            </a:r>
          </a:p>
          <a:p>
            <a:r>
              <a:rPr lang="en-US" dirty="0" smtClean="0"/>
              <a:t>TPS results will be deliver to principals [date]</a:t>
            </a:r>
          </a:p>
          <a:p>
            <a:r>
              <a:rPr lang="en-US" dirty="0" smtClean="0"/>
              <a:t>Next steps</a:t>
            </a:r>
          </a:p>
          <a:p>
            <a:pPr lvl="1"/>
            <a:r>
              <a:rPr lang="en-US" dirty="0" smtClean="0"/>
              <a:t>[Insert any specific next steps]</a:t>
            </a:r>
          </a:p>
          <a:p>
            <a:endParaRPr lang="en-US" dirty="0"/>
          </a:p>
        </p:txBody>
      </p:sp>
      <p:sp>
        <p:nvSpPr>
          <p:cNvPr id="5" name="Rounded Rectangle 4"/>
          <p:cNvSpPr/>
          <p:nvPr/>
        </p:nvSpPr>
        <p:spPr>
          <a:xfrm>
            <a:off x="1598159" y="4410400"/>
            <a:ext cx="7124897" cy="1115469"/>
          </a:xfrm>
          <a:prstGeom prst="roundRect">
            <a:avLst/>
          </a:prstGeom>
          <a:noFill/>
          <a:ln>
            <a:solidFill>
              <a:srgbClr val="80778E"/>
            </a:solidFill>
          </a:ln>
          <a:effectLst/>
        </p:spPr>
        <p:style>
          <a:lnRef idx="2">
            <a:schemeClr val="accent5"/>
          </a:lnRef>
          <a:fillRef idx="1">
            <a:schemeClr val="lt1"/>
          </a:fillRef>
          <a:effectRef idx="0">
            <a:schemeClr val="accent5"/>
          </a:effectRef>
          <a:fontRef idx="minor">
            <a:schemeClr val="dk1"/>
          </a:fontRef>
        </p:style>
        <p:txBody>
          <a:bodyPr lIns="0" rIns="0" rtlCol="0" anchor="ctr"/>
          <a:lstStyle/>
          <a:p>
            <a:pPr algn="ctr"/>
            <a:r>
              <a:rPr lang="en-US" sz="2400" dirty="0" smtClean="0">
                <a:solidFill>
                  <a:schemeClr val="bg1">
                    <a:lumMod val="50000"/>
                  </a:schemeClr>
                </a:solidFill>
                <a:latin typeface="Calibri"/>
                <a:cs typeface="Calibri"/>
              </a:rPr>
              <a:t>Use the </a:t>
            </a:r>
            <a:r>
              <a:rPr lang="en-US" sz="2400" dirty="0" smtClean="0">
                <a:solidFill>
                  <a:schemeClr val="bg1">
                    <a:lumMod val="50000"/>
                  </a:schemeClr>
                </a:solidFill>
                <a:latin typeface="Calibri"/>
                <a:cs typeface="Calibri"/>
                <a:hlinkClick r:id="rId2"/>
              </a:rPr>
              <a:t>TPS Reflection Tool </a:t>
            </a:r>
            <a:r>
              <a:rPr lang="en-US" sz="2400" dirty="0" smtClean="0">
                <a:solidFill>
                  <a:schemeClr val="bg1">
                    <a:lumMod val="50000"/>
                  </a:schemeClr>
                </a:solidFill>
                <a:latin typeface="Calibri"/>
                <a:cs typeface="Calibri"/>
              </a:rPr>
              <a:t>to reflect on your </a:t>
            </a:r>
          </a:p>
          <a:p>
            <a:pPr algn="ctr"/>
            <a:r>
              <a:rPr lang="en-US" sz="2400" dirty="0" smtClean="0">
                <a:solidFill>
                  <a:schemeClr val="bg1">
                    <a:lumMod val="50000"/>
                  </a:schemeClr>
                </a:solidFill>
                <a:latin typeface="Calibri"/>
                <a:cs typeface="Calibri"/>
              </a:rPr>
              <a:t>TPS results</a:t>
            </a:r>
            <a:endParaRPr lang="en-US" sz="2400" dirty="0">
              <a:solidFill>
                <a:schemeClr val="bg1">
                  <a:lumMod val="50000"/>
                </a:schemeClr>
              </a:solidFill>
              <a:latin typeface="Calibri"/>
              <a:cs typeface="Calibri"/>
            </a:endParaRPr>
          </a:p>
        </p:txBody>
      </p:sp>
      <p:sp>
        <p:nvSpPr>
          <p:cNvPr id="6" name="12-Point Star 5">
            <a:hlinkClick r:id="rId3"/>
          </p:cNvPr>
          <p:cNvSpPr/>
          <p:nvPr/>
        </p:nvSpPr>
        <p:spPr>
          <a:xfrm>
            <a:off x="326111" y="4479045"/>
            <a:ext cx="1151904" cy="978182"/>
          </a:xfrm>
          <a:prstGeom prst="star12">
            <a:avLst/>
          </a:prstGeom>
          <a:solidFill>
            <a:schemeClr val="accent3"/>
          </a:solidFill>
          <a:ln>
            <a:noFill/>
          </a:ln>
          <a:effectLst/>
        </p:spPr>
        <p:style>
          <a:lnRef idx="2">
            <a:schemeClr val="accent5"/>
          </a:lnRef>
          <a:fillRef idx="1">
            <a:schemeClr val="lt1"/>
          </a:fillRef>
          <a:effectRef idx="0">
            <a:schemeClr val="accent5"/>
          </a:effectRef>
          <a:fontRef idx="minor">
            <a:schemeClr val="dk1"/>
          </a:fontRef>
        </p:style>
        <p:txBody>
          <a:bodyPr lIns="0" tIns="0" rIns="0" bIns="0" rtlCol="0" anchor="ctr"/>
          <a:lstStyle/>
          <a:p>
            <a:pPr algn="ctr"/>
            <a:r>
              <a:rPr lang="en-US" dirty="0" smtClean="0">
                <a:solidFill>
                  <a:schemeClr val="bg1"/>
                </a:solidFill>
                <a:latin typeface="Calibri"/>
                <a:cs typeface="Calibri"/>
              </a:rPr>
              <a:t>Online </a:t>
            </a:r>
          </a:p>
          <a:p>
            <a:pPr algn="ctr"/>
            <a:r>
              <a:rPr lang="en-US" dirty="0" smtClean="0">
                <a:solidFill>
                  <a:schemeClr val="bg1"/>
                </a:solidFill>
                <a:latin typeface="Calibri"/>
                <a:cs typeface="Calibri"/>
              </a:rPr>
              <a:t>Tool</a:t>
            </a:r>
            <a:endParaRPr lang="en-US" dirty="0">
              <a:solidFill>
                <a:schemeClr val="bg1"/>
              </a:solidFill>
              <a:latin typeface="Calibri"/>
              <a:cs typeface="Calibri"/>
            </a:endParaRPr>
          </a:p>
        </p:txBody>
      </p:sp>
      <p:sp>
        <p:nvSpPr>
          <p:cNvPr id="7" name="Rectangle 6"/>
          <p:cNvSpPr/>
          <p:nvPr/>
        </p:nvSpPr>
        <p:spPr>
          <a:xfrm>
            <a:off x="-1623981" y="1058363"/>
            <a:ext cx="1457419" cy="1967608"/>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a:t>You may choose to include this slide if you are also doing the Teacher Perception Survey</a:t>
            </a:r>
          </a:p>
        </p:txBody>
      </p:sp>
    </p:spTree>
    <p:extLst>
      <p:ext uri="{BB962C8B-B14F-4D97-AF65-F5344CB8AC3E}">
        <p14:creationId xmlns:p14="http://schemas.microsoft.com/office/powerpoint/2010/main" val="6114423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16986952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anose="020F0502020204030204" pitchFamily="34" charset="0"/>
              </a:rPr>
              <a:t>SURVEY OVERVIEW</a:t>
            </a:r>
            <a:endParaRPr lang="en-US" dirty="0">
              <a:latin typeface="Calibri" panose="020F0502020204030204" pitchFamily="34" charset="0"/>
            </a:endParaRPr>
          </a:p>
        </p:txBody>
      </p:sp>
    </p:spTree>
    <p:extLst>
      <p:ext uri="{BB962C8B-B14F-4D97-AF65-F5344CB8AC3E}">
        <p14:creationId xmlns:p14="http://schemas.microsoft.com/office/powerpoint/2010/main" val="20372424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Calibri"/>
                <a:cs typeface="Calibri"/>
              </a:rPr>
              <a:t>Why use a student survey?</a:t>
            </a:r>
            <a:endParaRPr lang="en-US" sz="3600" dirty="0">
              <a:latin typeface="Calibri"/>
              <a:cs typeface="Calibri"/>
            </a:endParaRPr>
          </a:p>
        </p:txBody>
      </p:sp>
      <p:sp>
        <p:nvSpPr>
          <p:cNvPr id="3" name="Content Placeholder 2"/>
          <p:cNvSpPr>
            <a:spLocks noGrp="1"/>
          </p:cNvSpPr>
          <p:nvPr>
            <p:ph idx="1"/>
          </p:nvPr>
        </p:nvSpPr>
        <p:spPr>
          <a:xfrm>
            <a:off x="625785" y="1723818"/>
            <a:ext cx="8061015" cy="3895191"/>
          </a:xfrm>
        </p:spPr>
        <p:txBody>
          <a:bodyPr numCol="1">
            <a:normAutofit fontScale="92500"/>
          </a:bodyPr>
          <a:lstStyle/>
          <a:p>
            <a:pPr marL="0" indent="0">
              <a:buNone/>
            </a:pPr>
            <a:r>
              <a:rPr lang="en-US" sz="3200" b="1" dirty="0">
                <a:solidFill>
                  <a:schemeClr val="accent2"/>
                </a:solidFill>
                <a:latin typeface="Calibri" panose="020F0502020204030204" pitchFamily="34" charset="0"/>
              </a:rPr>
              <a:t>Integrate</a:t>
            </a:r>
            <a:r>
              <a:rPr lang="en-US" sz="2800" dirty="0">
                <a:latin typeface="Calibri" panose="020F0502020204030204" pitchFamily="34" charset="0"/>
              </a:rPr>
              <a:t> student voice and experience into teacher practice and school culture</a:t>
            </a:r>
            <a:r>
              <a:rPr lang="en-US" sz="2800" dirty="0" smtClean="0">
                <a:latin typeface="Calibri" panose="020F0502020204030204" pitchFamily="34" charset="0"/>
              </a:rPr>
              <a:t>.</a:t>
            </a:r>
            <a:endParaRPr lang="en-US" sz="2800" dirty="0" smtClean="0">
              <a:latin typeface="Calibri"/>
              <a:cs typeface="Calibri"/>
            </a:endParaRPr>
          </a:p>
          <a:p>
            <a:pPr marL="0" indent="0">
              <a:buNone/>
            </a:pPr>
            <a:endParaRPr lang="en-US" sz="2800" dirty="0" smtClean="0">
              <a:latin typeface="Calibri"/>
              <a:cs typeface="Calibri"/>
            </a:endParaRPr>
          </a:p>
          <a:p>
            <a:pPr marL="0" indent="0">
              <a:buNone/>
            </a:pPr>
            <a:r>
              <a:rPr lang="en-US" sz="3200" b="1" dirty="0" smtClean="0">
                <a:solidFill>
                  <a:srgbClr val="7D9050"/>
                </a:solidFill>
                <a:latin typeface="Calibri"/>
                <a:cs typeface="Calibri"/>
              </a:rPr>
              <a:t>Provide </a:t>
            </a:r>
            <a:r>
              <a:rPr lang="en-US" sz="2800" dirty="0" smtClean="0">
                <a:latin typeface="Calibri"/>
                <a:cs typeface="Calibri"/>
              </a:rPr>
              <a:t>actionable feedback</a:t>
            </a:r>
            <a:r>
              <a:rPr lang="en-US" sz="1200" dirty="0">
                <a:latin typeface="Calibri"/>
                <a:cs typeface="Calibri"/>
              </a:rPr>
              <a:t> </a:t>
            </a:r>
            <a:r>
              <a:rPr lang="en-US" sz="1200" dirty="0" smtClean="0">
                <a:latin typeface="Calibri"/>
                <a:cs typeface="Calibri"/>
              </a:rPr>
              <a:t> </a:t>
            </a:r>
            <a:r>
              <a:rPr lang="en-US" sz="2800" dirty="0" smtClean="0">
                <a:latin typeface="Calibri"/>
                <a:cs typeface="Calibri"/>
              </a:rPr>
              <a:t>from the stakeholders who experience instruction the most. </a:t>
            </a:r>
            <a:endParaRPr lang="en-US" sz="1200" dirty="0">
              <a:latin typeface="Calibri"/>
              <a:cs typeface="Calibri"/>
            </a:endParaRPr>
          </a:p>
          <a:p>
            <a:pPr marL="0" indent="0">
              <a:buNone/>
            </a:pPr>
            <a:endParaRPr lang="en-US" sz="2800" dirty="0" smtClean="0">
              <a:solidFill>
                <a:srgbClr val="000000"/>
              </a:solidFill>
              <a:latin typeface="Calibri"/>
              <a:cs typeface="Calibri"/>
            </a:endParaRPr>
          </a:p>
          <a:p>
            <a:pPr marL="0" indent="0">
              <a:buNone/>
            </a:pPr>
            <a:r>
              <a:rPr lang="en-US" sz="3000" b="1" dirty="0" smtClean="0">
                <a:solidFill>
                  <a:srgbClr val="7D9050"/>
                </a:solidFill>
                <a:latin typeface="Calibri"/>
                <a:cs typeface="Calibri"/>
              </a:rPr>
              <a:t>Contribute to </a:t>
            </a:r>
            <a:r>
              <a:rPr lang="en-US" sz="2800" dirty="0" smtClean="0">
                <a:solidFill>
                  <a:srgbClr val="000000"/>
                </a:solidFill>
                <a:latin typeface="Calibri"/>
                <a:cs typeface="Calibri"/>
              </a:rPr>
              <a:t>a big-picture </a:t>
            </a:r>
            <a:r>
              <a:rPr lang="en-US" sz="2800" dirty="0">
                <a:solidFill>
                  <a:srgbClr val="000000"/>
                </a:solidFill>
                <a:latin typeface="Calibri"/>
                <a:cs typeface="Calibri"/>
              </a:rPr>
              <a:t>view </a:t>
            </a:r>
            <a:r>
              <a:rPr lang="en-US" sz="2800" dirty="0">
                <a:latin typeface="Calibri"/>
                <a:cs typeface="Calibri"/>
              </a:rPr>
              <a:t>of what is happening in </a:t>
            </a:r>
            <a:r>
              <a:rPr lang="en-US" sz="2800" dirty="0" smtClean="0">
                <a:latin typeface="Calibri"/>
                <a:cs typeface="Calibri"/>
              </a:rPr>
              <a:t>classrooms </a:t>
            </a:r>
            <a:r>
              <a:rPr lang="en-US" sz="2800" dirty="0">
                <a:latin typeface="Calibri"/>
                <a:cs typeface="Calibri"/>
              </a:rPr>
              <a:t>as well as school- </a:t>
            </a:r>
            <a:r>
              <a:rPr lang="en-US" sz="2800" dirty="0" smtClean="0">
                <a:latin typeface="Calibri"/>
                <a:cs typeface="Calibri"/>
              </a:rPr>
              <a:t>and district-wide </a:t>
            </a:r>
            <a:r>
              <a:rPr lang="en-US" sz="2800" dirty="0">
                <a:latin typeface="Calibri"/>
                <a:cs typeface="Calibri"/>
              </a:rPr>
              <a:t>trends. </a:t>
            </a:r>
            <a:endParaRPr lang="en-US" sz="2000" dirty="0" smtClean="0"/>
          </a:p>
        </p:txBody>
      </p:sp>
    </p:spTree>
    <p:extLst>
      <p:ext uri="{BB962C8B-B14F-4D97-AF65-F5344CB8AC3E}">
        <p14:creationId xmlns:p14="http://schemas.microsoft.com/office/powerpoint/2010/main" val="33431725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25785" y="168570"/>
            <a:ext cx="8229600" cy="992904"/>
          </a:xfrm>
        </p:spPr>
        <p:txBody>
          <a:bodyPr>
            <a:normAutofit/>
          </a:bodyPr>
          <a:lstStyle/>
          <a:p>
            <a:r>
              <a:rPr lang="en-US" sz="3600" dirty="0" smtClean="0">
                <a:latin typeface="Calibri"/>
                <a:cs typeface="Calibri"/>
              </a:rPr>
              <a:t>The research behind student surveys</a:t>
            </a:r>
            <a:endParaRPr lang="en-US" sz="2400" dirty="0">
              <a:latin typeface="Calibri"/>
              <a:cs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1667870025"/>
              </p:ext>
            </p:extLst>
          </p:nvPr>
        </p:nvGraphicFramePr>
        <p:xfrm>
          <a:off x="336159" y="1468151"/>
          <a:ext cx="8519225" cy="4040658"/>
        </p:xfrm>
        <a:graphic>
          <a:graphicData uri="http://schemas.openxmlformats.org/drawingml/2006/table">
            <a:tbl>
              <a:tblPr firstRow="1" bandRow="1">
                <a:tableStyleId>{5C22544A-7EE6-4342-B048-85BDC9FD1C3A}</a:tableStyleId>
              </a:tblPr>
              <a:tblGrid>
                <a:gridCol w="2095703"/>
                <a:gridCol w="6423522"/>
              </a:tblGrid>
              <a:tr h="1220895">
                <a:tc rowSpan="2">
                  <a:txBody>
                    <a:bodyPr/>
                    <a:lstStyle/>
                    <a:p>
                      <a:pPr algn="ctr"/>
                      <a:r>
                        <a:rPr lang="en-US" sz="3600" b="0" i="0" u="none" strike="noStrike" kern="1200" baseline="0" dirty="0" smtClean="0">
                          <a:solidFill>
                            <a:schemeClr val="bg1">
                              <a:lumMod val="50000"/>
                            </a:schemeClr>
                          </a:solidFill>
                          <a:latin typeface="Tw Cen MT"/>
                          <a:cs typeface="Tw Cen MT"/>
                        </a:rPr>
                        <a:t>THE MET </a:t>
                      </a:r>
                    </a:p>
                    <a:p>
                      <a:pPr algn="ctr"/>
                      <a:r>
                        <a:rPr lang="en-US" sz="3600" b="0" i="0" u="none" strike="noStrike" kern="1200" baseline="0" dirty="0" smtClean="0">
                          <a:solidFill>
                            <a:schemeClr val="bg1">
                              <a:lumMod val="50000"/>
                            </a:schemeClr>
                          </a:solidFill>
                          <a:latin typeface="Tw Cen MT"/>
                          <a:cs typeface="Tw Cen MT"/>
                        </a:rPr>
                        <a:t>PROJECT</a:t>
                      </a:r>
                      <a:endParaRPr lang="en-US" sz="3600" dirty="0">
                        <a:solidFill>
                          <a:schemeClr val="bg1">
                            <a:lumMod val="50000"/>
                          </a:schemeClr>
                        </a:solidFill>
                        <a:latin typeface="Tw Cen MT"/>
                        <a:cs typeface="Tw Cen MT"/>
                      </a:endParaRP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The combination of student surveys, observation, and student growth data are </a:t>
                      </a:r>
                      <a:r>
                        <a:rPr lang="en-US" sz="2200" b="1" i="0" u="none" strike="noStrike" kern="1200" baseline="0" dirty="0" smtClean="0">
                          <a:solidFill>
                            <a:srgbClr val="7D9050"/>
                          </a:solidFill>
                          <a:latin typeface="Calibri"/>
                        </a:rPr>
                        <a:t>able to predict future effectiveness</a:t>
                      </a:r>
                      <a:r>
                        <a:rPr lang="en-US" sz="2200" b="0" i="0" u="none" strike="noStrike" kern="1200" baseline="0" dirty="0" smtClean="0">
                          <a:solidFill>
                            <a:srgbClr val="000000"/>
                          </a:solidFill>
                          <a:latin typeface="Calibri"/>
                        </a:rPr>
                        <a:t> better than any of them alone. </a:t>
                      </a:r>
                    </a:p>
                  </a:txBody>
                  <a:tcPr anchor="ct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952370">
                <a:tc vMerge="1">
                  <a:txBody>
                    <a:bodyPr/>
                    <a:lstStyle/>
                    <a:p>
                      <a:endParaRPr lang="en-US" dirty="0"/>
                    </a:p>
                  </a:txBody>
                  <a:tcP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Student survey results are </a:t>
                      </a:r>
                      <a:r>
                        <a:rPr lang="en-US" sz="2200" b="1" i="0" u="none" strike="noStrike" kern="1200" baseline="0" dirty="0" smtClean="0">
                          <a:solidFill>
                            <a:srgbClr val="7D9050"/>
                          </a:solidFill>
                          <a:latin typeface="Calibri"/>
                        </a:rPr>
                        <a:t>correlated to student achievement gains</a:t>
                      </a:r>
                      <a:r>
                        <a:rPr lang="en-US" sz="2200" b="0" i="0" u="none" strike="noStrike" kern="1200" baseline="0" dirty="0" smtClean="0">
                          <a:solidFill>
                            <a:srgbClr val="000000"/>
                          </a:solidFill>
                          <a:latin typeface="Calibri"/>
                        </a:rPr>
                        <a:t>. </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896348">
                <a:tc rowSpan="2">
                  <a:txBody>
                    <a:bodyPr/>
                    <a:lstStyle/>
                    <a:p>
                      <a:pPr algn="ctr"/>
                      <a:r>
                        <a:rPr lang="en-US" sz="3600" b="0" i="0" u="none" strike="noStrike" kern="1200" baseline="0" dirty="0" smtClean="0">
                          <a:solidFill>
                            <a:schemeClr val="bg1">
                              <a:lumMod val="50000"/>
                            </a:schemeClr>
                          </a:solidFill>
                          <a:latin typeface="Tw Cen MT"/>
                          <a:cs typeface="Tw Cen MT"/>
                        </a:rPr>
                        <a:t>OTHER </a:t>
                      </a:r>
                    </a:p>
                    <a:p>
                      <a:pPr algn="ctr"/>
                      <a:r>
                        <a:rPr lang="en-US" sz="3600" b="0" i="0" u="none" strike="noStrike" kern="1200" baseline="0" dirty="0" smtClean="0">
                          <a:solidFill>
                            <a:schemeClr val="bg1">
                              <a:lumMod val="50000"/>
                            </a:schemeClr>
                          </a:solidFill>
                          <a:latin typeface="Tw Cen MT"/>
                          <a:cs typeface="Tw Cen MT"/>
                        </a:rPr>
                        <a:t>RESEARCH</a:t>
                      </a:r>
                      <a:endParaRPr lang="en-US" sz="3600" dirty="0">
                        <a:solidFill>
                          <a:schemeClr val="bg1">
                            <a:lumMod val="50000"/>
                          </a:schemeClr>
                        </a:solidFill>
                        <a:latin typeface="Tw Cen MT"/>
                        <a:cs typeface="Tw Cen MT"/>
                      </a:endParaRPr>
                    </a:p>
                  </a:txBody>
                  <a:tcPr anchor="ctr">
                    <a:lnT w="3175" cap="flat" cmpd="sng" algn="ctr">
                      <a:solidFill>
                        <a:srgbClr val="7F7F7F"/>
                      </a:solid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Student ratings of teachers are consistent over time and are able to </a:t>
                      </a:r>
                      <a:r>
                        <a:rPr lang="en-US" sz="2200" b="1" i="0" u="none" strike="noStrike" kern="1200" baseline="0" dirty="0" smtClean="0">
                          <a:solidFill>
                            <a:srgbClr val="7D9050"/>
                          </a:solidFill>
                          <a:latin typeface="Calibri"/>
                        </a:rPr>
                        <a:t>meaningfully distinguish teachers</a:t>
                      </a:r>
                      <a:r>
                        <a:rPr lang="en-US" sz="2200" b="0" i="0" u="none" strike="noStrike" kern="1200" baseline="0" dirty="0" smtClean="0">
                          <a:solidFill>
                            <a:srgbClr val="000000"/>
                          </a:solidFill>
                          <a:latin typeface="Calibri"/>
                        </a:rPr>
                        <a:t>.</a:t>
                      </a:r>
                    </a:p>
                  </a:txBody>
                  <a:tcPr anchor="ct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r>
              <a:tr h="971045">
                <a:tc vMerge="1">
                  <a:txBody>
                    <a:bodyPr/>
                    <a:lstStyle/>
                    <a:p>
                      <a:endParaRPr lang="en-US" dirty="0"/>
                    </a:p>
                  </a:txBody>
                  <a:tcP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solidFill>
                      <a:schemeClr val="bg1"/>
                    </a:solidFill>
                  </a:tcPr>
                </a:tc>
                <a:tc>
                  <a:txBody>
                    <a:bodyPr/>
                    <a:lstStyle/>
                    <a:p>
                      <a:pPr rtl="0">
                        <a:buSzPts val="2400"/>
                        <a:buFont typeface="Arial"/>
                        <a:buNone/>
                      </a:pPr>
                      <a:r>
                        <a:rPr lang="en-US" sz="2200" b="0" i="0" u="none" strike="noStrike" kern="1200" baseline="0" dirty="0" smtClean="0">
                          <a:solidFill>
                            <a:srgbClr val="000000"/>
                          </a:solidFill>
                          <a:latin typeface="Calibri"/>
                        </a:rPr>
                        <a:t>The use of student feedback promotes both </a:t>
                      </a:r>
                      <a:r>
                        <a:rPr lang="en-US" sz="2200" b="1" i="0" u="none" strike="noStrike" kern="1200" baseline="0" dirty="0" smtClean="0">
                          <a:solidFill>
                            <a:srgbClr val="7D9050"/>
                          </a:solidFill>
                          <a:latin typeface="Calibri"/>
                        </a:rPr>
                        <a:t>reflection and responsibility on the part of the students</a:t>
                      </a:r>
                      <a:r>
                        <a:rPr lang="en-US" sz="2200" b="0" i="0" u="none" strike="noStrike" kern="1200" baseline="0" dirty="0" smtClean="0">
                          <a:solidFill>
                            <a:srgbClr val="000000"/>
                          </a:solidFill>
                          <a:latin typeface="Calibri"/>
                        </a:rPr>
                        <a:t>. </a:t>
                      </a:r>
                    </a:p>
                  </a:txBody>
                  <a:tcPr anchor="ctr">
                    <a:lnT w="3175" cap="flat" cmpd="sng" algn="ctr">
                      <a:solidFill>
                        <a:srgbClr val="7F7F7F"/>
                      </a:solid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9720181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25785" y="1723818"/>
            <a:ext cx="8061016" cy="3895191"/>
          </a:xfrm>
        </p:spPr>
        <p:txBody>
          <a:bodyPr>
            <a:normAutofit/>
          </a:bodyPr>
          <a:lstStyle/>
          <a:p>
            <a:r>
              <a:rPr lang="en-US" dirty="0">
                <a:latin typeface="Calibri" panose="020F0502020204030204" pitchFamily="34" charset="0"/>
              </a:rPr>
              <a:t>Free and publically </a:t>
            </a:r>
            <a:r>
              <a:rPr lang="en-US" dirty="0" smtClean="0">
                <a:latin typeface="Calibri" panose="020F0502020204030204" pitchFamily="34" charset="0"/>
              </a:rPr>
              <a:t>available </a:t>
            </a:r>
            <a:endParaRPr lang="en-US" dirty="0">
              <a:latin typeface="Calibri" panose="020F0502020204030204" pitchFamily="34" charset="0"/>
            </a:endParaRPr>
          </a:p>
          <a:p>
            <a:r>
              <a:rPr lang="en-US" dirty="0">
                <a:latin typeface="Calibri" panose="020F0502020204030204" pitchFamily="34" charset="0"/>
              </a:rPr>
              <a:t>34-item survey about student learning </a:t>
            </a:r>
            <a:r>
              <a:rPr lang="en-US" dirty="0" smtClean="0">
                <a:latin typeface="Calibri" panose="020F0502020204030204" pitchFamily="34" charset="0"/>
              </a:rPr>
              <a:t>experiences, mapped to the Colorado Teacher Quality Standards</a:t>
            </a:r>
          </a:p>
          <a:p>
            <a:r>
              <a:rPr lang="en-US" dirty="0" smtClean="0">
                <a:latin typeface="Calibri" panose="020F0502020204030204" pitchFamily="34" charset="0"/>
              </a:rPr>
              <a:t>Two </a:t>
            </a:r>
            <a:r>
              <a:rPr lang="en-US" dirty="0">
                <a:latin typeface="Calibri" panose="020F0502020204030204" pitchFamily="34" charset="0"/>
              </a:rPr>
              <a:t>versions of the </a:t>
            </a:r>
            <a:r>
              <a:rPr lang="en-US" dirty="0" smtClean="0">
                <a:latin typeface="Calibri" panose="020F0502020204030204" pitchFamily="34" charset="0"/>
              </a:rPr>
              <a:t>survey – one for grades </a:t>
            </a:r>
            <a:r>
              <a:rPr lang="en-US" dirty="0">
                <a:latin typeface="Calibri" panose="020F0502020204030204" pitchFamily="34" charset="0"/>
              </a:rPr>
              <a:t>3-5 and </a:t>
            </a:r>
            <a:r>
              <a:rPr lang="en-US" dirty="0" smtClean="0">
                <a:latin typeface="Calibri" panose="020F0502020204030204" pitchFamily="34" charset="0"/>
              </a:rPr>
              <a:t>another for grades 6-12</a:t>
            </a:r>
            <a:endParaRPr lang="en-US" dirty="0">
              <a:latin typeface="Calibri" panose="020F0502020204030204" pitchFamily="34" charset="0"/>
            </a:endParaRPr>
          </a:p>
          <a:p>
            <a:r>
              <a:rPr lang="en-US" dirty="0">
                <a:latin typeface="Calibri" panose="020F0502020204030204" pitchFamily="34" charset="0"/>
              </a:rPr>
              <a:t>Developed by </a:t>
            </a:r>
            <a:r>
              <a:rPr lang="en-US" dirty="0" smtClean="0">
                <a:latin typeface="Calibri" panose="020F0502020204030204" pitchFamily="34" charset="0"/>
              </a:rPr>
              <a:t>CEI with feedback from Colorado teachers and students</a:t>
            </a:r>
            <a:endParaRPr lang="en-US" dirty="0">
              <a:latin typeface="Calibri" panose="020F0502020204030204" pitchFamily="34" charset="0"/>
            </a:endParaRPr>
          </a:p>
        </p:txBody>
      </p:sp>
      <p:sp>
        <p:nvSpPr>
          <p:cNvPr id="6" name="Title 1"/>
          <p:cNvSpPr>
            <a:spLocks noGrp="1"/>
          </p:cNvSpPr>
          <p:nvPr>
            <p:ph type="title"/>
          </p:nvPr>
        </p:nvSpPr>
        <p:spPr>
          <a:xfrm>
            <a:off x="625785" y="168570"/>
            <a:ext cx="8229600" cy="992904"/>
          </a:xfrm>
        </p:spPr>
        <p:txBody>
          <a:bodyPr>
            <a:normAutofit/>
          </a:bodyPr>
          <a:lstStyle/>
          <a:p>
            <a:r>
              <a:rPr lang="en-US" sz="3600" dirty="0" smtClean="0">
                <a:latin typeface="Calibri" panose="020F0502020204030204" pitchFamily="34" charset="0"/>
              </a:rPr>
              <a:t>Colorado’s Student Perception Survey</a:t>
            </a:r>
            <a:endParaRPr lang="en-US" sz="3600" dirty="0">
              <a:latin typeface="Calibri" panose="020F0502020204030204" pitchFamily="34" charset="0"/>
            </a:endParaRPr>
          </a:p>
        </p:txBody>
      </p:sp>
      <p:sp>
        <p:nvSpPr>
          <p:cNvPr id="2" name="Rounded Rectangle 1"/>
          <p:cNvSpPr/>
          <p:nvPr/>
        </p:nvSpPr>
        <p:spPr>
          <a:xfrm>
            <a:off x="355600" y="1540933"/>
            <a:ext cx="8499785" cy="3487266"/>
          </a:xfrm>
          <a:prstGeom prst="roundRect">
            <a:avLst/>
          </a:prstGeom>
          <a:noFill/>
          <a:ln>
            <a:solidFill>
              <a:schemeClr val="accent2"/>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053736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Screen Shot 2015-09-03 at 5.30.07 PM.png">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rcRect t="7716" b="7716"/>
          <a:stretch>
            <a:fillRect/>
          </a:stretch>
        </p:blipFill>
        <p:spPr>
          <a:xfrm>
            <a:off x="603307" y="1397757"/>
            <a:ext cx="8083493" cy="3895191"/>
          </a:xfrm>
        </p:spPr>
      </p:pic>
      <p:sp>
        <p:nvSpPr>
          <p:cNvPr id="4" name="Rectangle 3"/>
          <p:cNvSpPr/>
          <p:nvPr/>
        </p:nvSpPr>
        <p:spPr>
          <a:xfrm>
            <a:off x="-2233883" y="780796"/>
            <a:ext cx="2067321" cy="5340652"/>
          </a:xfrm>
          <a:prstGeom prst="rect">
            <a:avLst/>
          </a:prstGeom>
          <a:solidFill>
            <a:schemeClr val="accent2"/>
          </a:solidFill>
          <a:ln>
            <a:noFill/>
          </a:ln>
          <a:effectLst/>
        </p:spPr>
        <p:style>
          <a:lnRef idx="2">
            <a:schemeClr val="accent5"/>
          </a:lnRef>
          <a:fillRef idx="1">
            <a:schemeClr val="lt1"/>
          </a:fillRef>
          <a:effectRef idx="0">
            <a:schemeClr val="accent5"/>
          </a:effectRef>
          <a:fontRef idx="minor">
            <a:schemeClr val="dk1"/>
          </a:fontRef>
        </p:style>
        <p:txBody>
          <a:bodyPr rtlCol="0" anchor="ctr"/>
          <a:lstStyle/>
          <a:p>
            <a:r>
              <a:rPr lang="en-US" sz="1400" dirty="0" smtClean="0"/>
              <a:t>The video is linked to the picture on this slide. You can also find it here</a:t>
            </a:r>
            <a:r>
              <a:rPr lang="en-US" sz="1400" dirty="0"/>
              <a:t>: https://</a:t>
            </a:r>
            <a:r>
              <a:rPr lang="en-US" sz="1400" dirty="0" err="1"/>
              <a:t>www.youtube.com</a:t>
            </a:r>
            <a:r>
              <a:rPr lang="en-US" sz="1400" dirty="0"/>
              <a:t>/</a:t>
            </a:r>
            <a:r>
              <a:rPr lang="en-US" sz="1400" dirty="0" err="1"/>
              <a:t>watch?v</a:t>
            </a:r>
            <a:r>
              <a:rPr lang="en-US" sz="1400" dirty="0"/>
              <a:t>=</a:t>
            </a:r>
            <a:r>
              <a:rPr lang="en-US" sz="1400" dirty="0" err="1"/>
              <a:t>CGewweybizw&amp;list</a:t>
            </a:r>
            <a:r>
              <a:rPr lang="en-US" sz="1400" dirty="0"/>
              <a:t>=UU0Rx8_qMNt6d1k_ddKqwG9A</a:t>
            </a:r>
          </a:p>
        </p:txBody>
      </p:sp>
    </p:spTree>
    <p:extLst>
      <p:ext uri="{BB962C8B-B14F-4D97-AF65-F5344CB8AC3E}">
        <p14:creationId xmlns:p14="http://schemas.microsoft.com/office/powerpoint/2010/main" val="25266813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n-US"/>
          </a:p>
        </p:txBody>
      </p:sp>
      <p:sp>
        <p:nvSpPr>
          <p:cNvPr id="9" name="Rectangle 8"/>
          <p:cNvSpPr/>
          <p:nvPr/>
        </p:nvSpPr>
        <p:spPr>
          <a:xfrm>
            <a:off x="-304800" y="5715000"/>
            <a:ext cx="9601200" cy="1295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45434302"/>
              </p:ext>
            </p:extLst>
          </p:nvPr>
        </p:nvGraphicFramePr>
        <p:xfrm>
          <a:off x="562545" y="4295459"/>
          <a:ext cx="8083550" cy="2057400"/>
        </p:xfrm>
        <a:graphic>
          <a:graphicData uri="http://schemas.openxmlformats.org/drawingml/2006/table">
            <a:tbl>
              <a:tblPr firstRow="1">
                <a:tableStyleId>{9D7B26C5-4107-4FEC-AEDC-1716B250A1EF}</a:tableStyleId>
              </a:tblPr>
              <a:tblGrid>
                <a:gridCol w="6638097"/>
                <a:gridCol w="1445453"/>
              </a:tblGrid>
              <a:tr h="457200">
                <a:tc>
                  <a:txBody>
                    <a:bodyPr/>
                    <a:lstStyle/>
                    <a:p>
                      <a:pPr marL="0" marR="0">
                        <a:spcBef>
                          <a:spcPts val="0"/>
                        </a:spcBef>
                        <a:spcAft>
                          <a:spcPts val="0"/>
                        </a:spcAft>
                      </a:pPr>
                      <a:r>
                        <a:rPr lang="en-US" sz="1800" b="1" dirty="0">
                          <a:solidFill>
                            <a:srgbClr val="7D9050"/>
                          </a:solidFill>
                          <a:effectLst/>
                          <a:latin typeface="+mn-lt"/>
                        </a:rPr>
                        <a:t>I used my Student Perception Survey results to: </a:t>
                      </a:r>
                      <a:endParaRPr lang="en-US" sz="2400" b="1" dirty="0">
                        <a:solidFill>
                          <a:srgbClr val="7D9050"/>
                        </a:solidFill>
                        <a:effectLst/>
                        <a:latin typeface="+mn-lt"/>
                        <a:ea typeface="Calibri" panose="020F0502020204030204" pitchFamily="34" charset="0"/>
                        <a:cs typeface="Times New Roman" panose="02020603050405020304" pitchFamily="18" charset="0"/>
                      </a:endParaRPr>
                    </a:p>
                  </a:txBody>
                  <a:tcPr marL="71267" marR="71267" marT="0" marB="0" anchor="ctr">
                    <a:lnL>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b="1" dirty="0" smtClean="0">
                          <a:solidFill>
                            <a:srgbClr val="7D9050"/>
                          </a:solidFill>
                          <a:effectLst/>
                          <a:latin typeface="+mn-lt"/>
                        </a:rPr>
                        <a:t>Agree</a:t>
                      </a:r>
                      <a:endParaRPr lang="en-US" sz="2400" b="1" dirty="0">
                        <a:solidFill>
                          <a:srgbClr val="7D9050"/>
                        </a:solidFill>
                        <a:effectLst/>
                        <a:latin typeface="+mn-lt"/>
                        <a:ea typeface="Calibri" panose="020F0502020204030204" pitchFamily="34" charset="0"/>
                        <a:cs typeface="Times New Roman" panose="02020603050405020304" pitchFamily="18" charset="0"/>
                      </a:endParaRPr>
                    </a:p>
                  </a:txBody>
                  <a:tcPr marL="71267" marR="71267" marT="0" marB="0" anchor="ctr">
                    <a:lnL>
                      <a:noFill/>
                    </a:lnL>
                    <a:lnR>
                      <a:noFill/>
                    </a:lnR>
                    <a:lnT w="12700" cmpd="sng">
                      <a:noFill/>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Identify areas for growth</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12700" cap="flat" cmpd="sng" algn="ctr">
                      <a:solidFill>
                        <a:prstClr val="black"/>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77%</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12700" cap="flat" cmpd="sng" algn="ctr">
                      <a:solidFill>
                        <a:prstClr val="black"/>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Reflect on my teaching in a way I haven't before </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72%</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lvl="0" indent="-285750">
                        <a:spcBef>
                          <a:spcPts val="0"/>
                        </a:spcBef>
                        <a:spcAft>
                          <a:spcPts val="0"/>
                        </a:spcAft>
                        <a:buFont typeface="Arial"/>
                        <a:buChar char="•"/>
                      </a:pPr>
                      <a:r>
                        <a:rPr lang="en-US" sz="1800" dirty="0">
                          <a:effectLst/>
                          <a:latin typeface="+mj-lt"/>
                        </a:rPr>
                        <a:t>Change my practice</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66%</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Complete my self-assessment</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63%</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0040">
                <a:tc>
                  <a:txBody>
                    <a:bodyPr/>
                    <a:lstStyle/>
                    <a:p>
                      <a:pPr marL="285750" marR="0" indent="-285750">
                        <a:spcBef>
                          <a:spcPts val="0"/>
                        </a:spcBef>
                        <a:spcAft>
                          <a:spcPts val="0"/>
                        </a:spcAft>
                        <a:buFont typeface="Arial"/>
                        <a:buChar char="•"/>
                      </a:pPr>
                      <a:r>
                        <a:rPr lang="en-US" sz="1800" dirty="0">
                          <a:effectLst/>
                          <a:latin typeface="+mj-lt"/>
                        </a:rPr>
                        <a:t>Have a meaningful conversation with my evaluator or coach</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509270" algn="r">
                        <a:spcBef>
                          <a:spcPts val="0"/>
                        </a:spcBef>
                        <a:spcAft>
                          <a:spcPts val="0"/>
                        </a:spcAft>
                      </a:pPr>
                      <a:r>
                        <a:rPr lang="en-US" sz="1800" dirty="0" smtClean="0">
                          <a:effectLst/>
                          <a:latin typeface="+mj-lt"/>
                        </a:rPr>
                        <a:t>49%</a:t>
                      </a:r>
                      <a:endParaRPr lang="en-US" sz="2400" dirty="0">
                        <a:effectLst/>
                        <a:latin typeface="+mj-lt"/>
                        <a:ea typeface="Calibri" panose="020F0502020204030204" pitchFamily="34" charset="0"/>
                        <a:cs typeface="Times New Roman" panose="02020603050405020304" pitchFamily="18" charset="0"/>
                      </a:endParaRPr>
                    </a:p>
                  </a:txBody>
                  <a:tcPr marL="71267" marR="71267" marT="0" marB="0" anchor="ctr">
                    <a:lnL>
                      <a:noFill/>
                    </a:lnL>
                    <a:lnR>
                      <a:noFill/>
                    </a:lnR>
                    <a:lnT w="3175" cap="flat" cmpd="sng" algn="ctr">
                      <a:solidFill>
                        <a:srgbClr val="7F7F7F"/>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sp>
        <p:nvSpPr>
          <p:cNvPr id="8" name="Content Placeholder 2"/>
          <p:cNvSpPr txBox="1">
            <a:spLocks/>
          </p:cNvSpPr>
          <p:nvPr/>
        </p:nvSpPr>
        <p:spPr>
          <a:xfrm>
            <a:off x="504882" y="1377430"/>
            <a:ext cx="8083493" cy="2779225"/>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latin typeface="Calibri"/>
                <a:cs typeface="Calibri"/>
              </a:rPr>
              <a:t>Student ratings are correlated with</a:t>
            </a:r>
          </a:p>
          <a:p>
            <a:pPr lvl="1"/>
            <a:r>
              <a:rPr lang="en-US" sz="2600" dirty="0" smtClean="0">
                <a:latin typeface="Calibri"/>
                <a:cs typeface="Calibri"/>
              </a:rPr>
              <a:t>Principal ratings</a:t>
            </a:r>
          </a:p>
          <a:p>
            <a:pPr lvl="1"/>
            <a:r>
              <a:rPr lang="en-US" sz="2600" dirty="0" smtClean="0">
                <a:latin typeface="Calibri"/>
                <a:cs typeface="Calibri"/>
              </a:rPr>
              <a:t>Student growth</a:t>
            </a:r>
          </a:p>
          <a:p>
            <a:pPr lvl="1"/>
            <a:r>
              <a:rPr lang="en-US" sz="2600" dirty="0" smtClean="0">
                <a:latin typeface="Calibri"/>
                <a:cs typeface="Calibri"/>
              </a:rPr>
              <a:t>Student achievement</a:t>
            </a:r>
          </a:p>
          <a:p>
            <a:pPr marL="457200" lvl="1" indent="0">
              <a:buNone/>
            </a:pPr>
            <a:endParaRPr lang="en-US" sz="2600" dirty="0" smtClean="0">
              <a:latin typeface="Calibri"/>
              <a:cs typeface="Calibri"/>
            </a:endParaRPr>
          </a:p>
          <a:p>
            <a:pPr marL="0" indent="0">
              <a:buNone/>
            </a:pPr>
            <a:r>
              <a:rPr lang="en-US" dirty="0">
                <a:latin typeface="Calibri"/>
                <a:cs typeface="Calibri"/>
              </a:rPr>
              <a:t>T</a:t>
            </a:r>
            <a:r>
              <a:rPr lang="en-US" dirty="0" smtClean="0">
                <a:latin typeface="Calibri"/>
                <a:cs typeface="Calibri"/>
              </a:rPr>
              <a:t>eachers are using results to change practice</a:t>
            </a:r>
          </a:p>
          <a:p>
            <a:pPr marL="0" indent="0">
              <a:buFont typeface="Arial"/>
              <a:buNone/>
            </a:pPr>
            <a:endParaRPr lang="en-US" dirty="0" smtClean="0"/>
          </a:p>
          <a:p>
            <a:pPr lvl="1"/>
            <a:endParaRPr lang="en-US" dirty="0" smtClean="0"/>
          </a:p>
          <a:p>
            <a:endParaRPr lang="en-US" dirty="0"/>
          </a:p>
        </p:txBody>
      </p:sp>
      <p:sp>
        <p:nvSpPr>
          <p:cNvPr id="2" name="Title 1"/>
          <p:cNvSpPr>
            <a:spLocks noGrp="1"/>
          </p:cNvSpPr>
          <p:nvPr>
            <p:ph type="title"/>
          </p:nvPr>
        </p:nvSpPr>
        <p:spPr/>
        <p:txBody>
          <a:bodyPr>
            <a:normAutofit/>
          </a:bodyPr>
          <a:lstStyle/>
          <a:p>
            <a:r>
              <a:rPr lang="en-US" sz="3600" dirty="0">
                <a:latin typeface="Calibri"/>
                <a:cs typeface="Calibri"/>
              </a:rPr>
              <a:t>Research on Colorado’s SPS</a:t>
            </a:r>
          </a:p>
        </p:txBody>
      </p:sp>
    </p:spTree>
    <p:extLst>
      <p:ext uri="{BB962C8B-B14F-4D97-AF65-F5344CB8AC3E}">
        <p14:creationId xmlns:p14="http://schemas.microsoft.com/office/powerpoint/2010/main" val="12784608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EI">
      <a:dk1>
        <a:sysClr val="windowText" lastClr="000000"/>
      </a:dk1>
      <a:lt1>
        <a:sysClr val="window" lastClr="FFFFFF"/>
      </a:lt1>
      <a:dk2>
        <a:srgbClr val="505050"/>
      </a:dk2>
      <a:lt2>
        <a:srgbClr val="EEECE1"/>
      </a:lt2>
      <a:accent1>
        <a:srgbClr val="80778E"/>
      </a:accent1>
      <a:accent2>
        <a:srgbClr val="7D9050"/>
      </a:accent2>
      <a:accent3>
        <a:srgbClr val="ECB320"/>
      </a:accent3>
      <a:accent4>
        <a:srgbClr val="A16220"/>
      </a:accent4>
      <a:accent5>
        <a:srgbClr val="646464"/>
      </a:accent5>
      <a:accent6>
        <a:srgbClr val="7F7F7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2">
          <a:schemeClr val="accent5"/>
        </a:lnRef>
        <a:fillRef idx="1">
          <a:schemeClr val="lt1"/>
        </a:fillRef>
        <a:effectRef idx="0">
          <a:schemeClr val="accent5"/>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4600</TotalTime>
  <Words>3737</Words>
  <Application>Microsoft Macintosh PowerPoint</Application>
  <PresentationFormat>On-screen Show (4:3)</PresentationFormat>
  <Paragraphs>421</Paragraphs>
  <Slides>39</Slides>
  <Notes>35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Using Student Perception  Survey Results  A Training for Principals </vt:lpstr>
      <vt:lpstr>Objectives </vt:lpstr>
      <vt:lpstr>Agenda</vt:lpstr>
      <vt:lpstr>SURVEY OVERVIEW</vt:lpstr>
      <vt:lpstr>Why use a student survey?</vt:lpstr>
      <vt:lpstr>The research behind student surveys</vt:lpstr>
      <vt:lpstr>Colorado’s Student Perception Survey</vt:lpstr>
      <vt:lpstr>PowerPoint Presentation</vt:lpstr>
      <vt:lpstr>Research on Colorado’s SPS</vt:lpstr>
      <vt:lpstr>SURVEY CONTENT</vt:lpstr>
      <vt:lpstr>What does the survey measure? </vt:lpstr>
      <vt:lpstr>What does the survey measure? </vt:lpstr>
      <vt:lpstr>How does the survey content align to Teacher Quality Standards?</vt:lpstr>
      <vt:lpstr>What does the survey measure?</vt:lpstr>
      <vt:lpstr>Digging deeper</vt:lpstr>
      <vt:lpstr>Digging deeper</vt:lpstr>
      <vt:lpstr>student survey results and reports</vt:lpstr>
      <vt:lpstr>Interpreting student survey results </vt:lpstr>
      <vt:lpstr>Start with predictions </vt:lpstr>
      <vt:lpstr>Start with predictions</vt:lpstr>
      <vt:lpstr>Prioritize focus areas </vt:lpstr>
      <vt:lpstr>Guiding principles for digging into the data </vt:lpstr>
      <vt:lpstr>Identify strengths</vt:lpstr>
      <vt:lpstr>Identify areas of need</vt:lpstr>
      <vt:lpstr>Incorporate context </vt:lpstr>
      <vt:lpstr>Student survey results don’t stand alone</vt:lpstr>
      <vt:lpstr>Try it on your own </vt:lpstr>
      <vt:lpstr>Incorporating SPS results in professional goals</vt:lpstr>
      <vt:lpstr>Taking action </vt:lpstr>
      <vt:lpstr>Talking to teachers about SPS results</vt:lpstr>
      <vt:lpstr>Guiding principles for talking to teachers about results </vt:lpstr>
      <vt:lpstr>Presenting school-level SPS results </vt:lpstr>
      <vt:lpstr>Having conversations with individual teachers </vt:lpstr>
      <vt:lpstr>Role play </vt:lpstr>
      <vt:lpstr>Next steps</vt:lpstr>
      <vt:lpstr>SPS Next Steps</vt:lpstr>
      <vt:lpstr>SPS Timeline</vt:lpstr>
      <vt:lpstr>TPS reminders and next steps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Bakke-O'Neill</dc:creator>
  <cp:lastModifiedBy>Sarah Satterlee</cp:lastModifiedBy>
  <cp:revision>246</cp:revision>
  <dcterms:created xsi:type="dcterms:W3CDTF">2014-03-07T02:25:26Z</dcterms:created>
  <dcterms:modified xsi:type="dcterms:W3CDTF">2016-02-08T22:45:42Z</dcterms:modified>
</cp:coreProperties>
</file>