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64" r:id="rId2"/>
    <p:sldId id="367" r:id="rId3"/>
    <p:sldId id="328" r:id="rId4"/>
    <p:sldId id="317" r:id="rId5"/>
    <p:sldId id="374" r:id="rId6"/>
    <p:sldId id="375" r:id="rId7"/>
    <p:sldId id="376" r:id="rId8"/>
    <p:sldId id="377" r:id="rId9"/>
    <p:sldId id="378" r:id="rId10"/>
    <p:sldId id="379" r:id="rId11"/>
    <p:sldId id="380" r:id="rId12"/>
    <p:sldId id="381" r:id="rId13"/>
    <p:sldId id="382" r:id="rId14"/>
    <p:sldId id="383" r:id="rId15"/>
    <p:sldId id="384" r:id="rId16"/>
    <p:sldId id="385" r:id="rId17"/>
    <p:sldId id="386" r:id="rId18"/>
    <p:sldId id="387" r:id="rId19"/>
    <p:sldId id="388" r:id="rId20"/>
    <p:sldId id="389" r:id="rId21"/>
    <p:sldId id="390" r:id="rId22"/>
    <p:sldId id="391" r:id="rId23"/>
    <p:sldId id="392" r:id="rId24"/>
    <p:sldId id="393" r:id="rId25"/>
    <p:sldId id="394" r:id="rId26"/>
    <p:sldId id="395" r:id="rId27"/>
    <p:sldId id="396" r:id="rId28"/>
    <p:sldId id="357" r:id="rId29"/>
    <p:sldId id="368" r:id="rId30"/>
    <p:sldId id="369" r:id="rId31"/>
    <p:sldId id="370" r:id="rId32"/>
    <p:sldId id="371" r:id="rId33"/>
    <p:sldId id="362" r:id="rId34"/>
    <p:sldId id="373" r:id="rId35"/>
    <p:sldId id="366"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319">
          <p15:clr>
            <a:srgbClr val="A4A3A4"/>
          </p15:clr>
        </p15:guide>
        <p15:guide id="2" pos="575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Forbes" initials="SF" lastIdx="7" clrIdx="0">
    <p:extLst/>
  </p:cmAuthor>
  <p:cmAuthor id="2" name="Sarah Satterlee" initials=""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E6B"/>
    <a:srgbClr val="7D90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27" autoAdjust="0"/>
    <p:restoredTop sz="77917" autoAdjust="0"/>
  </p:normalViewPr>
  <p:slideViewPr>
    <p:cSldViewPr snapToGrid="0" snapToObjects="1" showGuides="1">
      <p:cViewPr>
        <p:scale>
          <a:sx n="85" d="100"/>
          <a:sy n="85" d="100"/>
        </p:scale>
        <p:origin x="-1624" y="-464"/>
      </p:cViewPr>
      <p:guideLst>
        <p:guide orient="horz" pos="4319"/>
        <p:guide pos="5759"/>
      </p:guideLst>
    </p:cSldViewPr>
  </p:slideViewPr>
  <p:notesTextViewPr>
    <p:cViewPr>
      <p:scale>
        <a:sx n="114" d="100"/>
        <a:sy n="114"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commentAuthors" Target="commentAuthors.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AA9D9B-3A93-408B-B6F3-67D6FFB90220}"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021322E3-F0EF-472F-B282-796F732B0ACD}">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Student Learning</a:t>
          </a:r>
          <a:endParaRPr lang="en-US" sz="1600" b="1" dirty="0" smtClean="0">
            <a:latin typeface="Calibri" panose="020F050202020403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use content and pedagogical knowledge to help students learn, understand, and improve.</a:t>
          </a:r>
          <a:r>
            <a:rPr lang="en-US" sz="1600" b="1" dirty="0" smtClean="0">
              <a:latin typeface="Calibri" panose="020F0502020204030204" pitchFamily="34" charset="0"/>
            </a:rPr>
            <a:t> </a:t>
          </a:r>
          <a:endParaRPr lang="en-US" sz="1600" dirty="0" smtClean="0">
            <a:latin typeface="Calibri" panose="020F0502020204030204" pitchFamily="34" charset="0"/>
          </a:endParaRPr>
        </a:p>
        <a:p>
          <a:pPr defTabSz="1644650">
            <a:lnSpc>
              <a:spcPct val="90000"/>
            </a:lnSpc>
            <a:spcBef>
              <a:spcPct val="0"/>
            </a:spcBef>
            <a:spcAft>
              <a:spcPct val="35000"/>
            </a:spcAft>
          </a:pPr>
          <a:endParaRPr lang="en-US" dirty="0">
            <a:latin typeface="Calibri" panose="020F0502020204030204" pitchFamily="34" charset="0"/>
          </a:endParaRPr>
        </a:p>
      </dgm:t>
    </dgm:pt>
    <dgm:pt modelId="{CF767F64-0A4E-4A75-B7F9-159D9F23174A}" type="parTrans" cxnId="{C9FD7220-10CC-4182-A214-2673E9F4004B}">
      <dgm:prSet/>
      <dgm:spPr/>
      <dgm:t>
        <a:bodyPr/>
        <a:lstStyle/>
        <a:p>
          <a:endParaRPr lang="en-US"/>
        </a:p>
      </dgm:t>
    </dgm:pt>
    <dgm:pt modelId="{35F8D614-990A-4E82-8540-D4358EEF3585}" type="sibTrans" cxnId="{C9FD7220-10CC-4182-A214-2673E9F4004B}">
      <dgm:prSet/>
      <dgm:spPr/>
      <dgm:t>
        <a:bodyPr/>
        <a:lstStyle/>
        <a:p>
          <a:endParaRPr lang="en-US"/>
        </a:p>
      </dgm:t>
    </dgm:pt>
    <dgm:pt modelId="{76136952-4C60-45BD-9915-40B05798C31F}">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Student-Centered Environment</a:t>
          </a:r>
          <a:r>
            <a:rPr lang="en-US" sz="1600" b="1" dirty="0" smtClean="0">
              <a:latin typeface="Calibri" panose="020F0502020204030204" pitchFamily="34" charset="0"/>
            </a:rPr>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create an environment that responds to individual students’ backgrounds, strengths, and interests. </a:t>
          </a:r>
        </a:p>
        <a:p>
          <a:pPr defTabSz="1644650">
            <a:lnSpc>
              <a:spcPct val="90000"/>
            </a:lnSpc>
            <a:spcBef>
              <a:spcPct val="0"/>
            </a:spcBef>
            <a:spcAft>
              <a:spcPct val="35000"/>
            </a:spcAft>
          </a:pPr>
          <a:endParaRPr lang="en-US" dirty="0">
            <a:latin typeface="Calibri" panose="020F0502020204030204" pitchFamily="34" charset="0"/>
          </a:endParaRPr>
        </a:p>
      </dgm:t>
    </dgm:pt>
    <dgm:pt modelId="{36FA9938-37D8-4173-8CC1-F512788FC22F}" type="parTrans" cxnId="{D5D0328A-3188-424B-949F-2422213AB0CA}">
      <dgm:prSet/>
      <dgm:spPr/>
      <dgm:t>
        <a:bodyPr/>
        <a:lstStyle/>
        <a:p>
          <a:endParaRPr lang="en-US"/>
        </a:p>
      </dgm:t>
    </dgm:pt>
    <dgm:pt modelId="{583AE422-239E-4599-994A-4731F3DECA29}" type="sibTrans" cxnId="{D5D0328A-3188-424B-949F-2422213AB0CA}">
      <dgm:prSet/>
      <dgm:spPr/>
      <dgm:t>
        <a:bodyPr/>
        <a:lstStyle/>
        <a:p>
          <a:endParaRPr lang="en-US"/>
        </a:p>
      </dgm:t>
    </dgm:pt>
    <dgm:pt modelId="{CADB6802-3068-4287-87AF-D36EF98352AF}">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Classroom Community</a:t>
          </a:r>
          <a:r>
            <a:rPr lang="en-US" sz="1600" dirty="0" smtClean="0">
              <a:latin typeface="Calibri" panose="020F0502020204030204" pitchFamily="34" charset="0"/>
            </a:rPr>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cultivate a classroom learning community where student differences are valued. </a:t>
          </a:r>
        </a:p>
        <a:p>
          <a:pPr defTabSz="1644650">
            <a:lnSpc>
              <a:spcPct val="90000"/>
            </a:lnSpc>
            <a:spcBef>
              <a:spcPct val="0"/>
            </a:spcBef>
            <a:spcAft>
              <a:spcPct val="35000"/>
            </a:spcAft>
          </a:pPr>
          <a:endParaRPr lang="en-US" dirty="0">
            <a:latin typeface="Calibri" panose="020F0502020204030204" pitchFamily="34" charset="0"/>
          </a:endParaRPr>
        </a:p>
      </dgm:t>
    </dgm:pt>
    <dgm:pt modelId="{98AB898D-7933-4DB9-BF6D-781194AD0705}" type="parTrans" cxnId="{14F6015F-A5F4-4B6E-B2AD-277FD8B4C0CF}">
      <dgm:prSet/>
      <dgm:spPr/>
      <dgm:t>
        <a:bodyPr/>
        <a:lstStyle/>
        <a:p>
          <a:endParaRPr lang="en-US"/>
        </a:p>
      </dgm:t>
    </dgm:pt>
    <dgm:pt modelId="{BF1DA3CC-9808-4FB6-9474-332E443B85CD}" type="sibTrans" cxnId="{14F6015F-A5F4-4B6E-B2AD-277FD8B4C0CF}">
      <dgm:prSet/>
      <dgm:spPr/>
      <dgm:t>
        <a:bodyPr/>
        <a:lstStyle/>
        <a:p>
          <a:endParaRPr lang="en-US"/>
        </a:p>
      </dgm:t>
    </dgm:pt>
    <dgm:pt modelId="{8D5369F1-2C2E-44D8-88A1-758496B8DD4B}">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Classroom Management</a:t>
          </a:r>
          <a:r>
            <a:rPr lang="en-US" sz="1600" b="1" dirty="0" smtClean="0">
              <a:latin typeface="Calibri" panose="020F0502020204030204" pitchFamily="34" charset="0"/>
            </a:rPr>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foster a respectful and predictable learning environment. </a:t>
          </a:r>
        </a:p>
        <a:p>
          <a:pPr marL="0" marR="0" indent="0" defTabSz="914400" eaLnBrk="1" fontAlgn="auto" latinLnBrk="0" hangingPunct="1">
            <a:lnSpc>
              <a:spcPct val="100000"/>
            </a:lnSpc>
            <a:spcBef>
              <a:spcPts val="0"/>
            </a:spcBef>
            <a:spcAft>
              <a:spcPts val="0"/>
            </a:spcAft>
            <a:buClrTx/>
            <a:buSzTx/>
            <a:buFontTx/>
            <a:buNone/>
            <a:tabLst/>
            <a:defRPr/>
          </a:pPr>
          <a:endParaRPr lang="en-US" sz="1600" dirty="0" smtClean="0">
            <a:latin typeface="Calibri" panose="020F0502020204030204" pitchFamily="34" charset="0"/>
          </a:endParaRPr>
        </a:p>
        <a:p>
          <a:pPr defTabSz="1644650">
            <a:lnSpc>
              <a:spcPct val="90000"/>
            </a:lnSpc>
            <a:spcBef>
              <a:spcPct val="0"/>
            </a:spcBef>
            <a:spcAft>
              <a:spcPct val="35000"/>
            </a:spcAft>
          </a:pPr>
          <a:endParaRPr lang="en-US" dirty="0">
            <a:latin typeface="Calibri" panose="020F0502020204030204" pitchFamily="34" charset="0"/>
          </a:endParaRPr>
        </a:p>
      </dgm:t>
    </dgm:pt>
    <dgm:pt modelId="{D817E20D-1652-4824-B8EA-2CD8C5DB5E6E}" type="parTrans" cxnId="{7D50C210-AE61-446E-BDD5-56D70471FC23}">
      <dgm:prSet/>
      <dgm:spPr/>
      <dgm:t>
        <a:bodyPr/>
        <a:lstStyle/>
        <a:p>
          <a:endParaRPr lang="en-US"/>
        </a:p>
      </dgm:t>
    </dgm:pt>
    <dgm:pt modelId="{4B5B38E0-7D9F-4104-87E7-7C5A46D06F21}" type="sibTrans" cxnId="{7D50C210-AE61-446E-BDD5-56D70471FC23}">
      <dgm:prSet/>
      <dgm:spPr/>
      <dgm:t>
        <a:bodyPr/>
        <a:lstStyle/>
        <a:p>
          <a:endParaRPr lang="en-US"/>
        </a:p>
      </dgm:t>
    </dgm:pt>
    <dgm:pt modelId="{22C87770-9FC1-4B0F-8D98-34F5EDCBBFB1}" type="pres">
      <dgm:prSet presAssocID="{DAAA9D9B-3A93-408B-B6F3-67D6FFB90220}" presName="matrix" presStyleCnt="0">
        <dgm:presLayoutVars>
          <dgm:chMax val="1"/>
          <dgm:dir/>
          <dgm:resizeHandles val="exact"/>
        </dgm:presLayoutVars>
      </dgm:prSet>
      <dgm:spPr/>
      <dgm:t>
        <a:bodyPr/>
        <a:lstStyle/>
        <a:p>
          <a:endParaRPr lang="en-US"/>
        </a:p>
      </dgm:t>
    </dgm:pt>
    <dgm:pt modelId="{F3BD673D-E449-4CD6-985B-450F4BD69BB2}" type="pres">
      <dgm:prSet presAssocID="{DAAA9D9B-3A93-408B-B6F3-67D6FFB90220}" presName="diamond" presStyleLbl="bgShp" presStyleIdx="0" presStyleCnt="1" custScaleX="91304" custScaleY="85310" custLinFactNeighborX="7576" custLinFactNeighborY="6910"/>
      <dgm:spPr/>
    </dgm:pt>
    <dgm:pt modelId="{CF51D687-0991-4AC0-9D85-3FEB74A7DC9A}" type="pres">
      <dgm:prSet presAssocID="{DAAA9D9B-3A93-408B-B6F3-67D6FFB90220}" presName="quad1" presStyleLbl="node1" presStyleIdx="0" presStyleCnt="4" custScaleX="170297" custLinFactNeighborX="-24523" custLinFactNeighborY="-543">
        <dgm:presLayoutVars>
          <dgm:chMax val="0"/>
          <dgm:chPref val="0"/>
          <dgm:bulletEnabled val="1"/>
        </dgm:presLayoutVars>
      </dgm:prSet>
      <dgm:spPr/>
      <dgm:t>
        <a:bodyPr/>
        <a:lstStyle/>
        <a:p>
          <a:endParaRPr lang="en-US"/>
        </a:p>
      </dgm:t>
    </dgm:pt>
    <dgm:pt modelId="{7BA635B3-C9C7-4E7B-B472-ECF35F40F399}" type="pres">
      <dgm:prSet presAssocID="{DAAA9D9B-3A93-408B-B6F3-67D6FFB90220}" presName="quad2" presStyleLbl="node1" presStyleIdx="1" presStyleCnt="4" custScaleX="170297" custLinFactNeighborX="42957" custLinFactNeighborY="-543">
        <dgm:presLayoutVars>
          <dgm:chMax val="0"/>
          <dgm:chPref val="0"/>
          <dgm:bulletEnabled val="1"/>
        </dgm:presLayoutVars>
      </dgm:prSet>
      <dgm:spPr/>
      <dgm:t>
        <a:bodyPr/>
        <a:lstStyle/>
        <a:p>
          <a:endParaRPr lang="en-US"/>
        </a:p>
      </dgm:t>
    </dgm:pt>
    <dgm:pt modelId="{3ADC9E58-3011-4344-BDEA-B3CED5CE2560}" type="pres">
      <dgm:prSet presAssocID="{DAAA9D9B-3A93-408B-B6F3-67D6FFB90220}" presName="quad3" presStyleLbl="node1" presStyleIdx="2" presStyleCnt="4" custScaleX="170297" custLinFactNeighborX="-24523" custLinFactNeighborY="-1054">
        <dgm:presLayoutVars>
          <dgm:chMax val="0"/>
          <dgm:chPref val="0"/>
          <dgm:bulletEnabled val="1"/>
        </dgm:presLayoutVars>
      </dgm:prSet>
      <dgm:spPr/>
      <dgm:t>
        <a:bodyPr/>
        <a:lstStyle/>
        <a:p>
          <a:endParaRPr lang="en-US"/>
        </a:p>
      </dgm:t>
    </dgm:pt>
    <dgm:pt modelId="{254DA648-7FC0-4E56-AF12-66FB304F0342}" type="pres">
      <dgm:prSet presAssocID="{DAAA9D9B-3A93-408B-B6F3-67D6FFB90220}" presName="quad4" presStyleLbl="node1" presStyleIdx="3" presStyleCnt="4" custScaleX="170297" custLinFactNeighborX="42957" custLinFactNeighborY="-1054">
        <dgm:presLayoutVars>
          <dgm:chMax val="0"/>
          <dgm:chPref val="0"/>
          <dgm:bulletEnabled val="1"/>
        </dgm:presLayoutVars>
      </dgm:prSet>
      <dgm:spPr/>
      <dgm:t>
        <a:bodyPr/>
        <a:lstStyle/>
        <a:p>
          <a:endParaRPr lang="en-US"/>
        </a:p>
      </dgm:t>
    </dgm:pt>
  </dgm:ptLst>
  <dgm:cxnLst>
    <dgm:cxn modelId="{69B39F18-6E2E-AF46-8344-789EF651A0D7}" type="presOf" srcId="{021322E3-F0EF-472F-B282-796F732B0ACD}" destId="{CF51D687-0991-4AC0-9D85-3FEB74A7DC9A}" srcOrd="0" destOrd="0" presId="urn:microsoft.com/office/officeart/2005/8/layout/matrix3"/>
    <dgm:cxn modelId="{C9FD7220-10CC-4182-A214-2673E9F4004B}" srcId="{DAAA9D9B-3A93-408B-B6F3-67D6FFB90220}" destId="{021322E3-F0EF-472F-B282-796F732B0ACD}" srcOrd="0" destOrd="0" parTransId="{CF767F64-0A4E-4A75-B7F9-159D9F23174A}" sibTransId="{35F8D614-990A-4E82-8540-D4358EEF3585}"/>
    <dgm:cxn modelId="{7D50C210-AE61-446E-BDD5-56D70471FC23}" srcId="{DAAA9D9B-3A93-408B-B6F3-67D6FFB90220}" destId="{8D5369F1-2C2E-44D8-88A1-758496B8DD4B}" srcOrd="3" destOrd="0" parTransId="{D817E20D-1652-4824-B8EA-2CD8C5DB5E6E}" sibTransId="{4B5B38E0-7D9F-4104-87E7-7C5A46D06F21}"/>
    <dgm:cxn modelId="{D5D0328A-3188-424B-949F-2422213AB0CA}" srcId="{DAAA9D9B-3A93-408B-B6F3-67D6FFB90220}" destId="{76136952-4C60-45BD-9915-40B05798C31F}" srcOrd="1" destOrd="0" parTransId="{36FA9938-37D8-4173-8CC1-F512788FC22F}" sibTransId="{583AE422-239E-4599-994A-4731F3DECA29}"/>
    <dgm:cxn modelId="{C2D5B8FB-DD46-B049-8E26-5CE79042310E}" type="presOf" srcId="{76136952-4C60-45BD-9915-40B05798C31F}" destId="{7BA635B3-C9C7-4E7B-B472-ECF35F40F399}" srcOrd="0" destOrd="0" presId="urn:microsoft.com/office/officeart/2005/8/layout/matrix3"/>
    <dgm:cxn modelId="{0EC41033-033D-8148-9764-B3AFC45F2060}" type="presOf" srcId="{CADB6802-3068-4287-87AF-D36EF98352AF}" destId="{3ADC9E58-3011-4344-BDEA-B3CED5CE2560}" srcOrd="0" destOrd="0" presId="urn:microsoft.com/office/officeart/2005/8/layout/matrix3"/>
    <dgm:cxn modelId="{87E72416-85DD-A141-93EC-09F846B49B27}" type="presOf" srcId="{8D5369F1-2C2E-44D8-88A1-758496B8DD4B}" destId="{254DA648-7FC0-4E56-AF12-66FB304F0342}" srcOrd="0" destOrd="0" presId="urn:microsoft.com/office/officeart/2005/8/layout/matrix3"/>
    <dgm:cxn modelId="{0B5B9135-437A-7C4B-BD2F-E20EF77D5741}" type="presOf" srcId="{DAAA9D9B-3A93-408B-B6F3-67D6FFB90220}" destId="{22C87770-9FC1-4B0F-8D98-34F5EDCBBFB1}" srcOrd="0" destOrd="0" presId="urn:microsoft.com/office/officeart/2005/8/layout/matrix3"/>
    <dgm:cxn modelId="{14F6015F-A5F4-4B6E-B2AD-277FD8B4C0CF}" srcId="{DAAA9D9B-3A93-408B-B6F3-67D6FFB90220}" destId="{CADB6802-3068-4287-87AF-D36EF98352AF}" srcOrd="2" destOrd="0" parTransId="{98AB898D-7933-4DB9-BF6D-781194AD0705}" sibTransId="{BF1DA3CC-9808-4FB6-9474-332E443B85CD}"/>
    <dgm:cxn modelId="{ED9546C5-BD60-0241-8949-6785DA1EAB30}" type="presParOf" srcId="{22C87770-9FC1-4B0F-8D98-34F5EDCBBFB1}" destId="{F3BD673D-E449-4CD6-985B-450F4BD69BB2}" srcOrd="0" destOrd="0" presId="urn:microsoft.com/office/officeart/2005/8/layout/matrix3"/>
    <dgm:cxn modelId="{FAA03D4D-C0D7-A341-9061-5A3EE7E2BF5F}" type="presParOf" srcId="{22C87770-9FC1-4B0F-8D98-34F5EDCBBFB1}" destId="{CF51D687-0991-4AC0-9D85-3FEB74A7DC9A}" srcOrd="1" destOrd="0" presId="urn:microsoft.com/office/officeart/2005/8/layout/matrix3"/>
    <dgm:cxn modelId="{EF169D50-015A-BD4A-8E9C-B405B93647D4}" type="presParOf" srcId="{22C87770-9FC1-4B0F-8D98-34F5EDCBBFB1}" destId="{7BA635B3-C9C7-4E7B-B472-ECF35F40F399}" srcOrd="2" destOrd="0" presId="urn:microsoft.com/office/officeart/2005/8/layout/matrix3"/>
    <dgm:cxn modelId="{AED500E6-D936-AC4F-BA50-E97C62C23D1E}" type="presParOf" srcId="{22C87770-9FC1-4B0F-8D98-34F5EDCBBFB1}" destId="{3ADC9E58-3011-4344-BDEA-B3CED5CE2560}" srcOrd="3" destOrd="0" presId="urn:microsoft.com/office/officeart/2005/8/layout/matrix3"/>
    <dgm:cxn modelId="{234C9E5B-210C-A94E-B9AF-CEDC10B0E313}" type="presParOf" srcId="{22C87770-9FC1-4B0F-8D98-34F5EDCBBFB1}" destId="{254DA648-7FC0-4E56-AF12-66FB304F0342}" srcOrd="4" destOrd="0" presId="urn:microsoft.com/office/officeart/2005/8/layout/matrix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D673D-E449-4CD6-985B-450F4BD69BB2}">
      <dsp:nvSpPr>
        <dsp:cNvPr id="0" name=""/>
        <dsp:cNvSpPr/>
      </dsp:nvSpPr>
      <dsp:spPr>
        <a:xfrm>
          <a:off x="2286012" y="586404"/>
          <a:ext cx="4591860" cy="429041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51D687-0991-4AC0-9D85-3FEB74A7DC9A}">
      <dsp:nvSpPr>
        <dsp:cNvPr id="0" name=""/>
        <dsp:cNvSpPr/>
      </dsp:nvSpPr>
      <dsp:spPr>
        <a:xfrm>
          <a:off x="1212384" y="706010"/>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Student Learning</a:t>
          </a:r>
          <a:endParaRPr lang="en-US" sz="1600" b="1" kern="1200" dirty="0" smtClean="0">
            <a:latin typeface="Calibri" panose="020F050202020403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use content and pedagogical knowledge to help students learn, understand, and improve.</a:t>
          </a:r>
          <a:r>
            <a:rPr lang="en-US" sz="1600" b="1" kern="1200" dirty="0" smtClean="0">
              <a:latin typeface="Calibri" panose="020F0502020204030204" pitchFamily="34" charset="0"/>
            </a:rPr>
            <a:t> </a:t>
          </a:r>
          <a:endParaRPr lang="en-US" sz="1600" kern="1200" dirty="0" smtClean="0">
            <a:latin typeface="Calibri" panose="020F0502020204030204" pitchFamily="34" charset="0"/>
          </a:endParaRP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1308131" y="801757"/>
        <a:ext cx="3148690" cy="1769894"/>
      </dsp:txXfrm>
    </dsp:sp>
    <dsp:sp modelId="{7BA635B3-C9C7-4E7B-B472-ECF35F40F399}">
      <dsp:nvSpPr>
        <dsp:cNvPr id="0" name=""/>
        <dsp:cNvSpPr/>
      </dsp:nvSpPr>
      <dsp:spPr>
        <a:xfrm>
          <a:off x="4648192" y="706010"/>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Student-Centered Environment</a:t>
          </a:r>
          <a:r>
            <a:rPr lang="en-US" sz="1600" b="1" kern="1200" dirty="0" smtClean="0">
              <a:latin typeface="Calibri" panose="020F0502020204030204" pitchFamily="34"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create an environment that responds to individual students’ backgrounds, strengths, and interests. </a:t>
          </a: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4743939" y="801757"/>
        <a:ext cx="3148690" cy="1769894"/>
      </dsp:txXfrm>
    </dsp:sp>
    <dsp:sp modelId="{3ADC9E58-3011-4344-BDEA-B3CED5CE2560}">
      <dsp:nvSpPr>
        <dsp:cNvPr id="0" name=""/>
        <dsp:cNvSpPr/>
      </dsp:nvSpPr>
      <dsp:spPr>
        <a:xfrm>
          <a:off x="1212384" y="2808251"/>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Classroom Community</a:t>
          </a:r>
          <a:r>
            <a:rPr lang="en-US" sz="1600" kern="1200" dirty="0" smtClean="0">
              <a:latin typeface="Calibri" panose="020F0502020204030204" pitchFamily="34"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cultivate a classroom learning community where student differences are valued. </a:t>
          </a: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1308131" y="2903998"/>
        <a:ext cx="3148690" cy="1769894"/>
      </dsp:txXfrm>
    </dsp:sp>
    <dsp:sp modelId="{254DA648-7FC0-4E56-AF12-66FB304F0342}">
      <dsp:nvSpPr>
        <dsp:cNvPr id="0" name=""/>
        <dsp:cNvSpPr/>
      </dsp:nvSpPr>
      <dsp:spPr>
        <a:xfrm>
          <a:off x="4648192" y="2808251"/>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Classroom Management</a:t>
          </a:r>
          <a:r>
            <a:rPr lang="en-US" sz="1600" b="1" kern="1200" dirty="0" smtClean="0">
              <a:latin typeface="Calibri" panose="020F0502020204030204" pitchFamily="34"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foster a respectful and predictable learning environment. </a:t>
          </a:r>
        </a:p>
        <a:p>
          <a:pPr marL="0" marR="0" lvl="0" indent="0" algn="ctr" defTabSz="914400" eaLnBrk="1" fontAlgn="auto" latinLnBrk="0" hangingPunct="1">
            <a:lnSpc>
              <a:spcPct val="100000"/>
            </a:lnSpc>
            <a:spcBef>
              <a:spcPct val="0"/>
            </a:spcBef>
            <a:spcAft>
              <a:spcPts val="0"/>
            </a:spcAft>
            <a:buClrTx/>
            <a:buSzTx/>
            <a:buFontTx/>
            <a:buNone/>
            <a:tabLst/>
            <a:defRPr/>
          </a:pPr>
          <a:endParaRPr lang="en-US" sz="1600" kern="1200" dirty="0" smtClean="0">
            <a:latin typeface="Calibri" panose="020F0502020204030204" pitchFamily="34" charset="0"/>
          </a:endParaRP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4743939" y="2903998"/>
        <a:ext cx="3148690" cy="1769894"/>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5759B6-C6B5-1944-9499-DD9FFADCDA5C}" type="datetimeFigureOut">
              <a:t>1/29/16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F8A1E-8137-6C47-8C7B-3F3E37866B01}" type="slidenum">
              <a:t>‹#›</a:t>
            </a:fld>
            <a:endParaRPr lang="en-US"/>
          </a:p>
        </p:txBody>
      </p:sp>
    </p:spTree>
    <p:extLst>
      <p:ext uri="{BB962C8B-B14F-4D97-AF65-F5344CB8AC3E}">
        <p14:creationId xmlns:p14="http://schemas.microsoft.com/office/powerpoint/2010/main" val="41767699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r>
              <a:rPr lang="en-US" dirty="0" smtClean="0">
                <a:latin typeface="Arial" charset="0"/>
                <a:ea typeface="ＭＳ Ｐゴシック" charset="0"/>
                <a:cs typeface="ＭＳ Ｐゴシック" charset="0"/>
              </a:rPr>
              <a:t>Welcome teachers</a:t>
            </a:r>
            <a:r>
              <a:rPr lang="en-US" baseline="0" dirty="0" smtClean="0">
                <a:latin typeface="Arial" charset="0"/>
                <a:ea typeface="ＭＳ Ｐゴシック" charset="0"/>
                <a:cs typeface="ＭＳ Ｐゴシック" charset="0"/>
              </a:rPr>
              <a:t> and let them know the purpose of the session. </a:t>
            </a:r>
            <a:endParaRPr lang="en-US" dirty="0">
              <a:latin typeface="Arial" charset="0"/>
              <a:ea typeface="ＭＳ Ｐゴシック" charset="0"/>
              <a:cs typeface="ＭＳ Ｐゴシック" charset="0"/>
            </a:endParaRPr>
          </a:p>
        </p:txBody>
      </p:sp>
      <p:sp>
        <p:nvSpPr>
          <p:cNvPr id="61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834" indent="-285705" eaLnBrk="0" hangingPunct="0">
              <a:defRPr sz="2400">
                <a:solidFill>
                  <a:schemeClr val="tx1"/>
                </a:solidFill>
                <a:latin typeface="Arial" charset="0"/>
                <a:ea typeface="ＭＳ Ｐゴシック" charset="0"/>
                <a:cs typeface="ＭＳ Ｐゴシック" charset="0"/>
              </a:defRPr>
            </a:lvl2pPr>
            <a:lvl3pPr marL="1142822" indent="-228564" eaLnBrk="0" hangingPunct="0">
              <a:defRPr sz="2400">
                <a:solidFill>
                  <a:schemeClr val="tx1"/>
                </a:solidFill>
                <a:latin typeface="Arial" charset="0"/>
                <a:ea typeface="ＭＳ Ｐゴシック" charset="0"/>
                <a:cs typeface="ＭＳ Ｐゴシック" charset="0"/>
              </a:defRPr>
            </a:lvl3pPr>
            <a:lvl4pPr marL="1599950" indent="-228564" eaLnBrk="0" hangingPunct="0">
              <a:defRPr sz="2400">
                <a:solidFill>
                  <a:schemeClr val="tx1"/>
                </a:solidFill>
                <a:latin typeface="Arial" charset="0"/>
                <a:ea typeface="ＭＳ Ｐゴシック" charset="0"/>
                <a:cs typeface="ＭＳ Ｐゴシック" charset="0"/>
              </a:defRPr>
            </a:lvl4pPr>
            <a:lvl5pPr marL="2057078" indent="-228564" eaLnBrk="0" hangingPunct="0">
              <a:defRPr sz="2400">
                <a:solidFill>
                  <a:schemeClr val="tx1"/>
                </a:solidFill>
                <a:latin typeface="Arial" charset="0"/>
                <a:ea typeface="ＭＳ Ｐゴシック" charset="0"/>
                <a:cs typeface="ＭＳ Ｐゴシック" charset="0"/>
              </a:defRPr>
            </a:lvl5pPr>
            <a:lvl6pPr marL="2514208"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336"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8465"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5594"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fld id="{F9FE5F65-3B51-3547-9A06-C8F4D46D2D34}" type="slidenum">
              <a:rPr lang="en-US" sz="1100"/>
              <a:pPr eaLnBrk="1" hangingPunct="1"/>
              <a:t>1</a:t>
            </a:fld>
            <a:endParaRPr lang="en-US" sz="1100"/>
          </a:p>
        </p:txBody>
      </p:sp>
    </p:spTree>
    <p:extLst>
      <p:ext uri="{BB962C8B-B14F-4D97-AF65-F5344CB8AC3E}">
        <p14:creationId xmlns:p14="http://schemas.microsoft.com/office/powerpoint/2010/main" val="1729802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CEI has done extensive research on the survey</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Through this research they have found that student ratings are correlated with</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Principal ratings,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growth, and</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achievement</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They have also found that teachers are using the survey to reflect on their practice and make changes</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As you can see, fewer teachers indicated that they had a meaningful conversation about the survey with an evaluator or coach, which is one of the areas we will cover in this training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10</a:t>
            </a:fld>
            <a:endParaRPr lang="uk-UA"/>
          </a:p>
        </p:txBody>
      </p:sp>
    </p:spTree>
    <p:extLst>
      <p:ext uri="{BB962C8B-B14F-4D97-AF65-F5344CB8AC3E}">
        <p14:creationId xmlns:p14="http://schemas.microsoft.com/office/powerpoint/2010/main" val="840112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Now we are going to get to know the survey content a bit better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11</a:t>
            </a:fld>
            <a:endParaRPr lang="en-US"/>
          </a:p>
        </p:txBody>
      </p:sp>
    </p:spTree>
    <p:extLst>
      <p:ext uri="{BB962C8B-B14F-4D97-AF65-F5344CB8AC3E}">
        <p14:creationId xmlns:p14="http://schemas.microsoft.com/office/powerpoint/2010/main" val="4231116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 survey contains four groups of questions, also know as the survey “elements”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learning</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Student-centered environment</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Classroom community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Classroom management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8878F7-46CD-4120-B925-5640115E1642}" type="slidenum">
              <a:rPr lang="en-US" smtClean="0"/>
              <a:t>12</a:t>
            </a:fld>
            <a:endParaRPr lang="en-US"/>
          </a:p>
        </p:txBody>
      </p:sp>
    </p:spTree>
    <p:extLst>
      <p:ext uri="{BB962C8B-B14F-4D97-AF65-F5344CB8AC3E}">
        <p14:creationId xmlns:p14="http://schemas.microsoft.com/office/powerpoint/2010/main" val="1309767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smtClean="0">
                <a:solidFill>
                  <a:schemeClr val="tx1"/>
                </a:solidFill>
                <a:effectLst/>
                <a:latin typeface="+mn-lt"/>
                <a:ea typeface="+mn-ea"/>
                <a:cs typeface="+mn-cs"/>
              </a:rPr>
              <a:t>Hand out the survey instruments </a:t>
            </a:r>
          </a:p>
          <a:p>
            <a:pPr lvl="1"/>
            <a:r>
              <a:rPr lang="en-US" sz="1200" kern="1200" dirty="0" smtClean="0">
                <a:solidFill>
                  <a:schemeClr val="tx1"/>
                </a:solidFill>
                <a:effectLst/>
                <a:latin typeface="+mn-lt"/>
                <a:ea typeface="+mn-ea"/>
                <a:cs typeface="+mn-cs"/>
              </a:rPr>
              <a:t>Read the instructions for the activity</a:t>
            </a:r>
          </a:p>
          <a:p>
            <a:pPr lvl="1"/>
            <a:r>
              <a:rPr lang="en-US" sz="1200" kern="1200" dirty="0" smtClean="0">
                <a:solidFill>
                  <a:schemeClr val="tx1"/>
                </a:solidFill>
                <a:effectLst/>
                <a:latin typeface="+mn-lt"/>
                <a:ea typeface="+mn-ea"/>
                <a:cs typeface="+mn-cs"/>
              </a:rPr>
              <a:t>Have groups write their words on a poster to share with the group</a:t>
            </a:r>
          </a:p>
          <a:p>
            <a:endParaRPr lang="en-US" dirty="0" smtClean="0"/>
          </a:p>
        </p:txBody>
      </p:sp>
      <p:sp>
        <p:nvSpPr>
          <p:cNvPr id="4" name="Slide Number Placeholder 3"/>
          <p:cNvSpPr>
            <a:spLocks noGrp="1"/>
          </p:cNvSpPr>
          <p:nvPr>
            <p:ph type="sldNum" sz="quarter" idx="10"/>
          </p:nvPr>
        </p:nvSpPr>
        <p:spPr/>
        <p:txBody>
          <a:bodyPr/>
          <a:lstStyle/>
          <a:p>
            <a:fld id="{49AF8A1E-8137-6C47-8C7B-3F3E37866B01}" type="slidenum">
              <a:rPr lang="en-US" smtClean="0"/>
              <a:t>13</a:t>
            </a:fld>
            <a:endParaRPr lang="en-US"/>
          </a:p>
        </p:txBody>
      </p:sp>
    </p:spTree>
    <p:extLst>
      <p:ext uri="{BB962C8B-B14F-4D97-AF65-F5344CB8AC3E}">
        <p14:creationId xmlns:p14="http://schemas.microsoft.com/office/powerpoint/2010/main" val="3779674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Now we are going to look at how the survey content is related to the Teacher Quality Standards. We are only including the first three standards because those are the standards that have professional practices that are observable to students.</a:t>
            </a:r>
            <a:r>
              <a:rPr lang="en-US" sz="1200" kern="1200" dirty="0" smtClean="0">
                <a:solidFill>
                  <a:schemeClr val="tx1"/>
                </a:solidFill>
                <a:effectLst/>
                <a:latin typeface="+mn-lt"/>
                <a:ea typeface="+mn-ea"/>
                <a:cs typeface="+mn-cs"/>
              </a:rPr>
              <a:t> </a:t>
            </a:r>
          </a:p>
          <a:p>
            <a:pPr lvl="1"/>
            <a:r>
              <a:rPr lang="en-US" sz="1200" kern="1200" dirty="0" smtClean="0">
                <a:solidFill>
                  <a:schemeClr val="tx1"/>
                </a:solidFill>
                <a:effectLst/>
                <a:latin typeface="+mn-lt"/>
                <a:ea typeface="+mn-ea"/>
                <a:cs typeface="+mn-cs"/>
              </a:rPr>
              <a:t>Ask participants to talk about this as a group and add the standards to each survey category on their poster. </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14</a:t>
            </a:fld>
            <a:endParaRPr lang="en-US"/>
          </a:p>
        </p:txBody>
      </p:sp>
    </p:spTree>
    <p:extLst>
      <p:ext uri="{BB962C8B-B14F-4D97-AF65-F5344CB8AC3E}">
        <p14:creationId xmlns:p14="http://schemas.microsoft.com/office/powerpoint/2010/main" val="3065515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Talk through the alignment of each category, making sure to underscore that this is the </a:t>
            </a:r>
            <a:r>
              <a:rPr lang="en-US" sz="1200" i="1" kern="1200" dirty="0" smtClean="0">
                <a:solidFill>
                  <a:schemeClr val="tx1"/>
                </a:solidFill>
                <a:effectLst/>
                <a:latin typeface="+mn-lt"/>
                <a:ea typeface="+mn-ea"/>
                <a:cs typeface="+mn-cs"/>
              </a:rPr>
              <a:t>primary</a:t>
            </a:r>
            <a:r>
              <a:rPr lang="en-US" sz="1200" kern="1200" dirty="0" smtClean="0">
                <a:solidFill>
                  <a:schemeClr val="tx1"/>
                </a:solidFill>
                <a:effectLst/>
                <a:latin typeface="+mn-lt"/>
                <a:ea typeface="+mn-ea"/>
                <a:cs typeface="+mn-cs"/>
              </a:rPr>
              <a:t> alignment. The elements, and items within them, can also be related to other standards.</a:t>
            </a:r>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15</a:t>
            </a:fld>
            <a:endParaRPr lang="en-US"/>
          </a:p>
        </p:txBody>
      </p:sp>
    </p:spTree>
    <p:extLst>
      <p:ext uri="{BB962C8B-B14F-4D97-AF65-F5344CB8AC3E}">
        <p14:creationId xmlns:p14="http://schemas.microsoft.com/office/powerpoint/2010/main" val="1127549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Now we are going to go a bit deeper with the standards and look at specific professional practices. </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Hand out the Digging Deeper document</a:t>
            </a:r>
          </a:p>
          <a:p>
            <a:pPr lvl="1"/>
            <a:r>
              <a:rPr lang="en-US" sz="1200" kern="1200" dirty="0" smtClean="0">
                <a:solidFill>
                  <a:schemeClr val="tx1"/>
                </a:solidFill>
                <a:effectLst/>
                <a:latin typeface="+mn-lt"/>
                <a:ea typeface="+mn-ea"/>
                <a:cs typeface="+mn-cs"/>
              </a:rPr>
              <a:t>Review the instructions for the activity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16</a:t>
            </a:fld>
            <a:endParaRPr lang="en-US"/>
          </a:p>
        </p:txBody>
      </p:sp>
    </p:spTree>
    <p:extLst>
      <p:ext uri="{BB962C8B-B14F-4D97-AF65-F5344CB8AC3E}">
        <p14:creationId xmlns:p14="http://schemas.microsoft.com/office/powerpoint/2010/main" val="1631071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aseline="0" dirty="0" smtClean="0"/>
              <a:t> </a:t>
            </a:r>
            <a:r>
              <a:rPr lang="en-US" sz="1200" kern="1200" dirty="0" smtClean="0">
                <a:solidFill>
                  <a:schemeClr val="tx1"/>
                </a:solidFill>
                <a:effectLst/>
                <a:latin typeface="+mn-lt"/>
                <a:ea typeface="+mn-ea"/>
                <a:cs typeface="+mn-cs"/>
              </a:rPr>
              <a:t>Review the instructions for the activity </a:t>
            </a:r>
          </a:p>
          <a:p>
            <a:pPr lvl="1"/>
            <a:r>
              <a:rPr lang="en-US" sz="1200" kern="1200" dirty="0" smtClean="0">
                <a:solidFill>
                  <a:schemeClr val="tx1"/>
                </a:solidFill>
                <a:effectLst/>
                <a:latin typeface="+mn-lt"/>
                <a:ea typeface="+mn-ea"/>
                <a:cs typeface="+mn-cs"/>
              </a:rPr>
              <a:t>Share out as a group</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17</a:t>
            </a:fld>
            <a:endParaRPr lang="en-US"/>
          </a:p>
        </p:txBody>
      </p:sp>
    </p:spTree>
    <p:extLst>
      <p:ext uri="{BB962C8B-B14F-4D97-AF65-F5344CB8AC3E}">
        <p14:creationId xmlns:p14="http://schemas.microsoft.com/office/powerpoint/2010/main" val="1631071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Now that we have an understanding of the survey content and how it relates to the standards, we are going to shift gears and talk through how to interpret results.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18</a:t>
            </a:fld>
            <a:endParaRPr lang="uk-UA"/>
          </a:p>
        </p:txBody>
      </p:sp>
    </p:spTree>
    <p:extLst>
      <p:ext uri="{BB962C8B-B14F-4D97-AF65-F5344CB8AC3E}">
        <p14:creationId xmlns:p14="http://schemas.microsoft.com/office/powerpoint/2010/main" val="15146526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There are three main phases to interpreting student survey results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Starting with predictions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Digging into the data, and identifying strengths and areas of need</a:t>
            </a:r>
            <a:endParaRPr lang="en-US" sz="1200" kern="1200" dirty="0" smtClean="0">
              <a:solidFill>
                <a:schemeClr val="tx1"/>
              </a:solidFill>
              <a:effectLst/>
              <a:latin typeface="+mn-lt"/>
              <a:ea typeface="+mn-ea"/>
              <a:cs typeface="+mn-cs"/>
            </a:endParaRPr>
          </a:p>
          <a:p>
            <a:pPr lvl="3"/>
            <a:r>
              <a:rPr lang="en-US" sz="1200" i="1" kern="1200" dirty="0" smtClean="0">
                <a:solidFill>
                  <a:schemeClr val="tx1"/>
                </a:solidFill>
                <a:effectLst/>
                <a:latin typeface="+mn-lt"/>
                <a:ea typeface="+mn-ea"/>
                <a:cs typeface="+mn-cs"/>
              </a:rPr>
              <a:t>These two steps really go together because you will go back and forth between them</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And then reflecting on the conclusions you have drawn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19</a:t>
            </a:fld>
            <a:endParaRPr lang="uk-UA"/>
          </a:p>
        </p:txBody>
      </p:sp>
    </p:spTree>
    <p:extLst>
      <p:ext uri="{BB962C8B-B14F-4D97-AF65-F5344CB8AC3E}">
        <p14:creationId xmlns:p14="http://schemas.microsoft.com/office/powerpoint/2010/main" val="162213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We are going to start out by reflecting</a:t>
            </a:r>
            <a:r>
              <a:rPr lang="en-US" i="1" baseline="0" dirty="0" smtClean="0"/>
              <a:t> upon this statement. </a:t>
            </a:r>
          </a:p>
          <a:p>
            <a:r>
              <a:rPr lang="en-US" i="0" baseline="0" dirty="0" smtClean="0"/>
              <a:t>Read the statement aloud and have teachers write down their reactions. They can then share out in groups or with the whole group. </a:t>
            </a:r>
            <a:endParaRPr lang="en-US" i="0" dirty="0"/>
          </a:p>
        </p:txBody>
      </p:sp>
      <p:sp>
        <p:nvSpPr>
          <p:cNvPr id="4" name="Slide Number Placeholder 3"/>
          <p:cNvSpPr>
            <a:spLocks noGrp="1"/>
          </p:cNvSpPr>
          <p:nvPr>
            <p:ph type="sldNum" sz="quarter" idx="10"/>
          </p:nvPr>
        </p:nvSpPr>
        <p:spPr/>
        <p:txBody>
          <a:bodyPr/>
          <a:lstStyle/>
          <a:p>
            <a:fld id="{49AF8A1E-8137-6C47-8C7B-3F3E37866B01}" type="slidenum">
              <a:rPr lang="en-US" smtClean="0"/>
              <a:t>2</a:t>
            </a:fld>
            <a:endParaRPr lang="en-US"/>
          </a:p>
        </p:txBody>
      </p:sp>
    </p:spTree>
    <p:extLst>
      <p:ext uri="{BB962C8B-B14F-4D97-AF65-F5344CB8AC3E}">
        <p14:creationId xmlns:p14="http://schemas.microsoft.com/office/powerpoint/2010/main" val="3449993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First we’ll talk about starting with predictions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20</a:t>
            </a:fld>
            <a:endParaRPr lang="uk-UA"/>
          </a:p>
        </p:txBody>
      </p:sp>
    </p:spTree>
    <p:extLst>
      <p:ext uri="{BB962C8B-B14F-4D97-AF65-F5344CB8AC3E}">
        <p14:creationId xmlns:p14="http://schemas.microsoft.com/office/powerpoint/2010/main" val="1226105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Starting with predictions can be helpful </a:t>
            </a:r>
            <a:r>
              <a:rPr lang="en-US" sz="1200" i="1" kern="1200" dirty="0" smtClean="0">
                <a:solidFill>
                  <a:schemeClr val="tx1"/>
                </a:solidFill>
                <a:effectLst/>
                <a:latin typeface="+mn-lt"/>
                <a:ea typeface="+mn-ea"/>
                <a:cs typeface="+mn-cs"/>
              </a:rPr>
              <a:t>to</a:t>
            </a:r>
            <a:r>
              <a:rPr lang="en-US" sz="1200" i="1" kern="1200" baseline="0" dirty="0" smtClean="0">
                <a:solidFill>
                  <a:schemeClr val="tx1"/>
                </a:solidFill>
                <a:effectLst/>
                <a:latin typeface="+mn-lt"/>
                <a:ea typeface="+mn-ea"/>
                <a:cs typeface="+mn-cs"/>
              </a:rPr>
              <a:t> frame </a:t>
            </a:r>
            <a:r>
              <a:rPr lang="en-US" sz="1200" i="1" kern="1200" dirty="0" smtClean="0">
                <a:solidFill>
                  <a:schemeClr val="tx1"/>
                </a:solidFill>
                <a:effectLst/>
                <a:latin typeface="+mn-lt"/>
                <a:ea typeface="+mn-ea"/>
                <a:cs typeface="+mn-cs"/>
              </a:rPr>
              <a:t>results</a:t>
            </a:r>
            <a:r>
              <a:rPr lang="en-US" sz="1200" i="1" kern="1200" dirty="0" smtClean="0">
                <a:solidFill>
                  <a:schemeClr val="tx1"/>
                </a:solidFill>
                <a:effectLst/>
                <a:latin typeface="+mn-lt"/>
                <a:ea typeface="+mn-ea"/>
                <a:cs typeface="+mn-cs"/>
              </a:rPr>
              <a:t>. This can be as simple as </a:t>
            </a:r>
            <a:r>
              <a:rPr lang="en-US" sz="1200" i="1" kern="1200" dirty="0" smtClean="0">
                <a:solidFill>
                  <a:schemeClr val="tx1"/>
                </a:solidFill>
                <a:effectLst/>
                <a:latin typeface="+mn-lt"/>
                <a:ea typeface="+mn-ea"/>
                <a:cs typeface="+mn-cs"/>
              </a:rPr>
              <a:t>reflecting upon </a:t>
            </a:r>
            <a:r>
              <a:rPr lang="en-US" sz="1200" i="1" kern="1200" dirty="0" smtClean="0">
                <a:solidFill>
                  <a:schemeClr val="tx1"/>
                </a:solidFill>
                <a:effectLst/>
                <a:latin typeface="+mn-lt"/>
                <a:ea typeface="+mn-ea"/>
                <a:cs typeface="+mn-cs"/>
              </a:rPr>
              <a:t>the following questions prior to receiving </a:t>
            </a:r>
            <a:r>
              <a:rPr lang="en-US" sz="1200" i="1" kern="1200" dirty="0" smtClean="0">
                <a:solidFill>
                  <a:schemeClr val="tx1"/>
                </a:solidFill>
                <a:effectLst/>
                <a:latin typeface="+mn-lt"/>
                <a:ea typeface="+mn-ea"/>
                <a:cs typeface="+mn-cs"/>
              </a:rPr>
              <a:t>results</a:t>
            </a:r>
            <a:r>
              <a:rPr lang="en-US" sz="1200" i="1" kern="1200" dirty="0" smtClean="0">
                <a:solidFill>
                  <a:schemeClr val="tx1"/>
                </a:solidFill>
                <a:effectLst/>
                <a:latin typeface="+mn-lt"/>
                <a:ea typeface="+mn-ea"/>
                <a:cs typeface="+mn-cs"/>
              </a:rPr>
              <a:t>. CEI also has teacher self-assessments for both versions of the survey that basically reframe the questions as I statements for teachers to respond to about their own practice.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21</a:t>
            </a:fld>
            <a:endParaRPr lang="uk-UA"/>
          </a:p>
        </p:txBody>
      </p:sp>
    </p:spTree>
    <p:extLst>
      <p:ext uri="{BB962C8B-B14F-4D97-AF65-F5344CB8AC3E}">
        <p14:creationId xmlns:p14="http://schemas.microsoft.com/office/powerpoint/2010/main" val="1546015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The next step is to prioritize focus areas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22</a:t>
            </a:fld>
            <a:endParaRPr lang="uk-UA"/>
          </a:p>
        </p:txBody>
      </p:sp>
    </p:spTree>
    <p:extLst>
      <p:ext uri="{BB962C8B-B14F-4D97-AF65-F5344CB8AC3E}">
        <p14:creationId xmlns:p14="http://schemas.microsoft.com/office/powerpoint/2010/main" val="2117086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There are a few guiding principals for digging into SPS data</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First, always consider comparison groups. Simply looking at the highest and lowest scoring items may not help </a:t>
            </a:r>
            <a:r>
              <a:rPr lang="en-US" sz="1200" i="1" kern="1200" dirty="0" smtClean="0">
                <a:solidFill>
                  <a:schemeClr val="tx1"/>
                </a:solidFill>
                <a:effectLst/>
                <a:latin typeface="+mn-lt"/>
                <a:ea typeface="+mn-ea"/>
                <a:cs typeface="+mn-cs"/>
              </a:rPr>
              <a:t>in</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getting </a:t>
            </a:r>
            <a:r>
              <a:rPr lang="en-US" sz="1200" i="1" kern="1200" dirty="0" smtClean="0">
                <a:solidFill>
                  <a:schemeClr val="tx1"/>
                </a:solidFill>
                <a:effectLst/>
                <a:latin typeface="+mn-lt"/>
                <a:ea typeface="+mn-ea"/>
                <a:cs typeface="+mn-cs"/>
              </a:rPr>
              <a:t>to the right areas to </a:t>
            </a:r>
            <a:r>
              <a:rPr lang="en-US" sz="1200" i="1" kern="1200" dirty="0" smtClean="0">
                <a:solidFill>
                  <a:schemeClr val="tx1"/>
                </a:solidFill>
                <a:effectLst/>
                <a:latin typeface="+mn-lt"/>
                <a:ea typeface="+mn-ea"/>
                <a:cs typeface="+mn-cs"/>
              </a:rPr>
              <a:t>improve </a:t>
            </a:r>
            <a:r>
              <a:rPr lang="en-US" sz="1200" i="1" kern="1200" dirty="0" smtClean="0">
                <a:solidFill>
                  <a:schemeClr val="tx1"/>
                </a:solidFill>
                <a:effectLst/>
                <a:latin typeface="+mn-lt"/>
                <a:ea typeface="+mn-ea"/>
                <a:cs typeface="+mn-cs"/>
              </a:rPr>
              <a:t>practice. Considering school, district, or state comparison groups can help put results into context.</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Next, look at the distribution of responses. If there are particular items that have a lot of “always” or “never” responses, those may be areas to focus.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It is also important to disaggregate by subgroups. To better understand what the data are telling you.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23</a:t>
            </a:fld>
            <a:endParaRPr lang="uk-UA"/>
          </a:p>
        </p:txBody>
      </p:sp>
    </p:spTree>
    <p:extLst>
      <p:ext uri="{BB962C8B-B14F-4D97-AF65-F5344CB8AC3E}">
        <p14:creationId xmlns:p14="http://schemas.microsoft.com/office/powerpoint/2010/main" val="15009073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 When you are identifying strengths, look for the following things. Items that are: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Are higher than the comparison groups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Are better than predictions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Have a lot of “always” responses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Have consistent responses across subgroups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24</a:t>
            </a:fld>
            <a:endParaRPr lang="uk-UA"/>
          </a:p>
        </p:txBody>
      </p:sp>
    </p:spTree>
    <p:extLst>
      <p:ext uri="{BB962C8B-B14F-4D97-AF65-F5344CB8AC3E}">
        <p14:creationId xmlns:p14="http://schemas.microsoft.com/office/powerpoint/2010/main" val="852383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When you are identifying areas of need, look for the following things. Items that are: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Are lower than the comparison groups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Don’t live up to predictions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Have a lot of “never” responses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Look very different for student subgroups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25</a:t>
            </a:fld>
            <a:endParaRPr lang="uk-UA"/>
          </a:p>
        </p:txBody>
      </p:sp>
    </p:spTree>
    <p:extLst>
      <p:ext uri="{BB962C8B-B14F-4D97-AF65-F5344CB8AC3E}">
        <p14:creationId xmlns:p14="http://schemas.microsoft.com/office/powerpoint/2010/main" val="2416516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Finally, you’ll want to incorporate context.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26</a:t>
            </a:fld>
            <a:endParaRPr lang="uk-UA"/>
          </a:p>
        </p:txBody>
      </p:sp>
    </p:spTree>
    <p:extLst>
      <p:ext uri="{BB962C8B-B14F-4D97-AF65-F5344CB8AC3E}">
        <p14:creationId xmlns:p14="http://schemas.microsoft.com/office/powerpoint/2010/main" val="39405941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Student survey results, just like any other data, don’t stand on their own.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You’ll want to incorporate context in order to better identify next steps for improving practice.</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Some areas you may consider are:</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Programs and initiatives: </a:t>
            </a:r>
            <a:r>
              <a:rPr lang="en-US" sz="1200" i="1" kern="1200" dirty="0" smtClean="0">
                <a:solidFill>
                  <a:schemeClr val="tx1"/>
                </a:solidFill>
                <a:effectLst/>
                <a:latin typeface="+mn-lt"/>
                <a:ea typeface="+mn-ea"/>
                <a:cs typeface="+mn-cs"/>
              </a:rPr>
              <a:t>You may be part of a specific</a:t>
            </a:r>
            <a:r>
              <a:rPr lang="en-US" sz="1200" i="1" kern="1200" baseline="0" dirty="0" smtClean="0">
                <a:solidFill>
                  <a:schemeClr val="tx1"/>
                </a:solidFill>
                <a:effectLst/>
                <a:latin typeface="+mn-lt"/>
                <a:ea typeface="+mn-ea"/>
                <a:cs typeface="+mn-cs"/>
              </a:rPr>
              <a:t> program and think about how that impacted your results.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growth data: </a:t>
            </a:r>
            <a:r>
              <a:rPr lang="en-US" sz="1200" i="1" kern="1200" dirty="0" smtClean="0">
                <a:solidFill>
                  <a:schemeClr val="tx1"/>
                </a:solidFill>
                <a:effectLst/>
                <a:latin typeface="+mn-lt"/>
                <a:ea typeface="+mn-ea"/>
                <a:cs typeface="+mn-cs"/>
              </a:rPr>
              <a:t>You can </a:t>
            </a:r>
            <a:r>
              <a:rPr lang="en-US" sz="1200" i="1" kern="1200" dirty="0" smtClean="0">
                <a:solidFill>
                  <a:schemeClr val="tx1"/>
                </a:solidFill>
                <a:effectLst/>
                <a:latin typeface="+mn-lt"/>
                <a:ea typeface="+mn-ea"/>
                <a:cs typeface="+mn-cs"/>
              </a:rPr>
              <a:t>look at how their scores align to </a:t>
            </a:r>
            <a:r>
              <a:rPr lang="en-US" sz="1200" i="1" kern="1200" dirty="0" smtClean="0">
                <a:solidFill>
                  <a:schemeClr val="tx1"/>
                </a:solidFill>
                <a:effectLst/>
                <a:latin typeface="+mn-lt"/>
                <a:ea typeface="+mn-ea"/>
                <a:cs typeface="+mn-cs"/>
              </a:rPr>
              <a:t>growth </a:t>
            </a:r>
            <a:r>
              <a:rPr lang="en-US" sz="1200" i="1" kern="1200" dirty="0" smtClean="0">
                <a:solidFill>
                  <a:schemeClr val="tx1"/>
                </a:solidFill>
                <a:effectLst/>
                <a:latin typeface="+mn-lt"/>
                <a:ea typeface="+mn-ea"/>
                <a:cs typeface="+mn-cs"/>
              </a:rPr>
              <a:t>data for certain classes.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Professional practice: As we just saw, the student survey can provide a lot of information that connects to professional practices. </a:t>
            </a:r>
            <a:r>
              <a:rPr lang="en-US" sz="1200" i="1" kern="1200" dirty="0" smtClean="0">
                <a:solidFill>
                  <a:schemeClr val="tx1"/>
                </a:solidFill>
                <a:effectLst/>
                <a:latin typeface="+mn-lt"/>
                <a:ea typeface="+mn-ea"/>
                <a:cs typeface="+mn-cs"/>
              </a:rPr>
              <a:t>You should examine </a:t>
            </a:r>
            <a:r>
              <a:rPr lang="en-US" sz="1200" i="1" kern="1200" dirty="0" smtClean="0">
                <a:solidFill>
                  <a:schemeClr val="tx1"/>
                </a:solidFill>
                <a:effectLst/>
                <a:latin typeface="+mn-lt"/>
                <a:ea typeface="+mn-ea"/>
                <a:cs typeface="+mn-cs"/>
              </a:rPr>
              <a:t>results to uncover areas </a:t>
            </a:r>
            <a:r>
              <a:rPr lang="en-US" sz="1200" i="1" kern="1200" dirty="0" smtClean="0">
                <a:solidFill>
                  <a:schemeClr val="tx1"/>
                </a:solidFill>
                <a:effectLst/>
                <a:latin typeface="+mn-lt"/>
                <a:ea typeface="+mn-ea"/>
                <a:cs typeface="+mn-cs"/>
              </a:rPr>
              <a:t>where </a:t>
            </a:r>
            <a:r>
              <a:rPr lang="en-US" sz="1200" i="1" kern="1200" dirty="0" smtClean="0">
                <a:solidFill>
                  <a:schemeClr val="tx1"/>
                </a:solidFill>
                <a:effectLst/>
                <a:latin typeface="+mn-lt"/>
                <a:ea typeface="+mn-ea"/>
                <a:cs typeface="+mn-cs"/>
              </a:rPr>
              <a:t>results align (and don’t align) to </a:t>
            </a:r>
            <a:r>
              <a:rPr lang="en-US" sz="1200" i="1" kern="1200" dirty="0" smtClean="0">
                <a:solidFill>
                  <a:schemeClr val="tx1"/>
                </a:solidFill>
                <a:effectLst/>
                <a:latin typeface="+mn-lt"/>
                <a:ea typeface="+mn-ea"/>
                <a:cs typeface="+mn-cs"/>
              </a:rPr>
              <a:t>professional </a:t>
            </a:r>
            <a:r>
              <a:rPr lang="en-US" sz="1200" i="1" kern="1200" dirty="0" smtClean="0">
                <a:solidFill>
                  <a:schemeClr val="tx1"/>
                </a:solidFill>
                <a:effectLst/>
                <a:latin typeface="+mn-lt"/>
                <a:ea typeface="+mn-ea"/>
                <a:cs typeface="+mn-cs"/>
              </a:rPr>
              <a:t>practice ratings. If they are not aligned it could mean that students are experiencing something that is not readily observable by coaches or evaluators.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Curriculum: Perhaps you are an IB school, or have an AP program – looking at these curricular initiatives could help you think more deeply about your results.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27</a:t>
            </a:fld>
            <a:endParaRPr lang="uk-UA"/>
          </a:p>
        </p:txBody>
      </p:sp>
    </p:spTree>
    <p:extLst>
      <p:ext uri="{BB962C8B-B14F-4D97-AF65-F5344CB8AC3E}">
        <p14:creationId xmlns:p14="http://schemas.microsoft.com/office/powerpoint/2010/main" val="25929186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Now we are going to take a look at our school’s results. </a:t>
            </a:r>
            <a:endParaRPr lang="en-US" i="1" dirty="0"/>
          </a:p>
        </p:txBody>
      </p:sp>
      <p:sp>
        <p:nvSpPr>
          <p:cNvPr id="4" name="Slide Number Placeholder 3"/>
          <p:cNvSpPr>
            <a:spLocks noGrp="1"/>
          </p:cNvSpPr>
          <p:nvPr>
            <p:ph type="sldNum" sz="quarter" idx="10"/>
          </p:nvPr>
        </p:nvSpPr>
        <p:spPr/>
        <p:txBody>
          <a:bodyPr/>
          <a:lstStyle/>
          <a:p>
            <a:fld id="{49AF8A1E-8137-6C47-8C7B-3F3E37866B01}" type="slidenum">
              <a:rPr lang="uk-UA" smtClean="0"/>
              <a:t>28</a:t>
            </a:fld>
            <a:endParaRPr lang="uk-UA"/>
          </a:p>
        </p:txBody>
      </p:sp>
    </p:spTree>
    <p:extLst>
      <p:ext uri="{BB962C8B-B14F-4D97-AF65-F5344CB8AC3E}">
        <p14:creationId xmlns:p14="http://schemas.microsoft.com/office/powerpoint/2010/main" val="2757058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the instructions</a:t>
            </a:r>
            <a:r>
              <a:rPr lang="en-US" baseline="0" dirty="0" smtClean="0"/>
              <a:t> for the activity. Have teachers share out in groups or all together. </a:t>
            </a:r>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29</a:t>
            </a:fld>
            <a:endParaRPr lang="en-US"/>
          </a:p>
        </p:txBody>
      </p:sp>
    </p:spTree>
    <p:extLst>
      <p:ext uri="{BB962C8B-B14F-4D97-AF65-F5344CB8AC3E}">
        <p14:creationId xmlns:p14="http://schemas.microsoft.com/office/powerpoint/2010/main" val="4064571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Review the objectives for the training </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3</a:t>
            </a:fld>
            <a:endParaRPr lang="uk-UA"/>
          </a:p>
        </p:txBody>
      </p:sp>
    </p:spTree>
    <p:extLst>
      <p:ext uri="{BB962C8B-B14F-4D97-AF65-F5344CB8AC3E}">
        <p14:creationId xmlns:p14="http://schemas.microsoft.com/office/powerpoint/2010/main" val="27288154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as a group and chart</a:t>
            </a:r>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30</a:t>
            </a:fld>
            <a:endParaRPr lang="en-US"/>
          </a:p>
        </p:txBody>
      </p:sp>
    </p:spTree>
    <p:extLst>
      <p:ext uri="{BB962C8B-B14F-4D97-AF65-F5344CB8AC3E}">
        <p14:creationId xmlns:p14="http://schemas.microsoft.com/office/powerpoint/2010/main" val="3170019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as a group and chart</a:t>
            </a:r>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31</a:t>
            </a:fld>
            <a:endParaRPr lang="en-US"/>
          </a:p>
        </p:txBody>
      </p:sp>
    </p:spTree>
    <p:extLst>
      <p:ext uri="{BB962C8B-B14F-4D97-AF65-F5344CB8AC3E}">
        <p14:creationId xmlns:p14="http://schemas.microsoft.com/office/powerpoint/2010/main" val="2330279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Discuss as a group and chart</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32</a:t>
            </a:fld>
            <a:endParaRPr lang="uk-UA"/>
          </a:p>
        </p:txBody>
      </p:sp>
    </p:spTree>
    <p:extLst>
      <p:ext uri="{BB962C8B-B14F-4D97-AF65-F5344CB8AC3E}">
        <p14:creationId xmlns:p14="http://schemas.microsoft.com/office/powerpoint/2010/main" val="3138941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Review the agenda for the training</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4</a:t>
            </a:fld>
            <a:endParaRPr lang="en-US"/>
          </a:p>
        </p:txBody>
      </p:sp>
    </p:spTree>
    <p:extLst>
      <p:ext uri="{BB962C8B-B14F-4D97-AF65-F5344CB8AC3E}">
        <p14:creationId xmlns:p14="http://schemas.microsoft.com/office/powerpoint/2010/main" val="540426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We’ll start with covering the basics of the survey.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5</a:t>
            </a:fld>
            <a:endParaRPr lang="en-US"/>
          </a:p>
        </p:txBody>
      </p:sp>
    </p:spTree>
    <p:extLst>
      <p:ext uri="{BB962C8B-B14F-4D97-AF65-F5344CB8AC3E}">
        <p14:creationId xmlns:p14="http://schemas.microsoft.com/office/powerpoint/2010/main" val="4231116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A student perception survey is a great tool for getting feedback from students on teachers’ classroom practice.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Students are well positioned to provide this type of feedback because they experience classroom instruction more than anyone else.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This feedback can also contribute to a big-picture view of what is going on in a classroom, school, or district.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6</a:t>
            </a:fld>
            <a:endParaRPr lang="en-US"/>
          </a:p>
        </p:txBody>
      </p:sp>
    </p:spTree>
    <p:extLst>
      <p:ext uri="{BB962C8B-B14F-4D97-AF65-F5344CB8AC3E}">
        <p14:creationId xmlns:p14="http://schemas.microsoft.com/office/powerpoint/2010/main" val="3865325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 most recent and comprehensive study of student surveys is the Measures of Effective Teaching Project or MET study conducted by the Bill and Melinda Gates foundation. The MET study had two primary findings about student surveys: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The combination of student surveys, observation, and student growth data are </a:t>
            </a:r>
            <a:r>
              <a:rPr lang="en-US" sz="1200" b="1" i="1" kern="1200" dirty="0" smtClean="0">
                <a:solidFill>
                  <a:schemeClr val="tx1"/>
                </a:solidFill>
                <a:effectLst/>
                <a:latin typeface="+mn-lt"/>
                <a:ea typeface="+mn-ea"/>
                <a:cs typeface="+mn-cs"/>
              </a:rPr>
              <a:t>able to predict future effectiveness</a:t>
            </a:r>
            <a:r>
              <a:rPr lang="en-US" sz="1200" i="1" kern="1200" dirty="0" smtClean="0">
                <a:solidFill>
                  <a:schemeClr val="tx1"/>
                </a:solidFill>
                <a:effectLst/>
                <a:latin typeface="+mn-lt"/>
                <a:ea typeface="+mn-ea"/>
                <a:cs typeface="+mn-cs"/>
              </a:rPr>
              <a:t> better than any of them alone.</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survey results are </a:t>
            </a:r>
            <a:r>
              <a:rPr lang="en-US" sz="1200" b="1" i="1" kern="1200" dirty="0" smtClean="0">
                <a:solidFill>
                  <a:schemeClr val="tx1"/>
                </a:solidFill>
                <a:effectLst/>
                <a:latin typeface="+mn-lt"/>
                <a:ea typeface="+mn-ea"/>
                <a:cs typeface="+mn-cs"/>
              </a:rPr>
              <a:t>correlated to student achievement gains</a:t>
            </a:r>
            <a:r>
              <a:rPr lang="en-US"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There is other research around student feedback more generally that also indicates that students are able to </a:t>
            </a:r>
            <a:r>
              <a:rPr lang="en-US" sz="1200" b="1" i="1" kern="1200" dirty="0" smtClean="0">
                <a:solidFill>
                  <a:schemeClr val="tx1"/>
                </a:solidFill>
                <a:effectLst/>
                <a:latin typeface="+mn-lt"/>
                <a:ea typeface="+mn-ea"/>
                <a:cs typeface="+mn-cs"/>
              </a:rPr>
              <a:t>meaningfully distinguish between teachers</a:t>
            </a:r>
            <a:r>
              <a:rPr lang="en-US" sz="1200" i="1" kern="1200" dirty="0" smtClean="0">
                <a:solidFill>
                  <a:schemeClr val="tx1"/>
                </a:solidFill>
                <a:effectLst/>
                <a:latin typeface="+mn-lt"/>
                <a:ea typeface="+mn-ea"/>
                <a:cs typeface="+mn-cs"/>
              </a:rPr>
              <a:t>, meaning that they do not rate all teachers the same.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Research also shows that soliciting student feedback is mutually beneficial in that in also promotes </a:t>
            </a:r>
            <a:r>
              <a:rPr lang="en-US" sz="1200" b="1" i="1" kern="1200" dirty="0" smtClean="0">
                <a:solidFill>
                  <a:schemeClr val="tx1"/>
                </a:solidFill>
                <a:effectLst/>
                <a:latin typeface="+mn-lt"/>
                <a:ea typeface="+mn-ea"/>
                <a:cs typeface="+mn-cs"/>
              </a:rPr>
              <a:t>reflection and responsibility on the part of the students</a:t>
            </a:r>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8878F7-46CD-4120-B925-5640115E1642}" type="slidenum">
              <a:rPr lang="en-US" smtClean="0"/>
              <a:t>7</a:t>
            </a:fld>
            <a:endParaRPr lang="en-US"/>
          </a:p>
        </p:txBody>
      </p:sp>
    </p:spTree>
    <p:extLst>
      <p:ext uri="{BB962C8B-B14F-4D97-AF65-F5344CB8AC3E}">
        <p14:creationId xmlns:p14="http://schemas.microsoft.com/office/powerpoint/2010/main" val="130976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Colorado’s student perception survey is free and publically available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It has 34 items that ask students about their learning experiences</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It is also mapped to the Colorado Teacher Quality Standards</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There are two versions of the survey – one for grades 3-5 and another for grades 6-12</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This ensures that the questions are developmentally appropriate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It was developed by CEI with feedback from Colorado teachers and students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Students participated in “think-</a:t>
            </a:r>
            <a:r>
              <a:rPr lang="en-US" sz="1200" i="1" kern="1200" dirty="0" err="1" smtClean="0">
                <a:solidFill>
                  <a:schemeClr val="tx1"/>
                </a:solidFill>
                <a:effectLst/>
                <a:latin typeface="+mn-lt"/>
                <a:ea typeface="+mn-ea"/>
                <a:cs typeface="+mn-cs"/>
              </a:rPr>
              <a:t>alouds</a:t>
            </a:r>
            <a:r>
              <a:rPr lang="en-US" sz="1200" i="1" kern="1200" dirty="0" smtClean="0">
                <a:solidFill>
                  <a:schemeClr val="tx1"/>
                </a:solidFill>
                <a:effectLst/>
                <a:latin typeface="+mn-lt"/>
                <a:ea typeface="+mn-ea"/>
                <a:cs typeface="+mn-cs"/>
              </a:rPr>
              <a:t>” where they talked through their responses to each question</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Over 1400 teachers provided input during the survey development process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CEI took feedback about the instrument very seriously, changing or eliminating items for specific reasons</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1800"/>
              </a:spcBef>
              <a:spcAft>
                <a:spcPts val="0"/>
              </a:spcAft>
              <a:buClrTx/>
              <a:buSzTx/>
              <a:buFont typeface="Arial" pitchFamily="34" charset="0"/>
              <a:buNone/>
              <a:tabLst/>
              <a:defRPr/>
            </a:pPr>
            <a:endParaRPr lang="en-US" baseline="0" dirty="0" smtClean="0">
              <a:solidFill>
                <a:schemeClr val="tx2"/>
              </a:solidFill>
            </a:endParaRPr>
          </a:p>
        </p:txBody>
      </p:sp>
      <p:sp>
        <p:nvSpPr>
          <p:cNvPr id="4" name="Slide Number Placeholder 3"/>
          <p:cNvSpPr>
            <a:spLocks noGrp="1"/>
          </p:cNvSpPr>
          <p:nvPr>
            <p:ph type="sldNum" sz="quarter" idx="10"/>
          </p:nvPr>
        </p:nvSpPr>
        <p:spPr/>
        <p:txBody>
          <a:bodyPr/>
          <a:lstStyle/>
          <a:p>
            <a:fld id="{A457A3DA-8E4B-4137-ADAB-289E41CFE170}" type="slidenum">
              <a:rPr lang="en-US" smtClean="0"/>
              <a:pPr/>
              <a:t>8</a:t>
            </a:fld>
            <a:endParaRPr lang="en-US"/>
          </a:p>
        </p:txBody>
      </p:sp>
    </p:spTree>
    <p:extLst>
      <p:ext uri="{BB962C8B-B14F-4D97-AF65-F5344CB8AC3E}">
        <p14:creationId xmlns:p14="http://schemas.microsoft.com/office/powerpoint/2010/main" val="3110701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This short video shows students talking about the survey</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Show video:</a:t>
            </a:r>
            <a:r>
              <a:rPr lang="en-US" sz="1200" kern="1200" baseline="0" dirty="0" smtClean="0">
                <a:solidFill>
                  <a:schemeClr val="tx1"/>
                </a:solidFill>
                <a:effectLst/>
                <a:latin typeface="+mn-lt"/>
                <a:ea typeface="+mn-ea"/>
                <a:cs typeface="+mn-cs"/>
              </a:rPr>
              <a:t> https://</a:t>
            </a:r>
            <a:r>
              <a:rPr lang="en-US" sz="1200" kern="1200" baseline="0" dirty="0" err="1" smtClean="0">
                <a:solidFill>
                  <a:schemeClr val="tx1"/>
                </a:solidFill>
                <a:effectLst/>
                <a:latin typeface="+mn-lt"/>
                <a:ea typeface="+mn-ea"/>
                <a:cs typeface="+mn-cs"/>
              </a:rPr>
              <a:t>www.youtube.com</a:t>
            </a:r>
            <a:r>
              <a:rPr lang="en-US" sz="1200" kern="1200" baseline="0" dirty="0" smtClean="0">
                <a:solidFill>
                  <a:schemeClr val="tx1"/>
                </a:solidFill>
                <a:effectLst/>
                <a:latin typeface="+mn-lt"/>
                <a:ea typeface="+mn-ea"/>
                <a:cs typeface="+mn-cs"/>
              </a:rPr>
              <a:t>/</a:t>
            </a:r>
            <a:r>
              <a:rPr lang="en-US" sz="1200" kern="1200" baseline="0" dirty="0" err="1" smtClean="0">
                <a:solidFill>
                  <a:schemeClr val="tx1"/>
                </a:solidFill>
                <a:effectLst/>
                <a:latin typeface="+mn-lt"/>
                <a:ea typeface="+mn-ea"/>
                <a:cs typeface="+mn-cs"/>
              </a:rPr>
              <a:t>watch?v</a:t>
            </a:r>
            <a:r>
              <a:rPr lang="en-US" sz="1200" kern="1200" baseline="0" dirty="0" smtClean="0">
                <a:solidFill>
                  <a:schemeClr val="tx1"/>
                </a:solidFill>
                <a:effectLst/>
                <a:latin typeface="+mn-lt"/>
                <a:ea typeface="+mn-ea"/>
                <a:cs typeface="+mn-cs"/>
              </a:rPr>
              <a:t>=</a:t>
            </a:r>
            <a:r>
              <a:rPr lang="en-US" sz="1200" kern="1200" baseline="0" dirty="0" err="1" smtClean="0">
                <a:solidFill>
                  <a:schemeClr val="tx1"/>
                </a:solidFill>
                <a:effectLst/>
                <a:latin typeface="+mn-lt"/>
                <a:ea typeface="+mn-ea"/>
                <a:cs typeface="+mn-cs"/>
              </a:rPr>
              <a:t>CGewweybizw&amp;list</a:t>
            </a:r>
            <a:r>
              <a:rPr lang="en-US" sz="1200" kern="1200" baseline="0" dirty="0" smtClean="0">
                <a:solidFill>
                  <a:schemeClr val="tx1"/>
                </a:solidFill>
                <a:effectLst/>
                <a:latin typeface="+mn-lt"/>
                <a:ea typeface="+mn-ea"/>
                <a:cs typeface="+mn-cs"/>
              </a:rPr>
              <a:t>=UU0Rx8_qMNt6d1k_ddKqwG9A</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9</a:t>
            </a:fld>
            <a:endParaRPr lang="uk-UA"/>
          </a:p>
        </p:txBody>
      </p:sp>
    </p:spTree>
    <p:extLst>
      <p:ext uri="{BB962C8B-B14F-4D97-AF65-F5344CB8AC3E}">
        <p14:creationId xmlns:p14="http://schemas.microsoft.com/office/powerpoint/2010/main" val="3519562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251743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solidFill>
                  <a:schemeClr val="tx2"/>
                </a:solidFill>
                <a:latin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312919"/>
          </a:xfrm>
          <a:prstGeom prst="rect">
            <a:avLst/>
          </a:prstGeom>
        </p:spPr>
        <p:txBody>
          <a:bodyPr vert="horz"/>
          <a:lstStyle>
            <a:lvl1pPr>
              <a:defRPr>
                <a:solidFill>
                  <a:schemeClr val="tx2"/>
                </a:solidFill>
                <a:latin typeface="Arial"/>
              </a:defRPr>
            </a:lvl1pPr>
            <a:lvl2pPr>
              <a:defRPr>
                <a:solidFill>
                  <a:schemeClr val="tx2"/>
                </a:solidFill>
                <a:latin typeface="Arial"/>
              </a:defRPr>
            </a:lvl2pPr>
            <a:lvl3pPr>
              <a:defRPr>
                <a:solidFill>
                  <a:schemeClr val="tx2"/>
                </a:solidFill>
                <a:latin typeface="Arial"/>
              </a:defRPr>
            </a:lvl3pPr>
            <a:lvl4pPr>
              <a:defRPr>
                <a:solidFill>
                  <a:schemeClr val="tx2"/>
                </a:solidFill>
                <a:latin typeface="Arial"/>
              </a:defRPr>
            </a:lvl4pPr>
            <a:lvl5pPr>
              <a:defRPr>
                <a:solidFill>
                  <a:schemeClr val="tx2"/>
                </a:solidFill>
                <a:latin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87943157"/>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3"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169593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6" name="Picture 5" descr="Green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269463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Purple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371055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descr="Green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
        <p:nvSpPr>
          <p:cNvPr id="14" name="Text Placeholder 13"/>
          <p:cNvSpPr>
            <a:spLocks noGrp="1"/>
          </p:cNvSpPr>
          <p:nvPr>
            <p:ph type="body" sz="quarter" idx="10" hasCustomPrompt="1"/>
          </p:nvPr>
        </p:nvSpPr>
        <p:spPr>
          <a:xfrm>
            <a:off x="603250" y="6506811"/>
            <a:ext cx="6870700" cy="267051"/>
          </a:xfrm>
        </p:spPr>
        <p:txBody>
          <a:bodyPr>
            <a:noAutofit/>
          </a:bodyPr>
          <a:lstStyle>
            <a:lvl1pPr marL="0" indent="0">
              <a:buNone/>
              <a:defRPr sz="1400" b="0" baseline="0">
                <a:solidFill>
                  <a:schemeClr val="accent1"/>
                </a:solidFill>
              </a:defRPr>
            </a:lvl1pPr>
            <a:lvl2pPr marL="457200" indent="0">
              <a:buNone/>
              <a:defRPr sz="1400" b="0">
                <a:solidFill>
                  <a:schemeClr val="accent1"/>
                </a:solidFill>
              </a:defRPr>
            </a:lvl2pPr>
            <a:lvl3pPr marL="914400" indent="0">
              <a:buNone/>
              <a:defRPr sz="1400" b="0">
                <a:solidFill>
                  <a:schemeClr val="accent1"/>
                </a:solidFill>
              </a:defRPr>
            </a:lvl3pPr>
            <a:lvl4pPr marL="1371600" indent="0">
              <a:buNone/>
              <a:defRPr sz="1400" b="0">
                <a:solidFill>
                  <a:schemeClr val="accent1"/>
                </a:solidFill>
              </a:defRPr>
            </a:lvl4pPr>
            <a:lvl5pPr marL="1828800" indent="0">
              <a:buNone/>
              <a:defRPr sz="1400" b="0">
                <a:solidFill>
                  <a:schemeClr val="accent1"/>
                </a:solidFill>
              </a:defRPr>
            </a:lvl5pPr>
          </a:lstStyle>
          <a:p>
            <a:pPr lvl="0"/>
            <a:r>
              <a:rPr lang="en-US"/>
              <a:t>Title/Date Footer Info</a:t>
            </a:r>
          </a:p>
        </p:txBody>
      </p:sp>
    </p:spTree>
    <p:extLst>
      <p:ext uri="{BB962C8B-B14F-4D97-AF65-F5344CB8AC3E}">
        <p14:creationId xmlns:p14="http://schemas.microsoft.com/office/powerpoint/2010/main" val="364231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Purple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
        <p:nvSpPr>
          <p:cNvPr id="15" name="Text Placeholder 13"/>
          <p:cNvSpPr>
            <a:spLocks noGrp="1"/>
          </p:cNvSpPr>
          <p:nvPr>
            <p:ph type="body" sz="quarter" idx="10" hasCustomPrompt="1"/>
          </p:nvPr>
        </p:nvSpPr>
        <p:spPr>
          <a:xfrm>
            <a:off x="603250" y="6506811"/>
            <a:ext cx="6870700" cy="267051"/>
          </a:xfrm>
        </p:spPr>
        <p:txBody>
          <a:bodyPr>
            <a:noAutofit/>
          </a:bodyPr>
          <a:lstStyle>
            <a:lvl1pPr marL="0" indent="0">
              <a:buNone/>
              <a:defRPr sz="1400" b="0" baseline="0">
                <a:solidFill>
                  <a:schemeClr val="accent1"/>
                </a:solidFill>
              </a:defRPr>
            </a:lvl1pPr>
            <a:lvl2pPr marL="457200" indent="0">
              <a:buNone/>
              <a:defRPr sz="1400" b="0">
                <a:solidFill>
                  <a:schemeClr val="accent1"/>
                </a:solidFill>
              </a:defRPr>
            </a:lvl2pPr>
            <a:lvl3pPr marL="914400" indent="0">
              <a:buNone/>
              <a:defRPr sz="1400" b="0">
                <a:solidFill>
                  <a:schemeClr val="accent1"/>
                </a:solidFill>
              </a:defRPr>
            </a:lvl3pPr>
            <a:lvl4pPr marL="1371600" indent="0">
              <a:buNone/>
              <a:defRPr sz="1400" b="0">
                <a:solidFill>
                  <a:schemeClr val="accent1"/>
                </a:solidFill>
              </a:defRPr>
            </a:lvl4pPr>
            <a:lvl5pPr marL="1828800" indent="0">
              <a:buNone/>
              <a:defRPr sz="1400" b="0">
                <a:solidFill>
                  <a:schemeClr val="accent1"/>
                </a:solidFill>
              </a:defRPr>
            </a:lvl5pPr>
          </a:lstStyle>
          <a:p>
            <a:pPr lvl="0"/>
            <a:r>
              <a:rPr lang="en-US"/>
              <a:t>Title/Date Footer Info</a:t>
            </a:r>
          </a:p>
        </p:txBody>
      </p:sp>
    </p:spTree>
    <p:extLst>
      <p:ext uri="{BB962C8B-B14F-4D97-AF65-F5344CB8AC3E}">
        <p14:creationId xmlns:p14="http://schemas.microsoft.com/office/powerpoint/2010/main" val="398746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5" name="Picture 14"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b="0"/>
            </a:lvl1pPr>
            <a:lvl2pPr marL="0" indent="0">
              <a:spcBef>
                <a:spcPts val="0"/>
              </a:spcBef>
              <a:buFontTx/>
              <a:buNone/>
              <a:defRPr sz="1400" b="0"/>
            </a:lvl2pPr>
            <a:lvl3pPr marL="0" indent="0">
              <a:spcBef>
                <a:spcPts val="0"/>
              </a:spcBef>
              <a:buFontTx/>
              <a:buNone/>
              <a:defRPr sz="1400" b="0"/>
            </a:lvl3pPr>
            <a:lvl4pPr marL="0" indent="0">
              <a:spcBef>
                <a:spcPts val="0"/>
              </a:spcBef>
              <a:buFontTx/>
              <a:buNone/>
              <a:defRPr sz="1400" b="0"/>
            </a:lvl4pPr>
            <a:lvl5pPr marL="0" indent="0">
              <a:spcBef>
                <a:spcPts val="0"/>
              </a:spcBef>
              <a:buFontTx/>
              <a:buNone/>
              <a:defRPr sz="14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922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2" name="Picture 1"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a:lvl1pPr>
            <a:lvl2pPr marL="0" indent="0">
              <a:spcBef>
                <a:spcPts val="0"/>
              </a:spcBef>
              <a:buFontTx/>
              <a:buNone/>
              <a:defRPr sz="1400"/>
            </a:lvl2pPr>
            <a:lvl3pPr marL="0" indent="0">
              <a:spcBef>
                <a:spcPts val="0"/>
              </a:spcBef>
              <a:buFontTx/>
              <a:buNone/>
              <a:defRPr sz="1400"/>
            </a:lvl3pPr>
            <a:lvl4pPr marL="0" indent="0">
              <a:spcBef>
                <a:spcPts val="0"/>
              </a:spcBef>
              <a:buFontTx/>
              <a:buNone/>
              <a:defRPr sz="1400"/>
            </a:lvl4pPr>
            <a:lvl5pPr marL="0" indent="0">
              <a:spcBef>
                <a:spcPts val="0"/>
              </a:spcBef>
              <a:buFontTx/>
              <a:buNone/>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355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0850326"/>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103753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985F4-2F0D-984A-8CF0-A35CB070B721}" type="datetimeFigureOut">
              <a:t>1/29/16</a:t>
            </a:fld>
            <a:endParaRPr lang="en-US"/>
          </a:p>
        </p:txBody>
      </p:sp>
      <p:sp>
        <p:nvSpPr>
          <p:cNvPr id="5" name="Footer Placeholder 4"/>
          <p:cNvSpPr>
            <a:spLocks noGrp="1"/>
          </p:cNvSpPr>
          <p:nvPr>
            <p:ph type="ftr" sz="quarter" idx="3"/>
          </p:nvPr>
        </p:nvSpPr>
        <p:spPr>
          <a:xfrm>
            <a:off x="1676399" y="6356350"/>
            <a:ext cx="40777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911499" y="6356350"/>
            <a:ext cx="10108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DC9AE-13C5-E24C-A4A4-DB099E25B126}" type="slidenum">
              <a:t>‹#›</a:t>
            </a:fld>
            <a:endParaRPr lang="en-US"/>
          </a:p>
        </p:txBody>
      </p:sp>
    </p:spTree>
    <p:extLst>
      <p:ext uri="{BB962C8B-B14F-4D97-AF65-F5344CB8AC3E}">
        <p14:creationId xmlns:p14="http://schemas.microsoft.com/office/powerpoint/2010/main" val="1045647621"/>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0" r:id="rId3"/>
    <p:sldLayoutId id="2147483651" r:id="rId4"/>
    <p:sldLayoutId id="2147483661" r:id="rId5"/>
    <p:sldLayoutId id="2147483650" r:id="rId6"/>
    <p:sldLayoutId id="2147483662" r:id="rId7"/>
    <p:sldLayoutId id="2147483665" r:id="rId8"/>
    <p:sldLayoutId id="2147483666" r:id="rId9"/>
    <p:sldLayoutId id="2147483668" r:id="rId10"/>
  </p:sldLayoutIdLst>
  <p:txStyles>
    <p:titleStyle>
      <a:lvl1pPr algn="l"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ceiweb.wpengine.com/wp-content/uploads/2014/10/SPS_Administration_survey-instrument-3-5-CEI.pdf" TargetMode="External"/><Relationship Id="rId4" Type="http://schemas.openxmlformats.org/officeDocument/2006/relationships/hyperlink" Target="http://ceiweb.wpengine.com/wp-content/uploads/2014/09/SPS_Administration_survey-instrument-6-12-CEI.pdf" TargetMode="External"/><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http://www.colegacy.org/sps-resources-for-teachers" TargetMode="External"/><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www.coloradoedinitiative.org/studentsurvey/" TargetMode="External"/><Relationship Id="rId4" Type="http://schemas.openxmlformats.org/officeDocument/2006/relationships/hyperlink" Target="http://ceiweb.wpengine.com/wp-content/uploads/2014/09/SPS_results_Digging-Deeper-I-CEI.pdf" TargetMode="External"/><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ceiweb.wpengine.com/wp-content/uploads/2014/09/SPS_results_self-assessment-3-5_CEI.pdf" TargetMode="External"/><Relationship Id="rId4" Type="http://schemas.openxmlformats.org/officeDocument/2006/relationships/hyperlink" Target="http://ceiweb.wpengine.com/wp-content/uploads/2014/09/SPS_results_self-assessment-6-12_CEI.pdf" TargetMode="External"/><Relationship Id="rId5" Type="http://schemas.openxmlformats.org/officeDocument/2006/relationships/hyperlink" Target="http://www.coloradoedinitiative.org/studentsurvey/" TargetMode="External"/><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youtu.be/CGewweybizw" TargetMode="External"/><Relationship Id="rId4" Type="http://schemas.openxmlformats.org/officeDocument/2006/relationships/image" Target="../media/image10.png"/><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128" y="5638799"/>
            <a:ext cx="8069716" cy="492245"/>
          </a:xfrm>
        </p:spPr>
        <p:txBody>
          <a:bodyPr>
            <a:noAutofit/>
          </a:bodyPr>
          <a:lstStyle/>
          <a:p>
            <a:pPr>
              <a:lnSpc>
                <a:spcPct val="90000"/>
              </a:lnSpc>
              <a:defRPr/>
            </a:pPr>
            <a:r>
              <a:rPr lang="en-US" sz="4400" b="1" dirty="0" smtClean="0">
                <a:latin typeface="Calibri" panose="020F0502020204030204" pitchFamily="34" charset="0"/>
                <a:cs typeface="Arial" pitchFamily="34" charset="0"/>
              </a:rPr>
              <a:t>[School Name]’s Student Perception </a:t>
            </a:r>
            <a:br>
              <a:rPr lang="en-US" sz="4400" b="1" dirty="0" smtClean="0">
                <a:latin typeface="Calibri" panose="020F0502020204030204" pitchFamily="34" charset="0"/>
                <a:cs typeface="Arial" pitchFamily="34" charset="0"/>
              </a:rPr>
            </a:br>
            <a:r>
              <a:rPr lang="en-US" sz="4400" b="1" dirty="0" smtClean="0">
                <a:latin typeface="Calibri" panose="020F0502020204030204" pitchFamily="34" charset="0"/>
                <a:cs typeface="Arial" pitchFamily="34" charset="0"/>
              </a:rPr>
              <a:t>Survey Results</a:t>
            </a:r>
            <a:br>
              <a:rPr lang="en-US" sz="4400" b="1" dirty="0" smtClean="0">
                <a:latin typeface="Calibri" panose="020F0502020204030204" pitchFamily="34" charset="0"/>
                <a:cs typeface="Arial" pitchFamily="34" charset="0"/>
              </a:rPr>
            </a:br>
            <a:endParaRPr lang="en-US" sz="3600" i="1" dirty="0">
              <a:latin typeface="Calibri" panose="020F0502020204030204" pitchFamily="34" charset="0"/>
            </a:endParaRPr>
          </a:p>
        </p:txBody>
      </p:sp>
      <p:sp>
        <p:nvSpPr>
          <p:cNvPr id="3" name="Rectangle 2"/>
          <p:cNvSpPr/>
          <p:nvPr/>
        </p:nvSpPr>
        <p:spPr>
          <a:xfrm>
            <a:off x="-2448089" y="780796"/>
            <a:ext cx="2281528" cy="4466932"/>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dirty="0" smtClean="0"/>
              <a:t>This presentation is a template and should be customized to reflect the needs and context of your </a:t>
            </a:r>
            <a:r>
              <a:rPr lang="en-US" sz="1400" dirty="0" smtClean="0"/>
              <a:t>school</a:t>
            </a:r>
            <a:r>
              <a:rPr lang="en-US" sz="1400" dirty="0" smtClean="0"/>
              <a:t>. Throughout </a:t>
            </a:r>
            <a:r>
              <a:rPr lang="en-US" sz="1400" dirty="0" smtClean="0"/>
              <a:t>the slides these green boxes will indicate facilitator's notes. There is also a script in the notes section at the bottom of this screen. Anything in italics should be read aloud. Please customize the script in order to fit your context. </a:t>
            </a:r>
          </a:p>
        </p:txBody>
      </p:sp>
    </p:spTree>
    <p:extLst>
      <p:ext uri="{BB962C8B-B14F-4D97-AF65-F5344CB8AC3E}">
        <p14:creationId xmlns:p14="http://schemas.microsoft.com/office/powerpoint/2010/main" val="36601932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endParaRPr lang="en-US"/>
          </a:p>
        </p:txBody>
      </p:sp>
      <p:sp>
        <p:nvSpPr>
          <p:cNvPr id="9" name="Rectangle 8"/>
          <p:cNvSpPr/>
          <p:nvPr/>
        </p:nvSpPr>
        <p:spPr>
          <a:xfrm>
            <a:off x="-304800" y="5715000"/>
            <a:ext cx="9601200" cy="1295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513715666"/>
              </p:ext>
            </p:extLst>
          </p:nvPr>
        </p:nvGraphicFramePr>
        <p:xfrm>
          <a:off x="562545" y="4295459"/>
          <a:ext cx="8083550" cy="2057400"/>
        </p:xfrm>
        <a:graphic>
          <a:graphicData uri="http://schemas.openxmlformats.org/drawingml/2006/table">
            <a:tbl>
              <a:tblPr firstRow="1">
                <a:tableStyleId>{9D7B26C5-4107-4FEC-AEDC-1716B250A1EF}</a:tableStyleId>
              </a:tblPr>
              <a:tblGrid>
                <a:gridCol w="6638097"/>
                <a:gridCol w="1445453"/>
              </a:tblGrid>
              <a:tr h="457200">
                <a:tc>
                  <a:txBody>
                    <a:bodyPr/>
                    <a:lstStyle/>
                    <a:p>
                      <a:pPr marL="0" marR="0">
                        <a:spcBef>
                          <a:spcPts val="0"/>
                        </a:spcBef>
                        <a:spcAft>
                          <a:spcPts val="0"/>
                        </a:spcAft>
                      </a:pPr>
                      <a:r>
                        <a:rPr lang="en-US" sz="1800" b="1" dirty="0">
                          <a:solidFill>
                            <a:srgbClr val="7D9050"/>
                          </a:solidFill>
                          <a:effectLst/>
                          <a:latin typeface="+mn-lt"/>
                        </a:rPr>
                        <a:t>I used my Student Perception Survey results to: </a:t>
                      </a:r>
                      <a:endParaRPr lang="en-US" sz="2400" b="1" dirty="0">
                        <a:solidFill>
                          <a:srgbClr val="7D9050"/>
                        </a:solidFill>
                        <a:effectLst/>
                        <a:latin typeface="+mn-lt"/>
                        <a:ea typeface="Calibri" panose="020F0502020204030204" pitchFamily="34" charset="0"/>
                        <a:cs typeface="Times New Roman" panose="02020603050405020304" pitchFamily="18" charset="0"/>
                      </a:endParaRPr>
                    </a:p>
                  </a:txBody>
                  <a:tcPr marL="71267" marR="71267" marT="0" marB="0" anchor="ctr">
                    <a:lnL>
                      <a:noFill/>
                    </a:lnL>
                    <a:lnR>
                      <a:noFill/>
                    </a:lnR>
                    <a:lnT w="12700" cmpd="sng">
                      <a:noFill/>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b="1" dirty="0" smtClean="0">
                          <a:solidFill>
                            <a:srgbClr val="7D9050"/>
                          </a:solidFill>
                          <a:effectLst/>
                          <a:latin typeface="+mn-lt"/>
                        </a:rPr>
                        <a:t>Agree</a:t>
                      </a:r>
                      <a:endParaRPr lang="en-US" sz="2400" b="1" dirty="0">
                        <a:solidFill>
                          <a:srgbClr val="7D9050"/>
                        </a:solidFill>
                        <a:effectLst/>
                        <a:latin typeface="+mn-lt"/>
                        <a:ea typeface="Calibri" panose="020F0502020204030204" pitchFamily="34" charset="0"/>
                        <a:cs typeface="Times New Roman" panose="02020603050405020304" pitchFamily="18" charset="0"/>
                      </a:endParaRPr>
                    </a:p>
                  </a:txBody>
                  <a:tcPr marL="71267" marR="71267" marT="0" marB="0" anchor="ctr">
                    <a:lnL>
                      <a:noFill/>
                    </a:lnL>
                    <a:lnR>
                      <a:noFill/>
                    </a:lnR>
                    <a:lnT w="12700" cmpd="sng">
                      <a:noFill/>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Identify areas for growth</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12700" cap="flat" cmpd="sng" algn="ctr">
                      <a:solidFill>
                        <a:prstClr val="black"/>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77%</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12700" cap="flat" cmpd="sng" algn="ctr">
                      <a:solidFill>
                        <a:prstClr val="black"/>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Reflect on my teaching in a way I haven't before </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72%</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lvl="0" indent="-285750">
                        <a:spcBef>
                          <a:spcPts val="0"/>
                        </a:spcBef>
                        <a:spcAft>
                          <a:spcPts val="0"/>
                        </a:spcAft>
                        <a:buFont typeface="Arial"/>
                        <a:buChar char="•"/>
                      </a:pPr>
                      <a:r>
                        <a:rPr lang="en-US" sz="1800" dirty="0">
                          <a:effectLst/>
                          <a:latin typeface="+mj-lt"/>
                        </a:rPr>
                        <a:t>Change my practice</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66%</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Complete my self-assessment</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63%</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Have a meaningful conversation with my evaluator or coach</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49%</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sp>
        <p:nvSpPr>
          <p:cNvPr id="8" name="Content Placeholder 2"/>
          <p:cNvSpPr txBox="1">
            <a:spLocks/>
          </p:cNvSpPr>
          <p:nvPr/>
        </p:nvSpPr>
        <p:spPr>
          <a:xfrm>
            <a:off x="504882" y="1377430"/>
            <a:ext cx="8083493" cy="2779225"/>
          </a:xfrm>
          <a:prstGeom prst="rect">
            <a:avLst/>
          </a:prstGeom>
        </p:spPr>
        <p:txBody>
          <a:bodyPr vert="horz" lIns="0" tIns="0" rIns="0" bIns="0" rtlCol="0">
            <a:normAutofit/>
          </a:bodyPr>
          <a:lstStyle>
            <a:lvl1pPr marL="342900" indent="-342900" algn="l" defTabSz="457200" rtl="0" eaLnBrk="1" latinLnBrk="0" hangingPunct="1">
              <a:spcBef>
                <a:spcPct val="20000"/>
              </a:spcBef>
              <a:buFont typeface="Arial"/>
              <a:buChar char="•"/>
              <a:defRPr sz="2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latin typeface="Calibri"/>
                <a:cs typeface="Calibri"/>
              </a:rPr>
              <a:t>Student ratings are correlated with</a:t>
            </a:r>
          </a:p>
          <a:p>
            <a:pPr lvl="1"/>
            <a:r>
              <a:rPr lang="en-US" sz="2600" dirty="0" smtClean="0">
                <a:latin typeface="Calibri"/>
                <a:cs typeface="Calibri"/>
              </a:rPr>
              <a:t>Principal ratings</a:t>
            </a:r>
          </a:p>
          <a:p>
            <a:pPr lvl="1"/>
            <a:r>
              <a:rPr lang="en-US" sz="2600" dirty="0" smtClean="0">
                <a:latin typeface="Calibri"/>
                <a:cs typeface="Calibri"/>
              </a:rPr>
              <a:t>Student growth</a:t>
            </a:r>
          </a:p>
          <a:p>
            <a:pPr lvl="1"/>
            <a:r>
              <a:rPr lang="en-US" sz="2600" dirty="0" smtClean="0">
                <a:latin typeface="Calibri"/>
                <a:cs typeface="Calibri"/>
              </a:rPr>
              <a:t>Student achievement</a:t>
            </a:r>
          </a:p>
          <a:p>
            <a:pPr marL="457200" lvl="1" indent="0">
              <a:buNone/>
            </a:pPr>
            <a:endParaRPr lang="en-US" sz="2600" dirty="0" smtClean="0">
              <a:latin typeface="Calibri"/>
              <a:cs typeface="Calibri"/>
            </a:endParaRPr>
          </a:p>
          <a:p>
            <a:pPr marL="0" indent="0">
              <a:buNone/>
            </a:pPr>
            <a:r>
              <a:rPr lang="en-US" dirty="0">
                <a:latin typeface="Calibri"/>
                <a:cs typeface="Calibri"/>
              </a:rPr>
              <a:t>T</a:t>
            </a:r>
            <a:r>
              <a:rPr lang="en-US" dirty="0" smtClean="0">
                <a:latin typeface="Calibri"/>
                <a:cs typeface="Calibri"/>
              </a:rPr>
              <a:t>eachers are using results to change practice</a:t>
            </a:r>
          </a:p>
          <a:p>
            <a:pPr marL="0" indent="0">
              <a:buFont typeface="Arial"/>
              <a:buNone/>
            </a:pPr>
            <a:endParaRPr lang="en-US" dirty="0" smtClean="0"/>
          </a:p>
          <a:p>
            <a:pPr lvl="1"/>
            <a:endParaRPr lang="en-US" dirty="0" smtClean="0"/>
          </a:p>
          <a:p>
            <a:endParaRPr lang="en-US" dirty="0"/>
          </a:p>
        </p:txBody>
      </p:sp>
      <p:sp>
        <p:nvSpPr>
          <p:cNvPr id="2" name="Title 1"/>
          <p:cNvSpPr>
            <a:spLocks noGrp="1"/>
          </p:cNvSpPr>
          <p:nvPr>
            <p:ph type="title"/>
          </p:nvPr>
        </p:nvSpPr>
        <p:spPr/>
        <p:txBody>
          <a:bodyPr>
            <a:normAutofit/>
          </a:bodyPr>
          <a:lstStyle/>
          <a:p>
            <a:r>
              <a:rPr lang="en-US" sz="3600" dirty="0">
                <a:latin typeface="Calibri"/>
                <a:cs typeface="Calibri"/>
              </a:rPr>
              <a:t>Research on Colorado’s SPS</a:t>
            </a:r>
          </a:p>
        </p:txBody>
      </p:sp>
    </p:spTree>
    <p:extLst>
      <p:ext uri="{BB962C8B-B14F-4D97-AF65-F5344CB8AC3E}">
        <p14:creationId xmlns:p14="http://schemas.microsoft.com/office/powerpoint/2010/main" val="41565869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anose="020F0502020204030204" pitchFamily="34" charset="0"/>
              </a:rPr>
              <a:t>SURVEY CONTENT</a:t>
            </a:r>
            <a:endParaRPr lang="en-US" dirty="0">
              <a:latin typeface="Calibri" panose="020F0502020204030204" pitchFamily="34" charset="0"/>
            </a:endParaRPr>
          </a:p>
        </p:txBody>
      </p:sp>
    </p:spTree>
    <p:extLst>
      <p:ext uri="{BB962C8B-B14F-4D97-AF65-F5344CB8AC3E}">
        <p14:creationId xmlns:p14="http://schemas.microsoft.com/office/powerpoint/2010/main" val="35464973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31914" y="5800448"/>
            <a:ext cx="1712086" cy="1057552"/>
          </a:xfrm>
          <a:prstGeom prst="rect">
            <a:avLst/>
          </a:prstGeom>
          <a:solidFill>
            <a:schemeClr val="bg1"/>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solidFill>
                <a:schemeClr val="bg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848989636"/>
              </p:ext>
            </p:extLst>
          </p:nvPr>
        </p:nvGraphicFramePr>
        <p:xfrm>
          <a:off x="336159" y="1468151"/>
          <a:ext cx="8519225" cy="4633123"/>
        </p:xfrm>
        <a:graphic>
          <a:graphicData uri="http://schemas.openxmlformats.org/drawingml/2006/table">
            <a:tbl>
              <a:tblPr firstRow="1" bandRow="1">
                <a:tableStyleId>{5C22544A-7EE6-4342-B048-85BDC9FD1C3A}</a:tableStyleId>
              </a:tblPr>
              <a:tblGrid>
                <a:gridCol w="3697328"/>
                <a:gridCol w="4821897"/>
              </a:tblGrid>
              <a:tr h="1220895">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3200" b="0" u="none" dirty="0" smtClean="0">
                          <a:solidFill>
                            <a:schemeClr val="bg1">
                              <a:lumMod val="50000"/>
                            </a:schemeClr>
                          </a:solidFill>
                          <a:latin typeface="Tw Cen MT"/>
                          <a:cs typeface="Tw Cen MT"/>
                        </a:rPr>
                        <a:t>STUDENT LEARNING</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200" b="0" dirty="0" smtClean="0">
                          <a:solidFill>
                            <a:schemeClr val="tx1"/>
                          </a:solidFill>
                          <a:latin typeface="Calibri" panose="020F0502020204030204" pitchFamily="34" charset="0"/>
                        </a:rPr>
                        <a:t>How teachers use </a:t>
                      </a:r>
                      <a:r>
                        <a:rPr lang="en-US" sz="2200" b="1" dirty="0" smtClean="0">
                          <a:solidFill>
                            <a:schemeClr val="accent2"/>
                          </a:solidFill>
                          <a:latin typeface="Calibri" panose="020F0502020204030204" pitchFamily="34" charset="0"/>
                        </a:rPr>
                        <a:t>content and pedagogical knowledge </a:t>
                      </a:r>
                      <a:r>
                        <a:rPr lang="en-US" sz="2200" b="0" dirty="0" smtClean="0">
                          <a:solidFill>
                            <a:schemeClr val="tx1"/>
                          </a:solidFill>
                          <a:latin typeface="Calibri" panose="020F0502020204030204" pitchFamily="34" charset="0"/>
                        </a:rPr>
                        <a:t>to help students learn, understand, and improve.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172199">
                <a:tc>
                  <a:txBody>
                    <a:bodyPr/>
                    <a:lstStyle/>
                    <a:p>
                      <a:pPr algn="ctr"/>
                      <a:r>
                        <a:rPr lang="en-US" sz="3200" b="0" i="0" u="none" strike="noStrike" kern="1200" baseline="0" dirty="0" smtClean="0">
                          <a:solidFill>
                            <a:schemeClr val="bg1">
                              <a:lumMod val="50000"/>
                            </a:schemeClr>
                          </a:solidFill>
                          <a:latin typeface="Tw Cen MT"/>
                          <a:cs typeface="Tw Cen MT"/>
                        </a:rPr>
                        <a:t>STUDENT-CENTERED ENVIRONMENT </a:t>
                      </a:r>
                      <a:endParaRPr lang="en-US" sz="32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200" dirty="0" smtClean="0">
                          <a:latin typeface="Calibri" panose="020F0502020204030204" pitchFamily="34" charset="0"/>
                        </a:rPr>
                        <a:t>How teachers create an environment that responds to individual </a:t>
                      </a:r>
                      <a:r>
                        <a:rPr lang="en-US" sz="2200" b="1" dirty="0" smtClean="0">
                          <a:solidFill>
                            <a:srgbClr val="7D9050"/>
                          </a:solidFill>
                          <a:latin typeface="Calibri" panose="020F0502020204030204" pitchFamily="34" charset="0"/>
                        </a:rPr>
                        <a:t>students’ backgrounds, strengths, and interests</a:t>
                      </a:r>
                      <a:r>
                        <a:rPr lang="en-US" sz="2200" dirty="0" smtClean="0">
                          <a:latin typeface="Calibri" panose="020F0502020204030204" pitchFamily="34" charset="0"/>
                        </a:rPr>
                        <a:t>. </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173229">
                <a:tc>
                  <a:txBody>
                    <a:bodyPr/>
                    <a:lstStyle/>
                    <a:p>
                      <a:pPr algn="ctr"/>
                      <a:r>
                        <a:rPr lang="en-US" sz="3200" dirty="0" smtClean="0">
                          <a:solidFill>
                            <a:schemeClr val="bg1">
                              <a:lumMod val="50000"/>
                            </a:schemeClr>
                          </a:solidFill>
                          <a:latin typeface="Tw Cen MT"/>
                          <a:cs typeface="Tw Cen MT"/>
                        </a:rPr>
                        <a:t>CLASSROOM COMMUNITY</a:t>
                      </a:r>
                      <a:endParaRPr lang="en-US" sz="32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200" dirty="0" smtClean="0">
                          <a:latin typeface="Calibri" panose="020F0502020204030204" pitchFamily="34" charset="0"/>
                        </a:rPr>
                        <a:t>How teachers cultivate a classroom learning community where </a:t>
                      </a:r>
                      <a:r>
                        <a:rPr lang="en-US" sz="2200" b="1" dirty="0" smtClean="0">
                          <a:solidFill>
                            <a:srgbClr val="7D9050"/>
                          </a:solidFill>
                          <a:latin typeface="Calibri" panose="020F0502020204030204" pitchFamily="34" charset="0"/>
                        </a:rPr>
                        <a:t>student differences are valued</a:t>
                      </a:r>
                      <a:r>
                        <a:rPr lang="en-US" sz="2200" dirty="0" smtClean="0">
                          <a:latin typeface="Calibri" panose="020F0502020204030204" pitchFamily="34" charset="0"/>
                        </a:rPr>
                        <a:t>. </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896348">
                <a:tc>
                  <a:txBody>
                    <a:bodyPr/>
                    <a:lstStyle/>
                    <a:p>
                      <a:pPr algn="ctr"/>
                      <a:r>
                        <a:rPr lang="en-US" sz="3200" dirty="0" smtClean="0">
                          <a:solidFill>
                            <a:schemeClr val="bg1">
                              <a:lumMod val="50000"/>
                            </a:schemeClr>
                          </a:solidFill>
                          <a:latin typeface="Tw Cen MT"/>
                          <a:cs typeface="Tw Cen MT"/>
                        </a:rPr>
                        <a:t>CLASSROOM MANAGEMENT</a:t>
                      </a:r>
                      <a:endParaRPr lang="en-US" sz="32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200" dirty="0" smtClean="0">
                          <a:latin typeface="Calibri" panose="020F0502020204030204" pitchFamily="34" charset="0"/>
                        </a:rPr>
                        <a:t>How teachers foster </a:t>
                      </a:r>
                      <a:r>
                        <a:rPr lang="en-US" sz="2200" b="1" dirty="0" smtClean="0">
                          <a:solidFill>
                            <a:srgbClr val="7D9050"/>
                          </a:solidFill>
                          <a:latin typeface="Calibri" panose="020F0502020204030204" pitchFamily="34" charset="0"/>
                        </a:rPr>
                        <a:t>a respectful and predictable </a:t>
                      </a:r>
                      <a:r>
                        <a:rPr lang="en-US" sz="2200" dirty="0" smtClean="0">
                          <a:latin typeface="Calibri" panose="020F0502020204030204" pitchFamily="34" charset="0"/>
                        </a:rPr>
                        <a:t>learning environment. </a:t>
                      </a:r>
                    </a:p>
                  </a:txBody>
                  <a:tcPr anchor="ctr">
                    <a:lnT w="3175"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8" name="Title 1"/>
          <p:cNvSpPr>
            <a:spLocks noGrp="1"/>
          </p:cNvSpPr>
          <p:nvPr>
            <p:ph type="title"/>
          </p:nvPr>
        </p:nvSpPr>
        <p:spPr>
          <a:xfrm>
            <a:off x="625785" y="168570"/>
            <a:ext cx="8229600" cy="992904"/>
          </a:xfrm>
        </p:spPr>
        <p:txBody>
          <a:bodyPr>
            <a:normAutofit/>
          </a:bodyPr>
          <a:lstStyle/>
          <a:p>
            <a:r>
              <a:rPr lang="en-US" sz="3600" dirty="0" smtClean="0">
                <a:latin typeface="Calibri"/>
                <a:cs typeface="Calibri"/>
              </a:rPr>
              <a:t>What does the survey measure? </a:t>
            </a:r>
            <a:endParaRPr lang="en-US" sz="2400" dirty="0">
              <a:latin typeface="Calibri"/>
              <a:cs typeface="Calibri"/>
            </a:endParaRPr>
          </a:p>
        </p:txBody>
      </p:sp>
    </p:spTree>
    <p:extLst>
      <p:ext uri="{BB962C8B-B14F-4D97-AF65-F5344CB8AC3E}">
        <p14:creationId xmlns:p14="http://schemas.microsoft.com/office/powerpoint/2010/main" val="32632170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survey measure?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Read through the survey questions for each category.</a:t>
            </a:r>
          </a:p>
          <a:p>
            <a:pPr marL="514350" indent="-514350">
              <a:buFont typeface="+mj-lt"/>
              <a:buAutoNum type="arabicPeriod"/>
            </a:pPr>
            <a:r>
              <a:rPr lang="en-US" dirty="0" smtClean="0"/>
              <a:t>Write down up to five words for each category that describe the overall content.</a:t>
            </a:r>
          </a:p>
        </p:txBody>
      </p:sp>
      <p:sp>
        <p:nvSpPr>
          <p:cNvPr id="5" name="Rounded Rectangle 4"/>
          <p:cNvSpPr/>
          <p:nvPr/>
        </p:nvSpPr>
        <p:spPr>
          <a:xfrm>
            <a:off x="625785" y="4135821"/>
            <a:ext cx="7904610" cy="1269922"/>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lvl="3"/>
            <a:r>
              <a:rPr lang="en-US" dirty="0" smtClean="0">
                <a:solidFill>
                  <a:schemeClr val="bg1">
                    <a:lumMod val="50000"/>
                  </a:schemeClr>
                </a:solidFill>
              </a:rPr>
              <a:t>	</a:t>
            </a:r>
          </a:p>
          <a:p>
            <a:pPr lvl="3"/>
            <a:r>
              <a:rPr lang="en-US" sz="2400" b="1" dirty="0" smtClean="0">
                <a:solidFill>
                  <a:schemeClr val="bg1">
                    <a:lumMod val="50000"/>
                  </a:schemeClr>
                </a:solidFill>
              </a:rPr>
              <a:t>	</a:t>
            </a:r>
            <a:r>
              <a:rPr lang="en-US" sz="2400" b="1" dirty="0" smtClean="0">
                <a:solidFill>
                  <a:schemeClr val="bg1">
                    <a:lumMod val="50000"/>
                  </a:schemeClr>
                </a:solidFill>
                <a:latin typeface="Calibri"/>
                <a:cs typeface="Calibri"/>
              </a:rPr>
              <a:t>Share </a:t>
            </a:r>
            <a:r>
              <a:rPr lang="en-US" sz="2400" b="1" dirty="0">
                <a:solidFill>
                  <a:schemeClr val="bg1">
                    <a:lumMod val="50000"/>
                  </a:schemeClr>
                </a:solidFill>
                <a:latin typeface="Calibri"/>
                <a:cs typeface="Calibri"/>
              </a:rPr>
              <a:t>your words with the group and </a:t>
            </a:r>
            <a:r>
              <a:rPr lang="en-US" sz="2400" b="1" dirty="0" smtClean="0">
                <a:solidFill>
                  <a:schemeClr val="bg1">
                    <a:lumMod val="50000"/>
                  </a:schemeClr>
                </a:solidFill>
                <a:latin typeface="Calibri"/>
                <a:cs typeface="Calibri"/>
              </a:rPr>
              <a:t>come 	to </a:t>
            </a:r>
            <a:r>
              <a:rPr lang="en-US" sz="2400" b="1" dirty="0">
                <a:solidFill>
                  <a:schemeClr val="bg1">
                    <a:lumMod val="50000"/>
                  </a:schemeClr>
                </a:solidFill>
                <a:latin typeface="Calibri"/>
                <a:cs typeface="Calibri"/>
              </a:rPr>
              <a:t>a common </a:t>
            </a:r>
            <a:r>
              <a:rPr lang="en-US" sz="2400" b="1" dirty="0" smtClean="0">
                <a:solidFill>
                  <a:schemeClr val="bg1">
                    <a:lumMod val="50000"/>
                  </a:schemeClr>
                </a:solidFill>
                <a:latin typeface="Calibri"/>
                <a:cs typeface="Calibri"/>
              </a:rPr>
              <a:t>set </a:t>
            </a:r>
            <a:r>
              <a:rPr lang="en-US" sz="2400" b="1" dirty="0">
                <a:solidFill>
                  <a:schemeClr val="bg1">
                    <a:lumMod val="50000"/>
                  </a:schemeClr>
                </a:solidFill>
                <a:latin typeface="Calibri"/>
                <a:cs typeface="Calibri"/>
              </a:rPr>
              <a:t>of up to five </a:t>
            </a:r>
            <a:r>
              <a:rPr lang="en-US" sz="2400" b="1" dirty="0" smtClean="0">
                <a:solidFill>
                  <a:schemeClr val="bg1">
                    <a:lumMod val="50000"/>
                  </a:schemeClr>
                </a:solidFill>
                <a:latin typeface="Calibri"/>
                <a:cs typeface="Calibri"/>
              </a:rPr>
              <a:t>words </a:t>
            </a:r>
            <a:r>
              <a:rPr lang="en-US" sz="2400" b="1" dirty="0">
                <a:solidFill>
                  <a:schemeClr val="bg1">
                    <a:lumMod val="50000"/>
                  </a:schemeClr>
                </a:solidFill>
                <a:latin typeface="Calibri"/>
                <a:cs typeface="Calibri"/>
              </a:rPr>
              <a:t>for </a:t>
            </a:r>
            <a:r>
              <a:rPr lang="en-US" sz="2400" b="1" dirty="0" smtClean="0">
                <a:solidFill>
                  <a:schemeClr val="bg1">
                    <a:lumMod val="50000"/>
                  </a:schemeClr>
                </a:solidFill>
                <a:latin typeface="Calibri"/>
                <a:cs typeface="Calibri"/>
              </a:rPr>
              <a:t>each 	category</a:t>
            </a:r>
            <a:endParaRPr lang="en-US" dirty="0">
              <a:solidFill>
                <a:schemeClr val="bg1">
                  <a:lumMod val="50000"/>
                </a:schemeClr>
              </a:solidFill>
              <a:latin typeface="Calibri"/>
              <a:cs typeface="Calibri"/>
            </a:endParaRPr>
          </a:p>
          <a:p>
            <a:pPr marL="1657350" lvl="3" indent="-285750">
              <a:buFont typeface="Arial"/>
              <a:buChar char="•"/>
            </a:pPr>
            <a:endParaRPr lang="en-US" dirty="0">
              <a:solidFill>
                <a:schemeClr val="bg1">
                  <a:lumMod val="50000"/>
                </a:schemeClr>
              </a:solidFill>
            </a:endParaRPr>
          </a:p>
        </p:txBody>
      </p:sp>
      <p:sp>
        <p:nvSpPr>
          <p:cNvPr id="6" name="Oval Callout 5"/>
          <p:cNvSpPr/>
          <p:nvPr/>
        </p:nvSpPr>
        <p:spPr>
          <a:xfrm>
            <a:off x="789493" y="4255950"/>
            <a:ext cx="1424594" cy="720766"/>
          </a:xfrm>
          <a:prstGeom prst="wedgeEllipseCallout">
            <a:avLst>
              <a:gd name="adj1" fmla="val 35793"/>
              <a:gd name="adj2" fmla="val 67262"/>
            </a:avLst>
          </a:prstGeom>
          <a:solidFill>
            <a:schemeClr val="accent1"/>
          </a:solidFill>
          <a:ln>
            <a:no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b="1" dirty="0" smtClean="0">
                <a:solidFill>
                  <a:schemeClr val="bg1"/>
                </a:solidFill>
                <a:latin typeface="Calibri"/>
                <a:cs typeface="Calibri"/>
              </a:rPr>
              <a:t>Discuss</a:t>
            </a:r>
            <a:endParaRPr lang="en-US" sz="2400" b="1" dirty="0">
              <a:solidFill>
                <a:schemeClr val="bg1"/>
              </a:solidFill>
              <a:latin typeface="Calibri"/>
              <a:cs typeface="Calibri"/>
            </a:endParaRPr>
          </a:p>
        </p:txBody>
      </p:sp>
      <p:sp>
        <p:nvSpPr>
          <p:cNvPr id="7" name="Rectangle 6"/>
          <p:cNvSpPr/>
          <p:nvPr/>
        </p:nvSpPr>
        <p:spPr>
          <a:xfrm>
            <a:off x="-2233883" y="780796"/>
            <a:ext cx="2067321" cy="5340652"/>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Hand out the survey </a:t>
            </a:r>
            <a:r>
              <a:rPr lang="en-US" sz="1400" dirty="0" smtClean="0"/>
              <a:t>instruments:</a:t>
            </a:r>
          </a:p>
          <a:p>
            <a:r>
              <a:rPr lang="en-US" sz="1400" dirty="0"/>
              <a:t>3-5 Instrument: </a:t>
            </a:r>
            <a:r>
              <a:rPr lang="en-US" sz="1400" u="sng" dirty="0">
                <a:hlinkClick r:id="rId3"/>
              </a:rPr>
              <a:t>http://ceiweb.wpengine.com/wp-content/uploads/2014/10/SPS_Administration_survey-instrument-3-5-CEI.pdf</a:t>
            </a:r>
            <a:endParaRPr lang="en-US" sz="1400" dirty="0"/>
          </a:p>
          <a:p>
            <a:r>
              <a:rPr lang="en-US" sz="1400" dirty="0"/>
              <a:t>6-12 Instrument: </a:t>
            </a:r>
            <a:r>
              <a:rPr lang="en-US" sz="1400" u="sng" dirty="0">
                <a:hlinkClick r:id="rId4"/>
              </a:rPr>
              <a:t>http://ceiweb.wpengine.com/wp-content/uploads/2014/09/SPS_Administration_survey-instrument-6-12-CEI.pdf</a:t>
            </a:r>
            <a:endParaRPr lang="en-US" sz="1400" dirty="0"/>
          </a:p>
          <a:p>
            <a:endParaRPr lang="en-US" sz="1400" dirty="0"/>
          </a:p>
          <a:p>
            <a:r>
              <a:rPr lang="en-US" sz="1400" dirty="0" smtClean="0"/>
              <a:t>Have groups write their words on a poster to share with the group</a:t>
            </a:r>
          </a:p>
        </p:txBody>
      </p:sp>
    </p:spTree>
    <p:extLst>
      <p:ext uri="{BB962C8B-B14F-4D97-AF65-F5344CB8AC3E}">
        <p14:creationId xmlns:p14="http://schemas.microsoft.com/office/powerpoint/2010/main" val="153021956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the survey content align to Teacher Quality Standards?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949277749"/>
              </p:ext>
            </p:extLst>
          </p:nvPr>
        </p:nvGraphicFramePr>
        <p:xfrm>
          <a:off x="326111" y="1289310"/>
          <a:ext cx="4444295" cy="4192410"/>
        </p:xfrm>
        <a:graphic>
          <a:graphicData uri="http://schemas.openxmlformats.org/drawingml/2006/table">
            <a:tbl>
              <a:tblPr firstRow="1" bandRow="1">
                <a:tableStyleId>{5C22544A-7EE6-4342-B048-85BDC9FD1C3A}</a:tableStyleId>
              </a:tblPr>
              <a:tblGrid>
                <a:gridCol w="703715"/>
                <a:gridCol w="3740580"/>
              </a:tblGrid>
              <a:tr h="133218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4800" b="0" u="none" dirty="0" smtClean="0">
                          <a:solidFill>
                            <a:schemeClr val="bg1">
                              <a:lumMod val="50000"/>
                            </a:schemeClr>
                          </a:solidFill>
                          <a:latin typeface="Tw Cen MT"/>
                          <a:cs typeface="Tw Cen MT"/>
                        </a:rPr>
                        <a:t>1.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000" b="0" kern="1200" dirty="0" smtClean="0">
                          <a:solidFill>
                            <a:schemeClr val="tx1"/>
                          </a:solidFill>
                          <a:effectLst/>
                          <a:latin typeface="Calibri"/>
                          <a:ea typeface="+mn-ea"/>
                          <a:cs typeface="Calibri"/>
                        </a:rPr>
                        <a:t>Teachers demonstrate mastery of and </a:t>
                      </a:r>
                      <a:r>
                        <a:rPr lang="en-US" sz="2000" b="1" kern="1200" dirty="0" smtClean="0">
                          <a:solidFill>
                            <a:schemeClr val="accent2"/>
                          </a:solidFill>
                          <a:effectLst/>
                          <a:latin typeface="Calibri"/>
                          <a:ea typeface="+mn-ea"/>
                          <a:cs typeface="Calibri"/>
                        </a:rPr>
                        <a:t>pedagogical expertise</a:t>
                      </a:r>
                      <a:r>
                        <a:rPr lang="en-US" sz="2000" b="0" kern="1200" dirty="0" smtClean="0">
                          <a:solidFill>
                            <a:schemeClr val="tx1"/>
                          </a:solidFill>
                          <a:effectLst/>
                          <a:latin typeface="Calibri"/>
                          <a:ea typeface="+mn-ea"/>
                          <a:cs typeface="Calibri"/>
                        </a:rPr>
                        <a:t> in the content they teach. </a:t>
                      </a:r>
                      <a:endParaRPr lang="en-US" sz="2800" b="0" dirty="0" smtClean="0">
                        <a:solidFill>
                          <a:schemeClr val="tx1"/>
                        </a:solidFill>
                        <a:latin typeface="Calibri"/>
                        <a:cs typeface="Calibri"/>
                      </a:endParaRP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4800" b="0" i="0" u="none" strike="noStrike" kern="1200" baseline="0" dirty="0" smtClean="0">
                          <a:solidFill>
                            <a:schemeClr val="bg1">
                              <a:lumMod val="50000"/>
                            </a:schemeClr>
                          </a:solidFill>
                          <a:latin typeface="Tw Cen MT"/>
                          <a:cs typeface="Tw Cen MT"/>
                        </a:rPr>
                        <a:t>2. </a:t>
                      </a:r>
                      <a:endParaRPr lang="en-US" sz="48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000" b="0" kern="1200" dirty="0" smtClean="0">
                          <a:solidFill>
                            <a:schemeClr val="dk1"/>
                          </a:solidFill>
                          <a:effectLst/>
                          <a:latin typeface="Calibri"/>
                          <a:ea typeface="+mn-ea"/>
                          <a:cs typeface="Calibri"/>
                        </a:rPr>
                        <a:t>Teachers establish a </a:t>
                      </a:r>
                      <a:r>
                        <a:rPr lang="en-US" sz="2000" b="1" kern="1200" dirty="0" smtClean="0">
                          <a:solidFill>
                            <a:srgbClr val="7D9050"/>
                          </a:solidFill>
                          <a:effectLst/>
                          <a:latin typeface="Calibri"/>
                          <a:ea typeface="+mn-ea"/>
                          <a:cs typeface="Calibri"/>
                        </a:rPr>
                        <a:t>safe, inclusive and respectful </a:t>
                      </a:r>
                      <a:r>
                        <a:rPr lang="en-US" sz="2000" b="0" kern="1200" dirty="0" smtClean="0">
                          <a:solidFill>
                            <a:schemeClr val="dk1"/>
                          </a:solidFill>
                          <a:effectLst/>
                          <a:latin typeface="Calibri"/>
                          <a:ea typeface="+mn-ea"/>
                          <a:cs typeface="Calibri"/>
                        </a:rPr>
                        <a:t>learning environment for a </a:t>
                      </a:r>
                      <a:r>
                        <a:rPr lang="en-US" sz="2000" b="1" kern="1200" dirty="0" smtClean="0">
                          <a:solidFill>
                            <a:srgbClr val="7D9050"/>
                          </a:solidFill>
                          <a:effectLst/>
                          <a:latin typeface="Calibri"/>
                          <a:ea typeface="+mn-ea"/>
                          <a:cs typeface="Calibri"/>
                        </a:rPr>
                        <a:t>diverse population</a:t>
                      </a:r>
                      <a:r>
                        <a:rPr lang="en-US" sz="2000" b="0" kern="1200" dirty="0" smtClean="0">
                          <a:solidFill>
                            <a:schemeClr val="dk1"/>
                          </a:solidFill>
                          <a:effectLst/>
                          <a:latin typeface="Calibri"/>
                          <a:ea typeface="+mn-ea"/>
                          <a:cs typeface="Calibri"/>
                        </a:rPr>
                        <a:t> of students. </a:t>
                      </a:r>
                      <a:endParaRPr lang="en-US" sz="2800" b="0" dirty="0">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4800" dirty="0" smtClean="0">
                          <a:solidFill>
                            <a:schemeClr val="bg1">
                              <a:lumMod val="50000"/>
                            </a:schemeClr>
                          </a:solidFill>
                          <a:latin typeface="Tw Cen MT"/>
                          <a:cs typeface="Tw Cen MT"/>
                        </a:rPr>
                        <a:t>3. </a:t>
                      </a:r>
                      <a:endParaRPr lang="en-US" sz="48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000" b="0" kern="1200" dirty="0" smtClean="0">
                          <a:solidFill>
                            <a:schemeClr val="dk1"/>
                          </a:solidFill>
                          <a:effectLst/>
                          <a:latin typeface="Calibri"/>
                          <a:ea typeface="+mn-ea"/>
                          <a:cs typeface="Calibri"/>
                        </a:rPr>
                        <a:t>Teachers plan and deliver </a:t>
                      </a:r>
                      <a:r>
                        <a:rPr lang="en-US" sz="2000" b="1" kern="1200" dirty="0" smtClean="0">
                          <a:solidFill>
                            <a:srgbClr val="7D9050"/>
                          </a:solidFill>
                          <a:effectLst/>
                          <a:latin typeface="Calibri"/>
                          <a:ea typeface="+mn-ea"/>
                          <a:cs typeface="Calibri"/>
                        </a:rPr>
                        <a:t>effective instruction </a:t>
                      </a:r>
                      <a:r>
                        <a:rPr lang="en-US" sz="2000" b="0" kern="1200" dirty="0" smtClean="0">
                          <a:solidFill>
                            <a:schemeClr val="dk1"/>
                          </a:solidFill>
                          <a:effectLst/>
                          <a:latin typeface="Calibri"/>
                          <a:ea typeface="+mn-ea"/>
                          <a:cs typeface="Calibri"/>
                        </a:rPr>
                        <a:t>and create an environment that facilitates learning for their students. </a:t>
                      </a:r>
                      <a:endParaRPr lang="en-US" sz="2800" b="0" dirty="0">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bl>
          </a:graphicData>
        </a:graphic>
      </p:graphicFrame>
      <p:sp>
        <p:nvSpPr>
          <p:cNvPr id="8" name="Right Brace 7"/>
          <p:cNvSpPr/>
          <p:nvPr/>
        </p:nvSpPr>
        <p:spPr>
          <a:xfrm>
            <a:off x="4960328" y="1750430"/>
            <a:ext cx="411931" cy="3518023"/>
          </a:xfrm>
          <a:prstGeom prst="rightBrace">
            <a:avLst/>
          </a:prstGeom>
          <a:ln w="28575" cmpd="sng">
            <a:solidFill>
              <a:srgbClr val="7D9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9" name="TextBox 8"/>
          <p:cNvSpPr txBox="1"/>
          <p:nvPr/>
        </p:nvSpPr>
        <p:spPr>
          <a:xfrm>
            <a:off x="6281941" y="2282423"/>
            <a:ext cx="2231290" cy="2523768"/>
          </a:xfrm>
          <a:prstGeom prst="rect">
            <a:avLst/>
          </a:prstGeom>
          <a:noFill/>
        </p:spPr>
        <p:txBody>
          <a:bodyPr wrap="square" lIns="0" rIns="0" rtlCol="0">
            <a:spAutoFit/>
          </a:bodyPr>
          <a:lstStyle/>
          <a:p>
            <a:pPr algn="ctr"/>
            <a:r>
              <a:rPr lang="en-US" sz="2800" b="1" dirty="0">
                <a:latin typeface="Calibri"/>
                <a:cs typeface="Calibri"/>
              </a:rPr>
              <a:t>Which standard(s) align to each survey category?</a:t>
            </a:r>
          </a:p>
          <a:p>
            <a:endParaRPr lang="en-US" dirty="0"/>
          </a:p>
        </p:txBody>
      </p:sp>
      <p:sp>
        <p:nvSpPr>
          <p:cNvPr id="10" name="Rounded Rectangle 9"/>
          <p:cNvSpPr/>
          <p:nvPr/>
        </p:nvSpPr>
        <p:spPr>
          <a:xfrm>
            <a:off x="6281941" y="2042167"/>
            <a:ext cx="2231290" cy="2781185"/>
          </a:xfrm>
          <a:prstGeom prst="roundRect">
            <a:avLst/>
          </a:prstGeom>
          <a:noFill/>
          <a:ln>
            <a:solidFill>
              <a:schemeClr val="accent1"/>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7" name="Rectangle 6"/>
          <p:cNvSpPr/>
          <p:nvPr/>
        </p:nvSpPr>
        <p:spPr>
          <a:xfrm>
            <a:off x="-1623981" y="1058363"/>
            <a:ext cx="1457419" cy="1967608"/>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Ask participants to talk about this as a group and add the standards to each survey category on their poster. </a:t>
            </a:r>
          </a:p>
        </p:txBody>
      </p:sp>
    </p:spTree>
    <p:extLst>
      <p:ext uri="{BB962C8B-B14F-4D97-AF65-F5344CB8AC3E}">
        <p14:creationId xmlns:p14="http://schemas.microsoft.com/office/powerpoint/2010/main" val="261227558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785" y="168570"/>
            <a:ext cx="8229600" cy="992904"/>
          </a:xfrm>
        </p:spPr>
        <p:txBody>
          <a:bodyPr>
            <a:normAutofit/>
          </a:bodyPr>
          <a:lstStyle/>
          <a:p>
            <a:r>
              <a:rPr lang="en-US" sz="3600" b="1" dirty="0" smtClean="0">
                <a:latin typeface="Calibri" panose="020F0502020204030204" pitchFamily="34" charset="0"/>
              </a:rPr>
              <a:t>What does the survey measure?</a:t>
            </a:r>
            <a:endParaRPr lang="en-US" sz="3600" b="1"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endParaRPr lang="en-US" sz="2000" b="1" dirty="0" smtClean="0"/>
          </a:p>
          <a:p>
            <a:pPr marL="0" indent="0">
              <a:buNone/>
            </a:pPr>
            <a:endParaRPr lang="en-US" sz="2000" dirty="0"/>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buNone/>
            </a:pPr>
            <a:endParaRPr lang="en-US" dirty="0"/>
          </a:p>
          <a:p>
            <a:endParaRPr lang="en-US" dirty="0"/>
          </a:p>
        </p:txBody>
      </p:sp>
      <p:graphicFrame>
        <p:nvGraphicFramePr>
          <p:cNvPr id="7" name="Diagram 6"/>
          <p:cNvGraphicFramePr/>
          <p:nvPr>
            <p:extLst>
              <p:ext uri="{D42A27DB-BD31-4B8C-83A1-F6EECF244321}">
                <p14:modId xmlns:p14="http://schemas.microsoft.com/office/powerpoint/2010/main" val="1227843801"/>
              </p:ext>
            </p:extLst>
          </p:nvPr>
        </p:nvGraphicFramePr>
        <p:xfrm>
          <a:off x="-33499" y="752445"/>
          <a:ext cx="8839200" cy="5029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1295400" y="2865129"/>
            <a:ext cx="3048000" cy="369332"/>
          </a:xfrm>
          <a:prstGeom prst="rect">
            <a:avLst/>
          </a:prstGeom>
          <a:noFill/>
        </p:spPr>
        <p:txBody>
          <a:bodyPr wrap="square" rtlCol="0">
            <a:spAutoFit/>
          </a:bodyPr>
          <a:lstStyle/>
          <a:p>
            <a:pPr algn="ctr"/>
            <a:r>
              <a:rPr lang="en-US" b="1" dirty="0">
                <a:solidFill>
                  <a:schemeClr val="accent3"/>
                </a:solidFill>
                <a:latin typeface="Calibri" panose="020F0502020204030204" pitchFamily="34" charset="0"/>
              </a:rPr>
              <a:t>Standards I and III </a:t>
            </a:r>
          </a:p>
        </p:txBody>
      </p:sp>
      <p:sp>
        <p:nvSpPr>
          <p:cNvPr id="9" name="TextBox 8"/>
          <p:cNvSpPr txBox="1"/>
          <p:nvPr/>
        </p:nvSpPr>
        <p:spPr>
          <a:xfrm>
            <a:off x="4724400" y="2878592"/>
            <a:ext cx="3048000" cy="369332"/>
          </a:xfrm>
          <a:prstGeom prst="rect">
            <a:avLst/>
          </a:prstGeom>
          <a:noFill/>
        </p:spPr>
        <p:txBody>
          <a:bodyPr wrap="square" rtlCol="0">
            <a:spAutoFit/>
          </a:bodyPr>
          <a:lstStyle/>
          <a:p>
            <a:pPr algn="ctr"/>
            <a:r>
              <a:rPr lang="en-US" b="1" dirty="0" smtClean="0">
                <a:solidFill>
                  <a:schemeClr val="accent3"/>
                </a:solidFill>
                <a:latin typeface="Calibri" panose="020F0502020204030204" pitchFamily="34" charset="0"/>
              </a:rPr>
              <a:t>Standard II </a:t>
            </a:r>
            <a:endParaRPr lang="en-US" b="1" dirty="0">
              <a:solidFill>
                <a:schemeClr val="accent3"/>
              </a:solidFill>
              <a:latin typeface="Calibri" panose="020F0502020204030204" pitchFamily="34" charset="0"/>
            </a:endParaRPr>
          </a:p>
        </p:txBody>
      </p:sp>
      <p:sp>
        <p:nvSpPr>
          <p:cNvPr id="11" name="TextBox 10"/>
          <p:cNvSpPr txBox="1"/>
          <p:nvPr/>
        </p:nvSpPr>
        <p:spPr>
          <a:xfrm>
            <a:off x="1295400" y="4998729"/>
            <a:ext cx="3048000" cy="369332"/>
          </a:xfrm>
          <a:prstGeom prst="rect">
            <a:avLst/>
          </a:prstGeom>
          <a:noFill/>
        </p:spPr>
        <p:txBody>
          <a:bodyPr wrap="square" rtlCol="0">
            <a:spAutoFit/>
          </a:bodyPr>
          <a:lstStyle/>
          <a:p>
            <a:pPr algn="ctr"/>
            <a:r>
              <a:rPr lang="en-US" b="1" dirty="0" smtClean="0">
                <a:solidFill>
                  <a:schemeClr val="accent3"/>
                </a:solidFill>
                <a:latin typeface="Calibri" panose="020F0502020204030204" pitchFamily="34" charset="0"/>
              </a:rPr>
              <a:t>Standard II </a:t>
            </a:r>
            <a:endParaRPr lang="en-US" b="1" dirty="0">
              <a:solidFill>
                <a:schemeClr val="accent3"/>
              </a:solidFill>
              <a:latin typeface="Calibri" panose="020F0502020204030204" pitchFamily="34" charset="0"/>
            </a:endParaRPr>
          </a:p>
        </p:txBody>
      </p:sp>
      <p:sp>
        <p:nvSpPr>
          <p:cNvPr id="12" name="TextBox 11"/>
          <p:cNvSpPr txBox="1"/>
          <p:nvPr/>
        </p:nvSpPr>
        <p:spPr>
          <a:xfrm>
            <a:off x="4724400" y="4998729"/>
            <a:ext cx="3048000" cy="369332"/>
          </a:xfrm>
          <a:prstGeom prst="rect">
            <a:avLst/>
          </a:prstGeom>
          <a:noFill/>
        </p:spPr>
        <p:txBody>
          <a:bodyPr wrap="square" rtlCol="0">
            <a:spAutoFit/>
          </a:bodyPr>
          <a:lstStyle/>
          <a:p>
            <a:pPr algn="ctr"/>
            <a:r>
              <a:rPr lang="en-US" b="1" dirty="0" smtClean="0">
                <a:solidFill>
                  <a:schemeClr val="accent3"/>
                </a:solidFill>
                <a:latin typeface="Calibri" panose="020F0502020204030204" pitchFamily="34" charset="0"/>
              </a:rPr>
              <a:t>Standard II </a:t>
            </a:r>
            <a:endParaRPr lang="en-US" b="1" dirty="0">
              <a:solidFill>
                <a:schemeClr val="accent3"/>
              </a:solidFill>
              <a:latin typeface="Calibri" panose="020F0502020204030204" pitchFamily="34" charset="0"/>
            </a:endParaRPr>
          </a:p>
        </p:txBody>
      </p:sp>
    </p:spTree>
    <p:extLst>
      <p:ext uri="{BB962C8B-B14F-4D97-AF65-F5344CB8AC3E}">
        <p14:creationId xmlns:p14="http://schemas.microsoft.com/office/powerpoint/2010/main" val="16836160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Digging deeper</a:t>
            </a:r>
            <a:endParaRPr lang="en-US" dirty="0"/>
          </a:p>
        </p:txBody>
      </p:sp>
      <p:sp>
        <p:nvSpPr>
          <p:cNvPr id="3" name="Content Placeholder 2"/>
          <p:cNvSpPr>
            <a:spLocks noGrp="1"/>
          </p:cNvSpPr>
          <p:nvPr>
            <p:ph idx="1"/>
          </p:nvPr>
        </p:nvSpPr>
        <p:spPr>
          <a:xfrm>
            <a:off x="875353" y="2814417"/>
            <a:ext cx="7811448" cy="3062008"/>
          </a:xfrm>
        </p:spPr>
        <p:txBody>
          <a:bodyPr/>
          <a:lstStyle/>
          <a:p>
            <a:pPr marL="400050" lvl="1" indent="0">
              <a:buNone/>
            </a:pPr>
            <a:r>
              <a:rPr lang="en-US" b="1" dirty="0" smtClean="0">
                <a:solidFill>
                  <a:srgbClr val="7D9050"/>
                </a:solidFill>
              </a:rPr>
              <a:t>		Star</a:t>
            </a:r>
            <a:r>
              <a:rPr lang="en-US" dirty="0" smtClean="0"/>
              <a:t> professional practices where you would like 		</a:t>
            </a:r>
            <a:r>
              <a:rPr lang="en-US" b="1" dirty="0" smtClean="0">
                <a:solidFill>
                  <a:srgbClr val="7D9050"/>
                </a:solidFill>
              </a:rPr>
              <a:t>more information about </a:t>
            </a:r>
            <a:r>
              <a:rPr lang="en-US" b="1" dirty="0" smtClean="0">
                <a:solidFill>
                  <a:srgbClr val="7D9050"/>
                </a:solidFill>
              </a:rPr>
              <a:t>your practice</a:t>
            </a:r>
          </a:p>
          <a:p>
            <a:pPr marL="400050" lvl="1" indent="0">
              <a:buNone/>
            </a:pPr>
            <a:endParaRPr lang="en-US" dirty="0" smtClean="0"/>
          </a:p>
          <a:p>
            <a:pPr marL="400050" lvl="1" indent="0">
              <a:buNone/>
            </a:pPr>
            <a:r>
              <a:rPr lang="en-US" b="1" u="sng" dirty="0" smtClean="0">
                <a:solidFill>
                  <a:srgbClr val="7D9050"/>
                </a:solidFill>
              </a:rPr>
              <a:t>Underline</a:t>
            </a:r>
            <a:r>
              <a:rPr lang="en-US" dirty="0" smtClean="0"/>
              <a:t> professional practices where you think </a:t>
            </a:r>
            <a:r>
              <a:rPr lang="en-US" b="1" dirty="0" smtClean="0">
                <a:solidFill>
                  <a:srgbClr val="7D9050"/>
                </a:solidFill>
              </a:rPr>
              <a:t>students are uniquely positioned to provide additional information</a:t>
            </a:r>
            <a:endParaRPr lang="en-US" dirty="0" smtClean="0"/>
          </a:p>
          <a:p>
            <a:pPr marL="914400" lvl="1" indent="-514350"/>
            <a:endParaRPr lang="en-US" dirty="0"/>
          </a:p>
        </p:txBody>
      </p:sp>
      <p:sp>
        <p:nvSpPr>
          <p:cNvPr id="5" name="5-Point Star 4"/>
          <p:cNvSpPr/>
          <p:nvPr/>
        </p:nvSpPr>
        <p:spPr>
          <a:xfrm>
            <a:off x="1218630" y="2677130"/>
            <a:ext cx="532079" cy="549155"/>
          </a:xfrm>
          <a:prstGeom prst="star5">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Rounded Rectangle 5"/>
          <p:cNvSpPr/>
          <p:nvPr/>
        </p:nvSpPr>
        <p:spPr>
          <a:xfrm>
            <a:off x="480585" y="1424370"/>
            <a:ext cx="6917001" cy="995345"/>
          </a:xfrm>
          <a:prstGeom prst="roundRect">
            <a:avLst/>
          </a:prstGeom>
          <a:noFill/>
          <a:ln>
            <a:solidFill>
              <a:schemeClr val="accent1"/>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800" dirty="0" smtClean="0">
                <a:solidFill>
                  <a:schemeClr val="bg1">
                    <a:lumMod val="50000"/>
                  </a:schemeClr>
                </a:solidFill>
                <a:latin typeface="Calibri"/>
                <a:cs typeface="Calibri"/>
              </a:rPr>
              <a:t>Take ten minutes to read and annotate</a:t>
            </a:r>
          </a:p>
          <a:p>
            <a:pPr algn="ctr"/>
            <a:r>
              <a:rPr lang="en-US" sz="2800" dirty="0" smtClean="0">
                <a:solidFill>
                  <a:schemeClr val="bg1">
                    <a:lumMod val="50000"/>
                  </a:schemeClr>
                </a:solidFill>
                <a:latin typeface="Calibri"/>
                <a:cs typeface="Calibri"/>
              </a:rPr>
              <a:t> the </a:t>
            </a:r>
            <a:r>
              <a:rPr lang="en-US" sz="2800" dirty="0">
                <a:solidFill>
                  <a:schemeClr val="bg1">
                    <a:lumMod val="50000"/>
                  </a:schemeClr>
                </a:solidFill>
                <a:latin typeface="Calibri"/>
                <a:cs typeface="Calibri"/>
              </a:rPr>
              <a:t>Digging Deeper document</a:t>
            </a:r>
          </a:p>
        </p:txBody>
      </p:sp>
      <p:sp>
        <p:nvSpPr>
          <p:cNvPr id="7" name="12-Point Star 6">
            <a:hlinkClick r:id="rId3"/>
          </p:cNvPr>
          <p:cNvSpPr/>
          <p:nvPr/>
        </p:nvSpPr>
        <p:spPr>
          <a:xfrm>
            <a:off x="7534897" y="1441535"/>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
        <p:nvSpPr>
          <p:cNvPr id="8" name="Rectangle 7"/>
          <p:cNvSpPr/>
          <p:nvPr/>
        </p:nvSpPr>
        <p:spPr>
          <a:xfrm>
            <a:off x="-2417489" y="1058362"/>
            <a:ext cx="2250927" cy="2368725"/>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lvl="0"/>
            <a:r>
              <a:rPr lang="en-US" sz="1600" dirty="0" smtClean="0"/>
              <a:t>Hand out </a:t>
            </a:r>
            <a:r>
              <a:rPr lang="en-US" sz="1600" dirty="0"/>
              <a:t>The Digging Deeper document : </a:t>
            </a:r>
            <a:r>
              <a:rPr lang="en-US" sz="1600" u="sng" dirty="0">
                <a:hlinkClick r:id="rId4"/>
              </a:rPr>
              <a:t>http://ceiweb.wpengine.com/wp-content/uploads/2014/09/SPS_results_Digging-Deeper-I-CEI.pdf</a:t>
            </a:r>
            <a:endParaRPr lang="en-US" sz="1600" dirty="0"/>
          </a:p>
          <a:p>
            <a:endParaRPr lang="en-US" sz="1100" dirty="0"/>
          </a:p>
        </p:txBody>
      </p:sp>
    </p:spTree>
    <p:extLst>
      <p:ext uri="{BB962C8B-B14F-4D97-AF65-F5344CB8AC3E}">
        <p14:creationId xmlns:p14="http://schemas.microsoft.com/office/powerpoint/2010/main" val="375406273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Digging deeper</a:t>
            </a:r>
            <a:endParaRPr lang="en-US" dirty="0"/>
          </a:p>
        </p:txBody>
      </p:sp>
      <p:sp>
        <p:nvSpPr>
          <p:cNvPr id="3" name="Content Placeholder 2"/>
          <p:cNvSpPr>
            <a:spLocks noGrp="1"/>
          </p:cNvSpPr>
          <p:nvPr>
            <p:ph idx="1"/>
          </p:nvPr>
        </p:nvSpPr>
        <p:spPr>
          <a:xfrm>
            <a:off x="603307" y="1510176"/>
            <a:ext cx="8083493" cy="4108834"/>
          </a:xfrm>
        </p:spPr>
        <p:txBody>
          <a:bodyPr/>
          <a:lstStyle/>
          <a:p>
            <a:pPr marL="857250" lvl="1" indent="-457200">
              <a:buFont typeface="+mj-lt"/>
              <a:buAutoNum type="arabicPeriod"/>
            </a:pPr>
            <a:r>
              <a:rPr lang="en-US" dirty="0" smtClean="0"/>
              <a:t>Pick one element that you would like to discuss with your group</a:t>
            </a:r>
          </a:p>
          <a:p>
            <a:pPr marL="857250" lvl="1" indent="-457200">
              <a:buFont typeface="+mj-lt"/>
              <a:buAutoNum type="arabicPeriod"/>
            </a:pPr>
            <a:r>
              <a:rPr lang="en-US" dirty="0" smtClean="0"/>
              <a:t>Going around the table, each person shares one element and how it is annotated</a:t>
            </a:r>
          </a:p>
          <a:p>
            <a:pPr marL="1257300" lvl="2" indent="-457200"/>
            <a:r>
              <a:rPr lang="en-US" dirty="0" smtClean="0"/>
              <a:t>Why did you pick this element?</a:t>
            </a:r>
          </a:p>
          <a:p>
            <a:pPr marL="1257300" lvl="2" indent="-457200"/>
            <a:r>
              <a:rPr lang="en-US" dirty="0" smtClean="0"/>
              <a:t>How do your stars and underlined areas align?</a:t>
            </a:r>
          </a:p>
          <a:p>
            <a:pPr marL="857250" lvl="1" indent="-457200">
              <a:buFont typeface="+mj-lt"/>
              <a:buAutoNum type="arabicPeriod"/>
            </a:pPr>
            <a:endParaRPr lang="en-US" dirty="0"/>
          </a:p>
        </p:txBody>
      </p:sp>
      <p:sp>
        <p:nvSpPr>
          <p:cNvPr id="7" name="Rounded Rectangle 6"/>
          <p:cNvSpPr/>
          <p:nvPr/>
        </p:nvSpPr>
        <p:spPr>
          <a:xfrm>
            <a:off x="625785" y="4135821"/>
            <a:ext cx="7904610" cy="1269922"/>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lvl="3"/>
            <a:r>
              <a:rPr lang="en-US" dirty="0" smtClean="0">
                <a:solidFill>
                  <a:schemeClr val="bg1">
                    <a:lumMod val="50000"/>
                  </a:schemeClr>
                </a:solidFill>
              </a:rPr>
              <a:t>	</a:t>
            </a:r>
          </a:p>
          <a:p>
            <a:pPr lvl="3"/>
            <a:r>
              <a:rPr lang="en-US" sz="2400" dirty="0" smtClean="0">
                <a:solidFill>
                  <a:schemeClr val="bg1">
                    <a:lumMod val="50000"/>
                  </a:schemeClr>
                </a:solidFill>
              </a:rPr>
              <a:t>	</a:t>
            </a:r>
            <a:r>
              <a:rPr lang="en-US" sz="2400" dirty="0" smtClean="0">
                <a:solidFill>
                  <a:schemeClr val="bg1">
                    <a:lumMod val="50000"/>
                  </a:schemeClr>
                </a:solidFill>
                <a:latin typeface="Calibri"/>
                <a:cs typeface="Calibri"/>
              </a:rPr>
              <a:t>Does this change your thinking about how to 	use student feedback to get more 	information about </a:t>
            </a:r>
            <a:r>
              <a:rPr lang="en-US" sz="2400" dirty="0" smtClean="0">
                <a:solidFill>
                  <a:schemeClr val="bg1">
                    <a:lumMod val="50000"/>
                  </a:schemeClr>
                </a:solidFill>
                <a:latin typeface="Calibri"/>
                <a:cs typeface="Calibri"/>
              </a:rPr>
              <a:t>your </a:t>
            </a:r>
            <a:r>
              <a:rPr lang="en-US" sz="2400" dirty="0" smtClean="0">
                <a:solidFill>
                  <a:schemeClr val="bg1">
                    <a:lumMod val="50000"/>
                  </a:schemeClr>
                </a:solidFill>
                <a:latin typeface="Calibri"/>
                <a:cs typeface="Calibri"/>
              </a:rPr>
              <a:t>practice?</a:t>
            </a:r>
            <a:endParaRPr lang="en-US" dirty="0" smtClean="0">
              <a:solidFill>
                <a:schemeClr val="bg1">
                  <a:lumMod val="50000"/>
                </a:schemeClr>
              </a:solidFill>
              <a:latin typeface="Calibri"/>
              <a:cs typeface="Calibri"/>
            </a:endParaRPr>
          </a:p>
          <a:p>
            <a:pPr marL="1657350" lvl="3" indent="-285750">
              <a:buFont typeface="Arial"/>
              <a:buChar char="•"/>
            </a:pPr>
            <a:endParaRPr lang="en-US" dirty="0">
              <a:solidFill>
                <a:schemeClr val="bg1">
                  <a:lumMod val="50000"/>
                </a:schemeClr>
              </a:solidFill>
            </a:endParaRPr>
          </a:p>
        </p:txBody>
      </p:sp>
      <p:sp>
        <p:nvSpPr>
          <p:cNvPr id="8" name="Oval Callout 7"/>
          <p:cNvSpPr/>
          <p:nvPr/>
        </p:nvSpPr>
        <p:spPr>
          <a:xfrm>
            <a:off x="789493" y="4273111"/>
            <a:ext cx="1424594" cy="720766"/>
          </a:xfrm>
          <a:prstGeom prst="wedgeEllipseCallout">
            <a:avLst>
              <a:gd name="adj1" fmla="val 35793"/>
              <a:gd name="adj2" fmla="val 67262"/>
            </a:avLst>
          </a:prstGeom>
          <a:solidFill>
            <a:schemeClr val="accent1"/>
          </a:solidFill>
          <a:ln>
            <a:no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b="1" dirty="0" smtClean="0">
                <a:solidFill>
                  <a:schemeClr val="bg1"/>
                </a:solidFill>
                <a:latin typeface="Calibri"/>
                <a:cs typeface="Calibri"/>
              </a:rPr>
              <a:t>Discuss</a:t>
            </a:r>
            <a:endParaRPr lang="en-US" sz="2400" b="1" dirty="0">
              <a:solidFill>
                <a:schemeClr val="bg1"/>
              </a:solidFill>
              <a:latin typeface="Calibri"/>
              <a:cs typeface="Calibri"/>
            </a:endParaRPr>
          </a:p>
        </p:txBody>
      </p:sp>
      <p:sp>
        <p:nvSpPr>
          <p:cNvPr id="6" name="Rectangle 5"/>
          <p:cNvSpPr/>
          <p:nvPr/>
        </p:nvSpPr>
        <p:spPr>
          <a:xfrm>
            <a:off x="-2417489" y="1058362"/>
            <a:ext cx="2250927" cy="2368725"/>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dirty="0"/>
              <a:t>Review the instructions for the activity </a:t>
            </a:r>
            <a:endParaRPr lang="en-US" dirty="0" smtClean="0"/>
          </a:p>
          <a:p>
            <a:endParaRPr lang="en-US" dirty="0"/>
          </a:p>
          <a:p>
            <a:r>
              <a:rPr lang="en-US" dirty="0"/>
              <a:t>Share out as a group</a:t>
            </a:r>
          </a:p>
          <a:p>
            <a:endParaRPr lang="en-US" sz="1100" dirty="0"/>
          </a:p>
        </p:txBody>
      </p:sp>
    </p:spTree>
    <p:extLst>
      <p:ext uri="{BB962C8B-B14F-4D97-AF65-F5344CB8AC3E}">
        <p14:creationId xmlns:p14="http://schemas.microsoft.com/office/powerpoint/2010/main" val="1420905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student survey results and reports</a:t>
            </a:r>
          </a:p>
        </p:txBody>
      </p:sp>
    </p:spTree>
    <p:extLst>
      <p:ext uri="{BB962C8B-B14F-4D97-AF65-F5344CB8AC3E}">
        <p14:creationId xmlns:p14="http://schemas.microsoft.com/office/powerpoint/2010/main" val="94133852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student survey results </a:t>
            </a:r>
            <a:endParaRPr lang="en-US" dirty="0"/>
          </a:p>
        </p:txBody>
      </p:sp>
      <p:grpSp>
        <p:nvGrpSpPr>
          <p:cNvPr id="62" name="Group 61"/>
          <p:cNvGrpSpPr/>
          <p:nvPr/>
        </p:nvGrpSpPr>
        <p:grpSpPr>
          <a:xfrm>
            <a:off x="-394776" y="1586151"/>
            <a:ext cx="9783359" cy="3097713"/>
            <a:chOff x="-394776" y="1586151"/>
            <a:chExt cx="9783359" cy="3097713"/>
          </a:xfrm>
        </p:grpSpPr>
        <p:sp>
          <p:nvSpPr>
            <p:cNvPr id="25" name="Block Arc 24"/>
            <p:cNvSpPr/>
            <p:nvPr/>
          </p:nvSpPr>
          <p:spPr>
            <a:xfrm rot="5400000">
              <a:off x="-429042"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6" name="Block Arc 25"/>
            <p:cNvSpPr/>
            <p:nvPr/>
          </p:nvSpPr>
          <p:spPr>
            <a:xfrm rot="16200000">
              <a:off x="272245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Block Arc 28"/>
            <p:cNvSpPr/>
            <p:nvPr/>
          </p:nvSpPr>
          <p:spPr>
            <a:xfrm rot="16200000">
              <a:off x="632513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4" name="Oval 33"/>
            <p:cNvSpPr/>
            <p:nvPr/>
          </p:nvSpPr>
          <p:spPr>
            <a:xfrm>
              <a:off x="124906" y="2877033"/>
              <a:ext cx="471398" cy="481945"/>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7" name="Oval 36"/>
            <p:cNvSpPr/>
            <p:nvPr/>
          </p:nvSpPr>
          <p:spPr>
            <a:xfrm>
              <a:off x="1515703" y="3684250"/>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grpSp>
      <p:grpSp>
        <p:nvGrpSpPr>
          <p:cNvPr id="41" name="Group 40"/>
          <p:cNvGrpSpPr/>
          <p:nvPr/>
        </p:nvGrpSpPr>
        <p:grpSpPr>
          <a:xfrm>
            <a:off x="6690154" y="2202988"/>
            <a:ext cx="2184162" cy="1861365"/>
            <a:chOff x="4171186" y="2201407"/>
            <a:chExt cx="2114419" cy="1832800"/>
          </a:xfrm>
          <a:solidFill>
            <a:srgbClr val="A6BE6B">
              <a:alpha val="40000"/>
            </a:srgb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Calibri"/>
                  <a:cs typeface="Calibri"/>
                </a:rPr>
                <a:t>Reflect</a:t>
              </a:r>
              <a:endParaRPr lang="en-US" sz="2400" kern="1200" dirty="0">
                <a:latin typeface="Calibri"/>
                <a:cs typeface="Calibri"/>
              </a:endParaRP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Tree>
    <p:extLst>
      <p:ext uri="{BB962C8B-B14F-4D97-AF65-F5344CB8AC3E}">
        <p14:creationId xmlns:p14="http://schemas.microsoft.com/office/powerpoint/2010/main" val="13083999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Do now</a:t>
            </a:r>
            <a:endParaRPr lang="en-US" dirty="0"/>
          </a:p>
        </p:txBody>
      </p:sp>
      <p:sp>
        <p:nvSpPr>
          <p:cNvPr id="5" name="Content Placeholder 4"/>
          <p:cNvSpPr>
            <a:spLocks noGrp="1"/>
          </p:cNvSpPr>
          <p:nvPr>
            <p:ph idx="1"/>
          </p:nvPr>
        </p:nvSpPr>
        <p:spPr/>
        <p:txBody>
          <a:bodyPr>
            <a:normAutofit/>
          </a:bodyPr>
          <a:lstStyle/>
          <a:p>
            <a:pPr marL="0" indent="0">
              <a:buNone/>
            </a:pPr>
            <a:r>
              <a:rPr lang="en-US" sz="3600" b="1" dirty="0" smtClean="0">
                <a:solidFill>
                  <a:schemeClr val="accent2"/>
                </a:solidFill>
                <a:latin typeface="Calibri"/>
                <a:cs typeface="Calibri"/>
              </a:rPr>
              <a:t>Students can contribute meaningful feedback about my teaching practice.</a:t>
            </a:r>
          </a:p>
          <a:p>
            <a:pPr marL="0" indent="0">
              <a:buNone/>
            </a:pPr>
            <a:endParaRPr lang="en-US" sz="3600" b="1" dirty="0">
              <a:solidFill>
                <a:schemeClr val="accent2"/>
              </a:solidFill>
              <a:latin typeface="Calibri"/>
              <a:cs typeface="Calibri"/>
            </a:endParaRPr>
          </a:p>
          <a:p>
            <a:pPr marL="0" indent="0">
              <a:buNone/>
            </a:pPr>
            <a:r>
              <a:rPr lang="en-US" sz="2800" dirty="0">
                <a:solidFill>
                  <a:srgbClr val="000000"/>
                </a:solidFill>
                <a:latin typeface="Calibri"/>
                <a:cs typeface="Calibri"/>
              </a:rPr>
              <a:t>W</a:t>
            </a:r>
            <a:r>
              <a:rPr lang="en-US" sz="2800" dirty="0" smtClean="0">
                <a:solidFill>
                  <a:srgbClr val="000000"/>
                </a:solidFill>
                <a:latin typeface="Calibri"/>
                <a:cs typeface="Calibri"/>
              </a:rPr>
              <a:t>rite your reactions to this statement. </a:t>
            </a:r>
            <a:endParaRPr lang="en-US" sz="2800" dirty="0">
              <a:solidFill>
                <a:srgbClr val="000000"/>
              </a:solidFill>
              <a:latin typeface="Calibri"/>
              <a:cs typeface="Calibri"/>
            </a:endParaRPr>
          </a:p>
        </p:txBody>
      </p:sp>
      <p:sp>
        <p:nvSpPr>
          <p:cNvPr id="6" name="Rectangle 5"/>
          <p:cNvSpPr/>
          <p:nvPr/>
        </p:nvSpPr>
        <p:spPr>
          <a:xfrm>
            <a:off x="-2448089" y="1161474"/>
            <a:ext cx="2281528" cy="2618081"/>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Read the statement aloud and have teachers write down their reactions. They can then share out in groups or with the whole group. </a:t>
            </a:r>
            <a:endParaRPr lang="en-US" sz="1400" dirty="0"/>
          </a:p>
        </p:txBody>
      </p:sp>
    </p:spTree>
    <p:extLst>
      <p:ext uri="{BB962C8B-B14F-4D97-AF65-F5344CB8AC3E}">
        <p14:creationId xmlns:p14="http://schemas.microsoft.com/office/powerpoint/2010/main" val="50711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predictions </a:t>
            </a:r>
            <a:endParaRPr lang="en-US" dirty="0"/>
          </a:p>
        </p:txBody>
      </p:sp>
      <p:grpSp>
        <p:nvGrpSpPr>
          <p:cNvPr id="62" name="Group 61"/>
          <p:cNvGrpSpPr/>
          <p:nvPr/>
        </p:nvGrpSpPr>
        <p:grpSpPr>
          <a:xfrm>
            <a:off x="-394776" y="1586151"/>
            <a:ext cx="9783359" cy="3097713"/>
            <a:chOff x="-394776" y="1586151"/>
            <a:chExt cx="9783359" cy="3097713"/>
          </a:xfrm>
        </p:grpSpPr>
        <p:sp>
          <p:nvSpPr>
            <p:cNvPr id="25" name="Block Arc 24"/>
            <p:cNvSpPr/>
            <p:nvPr/>
          </p:nvSpPr>
          <p:spPr>
            <a:xfrm rot="5400000">
              <a:off x="-429042"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6" name="Block Arc 25"/>
            <p:cNvSpPr/>
            <p:nvPr/>
          </p:nvSpPr>
          <p:spPr>
            <a:xfrm rot="16200000">
              <a:off x="272245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Block Arc 28"/>
            <p:cNvSpPr/>
            <p:nvPr/>
          </p:nvSpPr>
          <p:spPr>
            <a:xfrm rot="16200000">
              <a:off x="632513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4" name="Oval 33"/>
            <p:cNvSpPr/>
            <p:nvPr/>
          </p:nvSpPr>
          <p:spPr>
            <a:xfrm>
              <a:off x="124906" y="2877033"/>
              <a:ext cx="471398" cy="481945"/>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7" name="Oval 36"/>
            <p:cNvSpPr/>
            <p:nvPr/>
          </p:nvSpPr>
          <p:spPr>
            <a:xfrm>
              <a:off x="1515703" y="3684250"/>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grpSp>
      <p:grpSp>
        <p:nvGrpSpPr>
          <p:cNvPr id="41" name="Group 40"/>
          <p:cNvGrpSpPr/>
          <p:nvPr/>
        </p:nvGrpSpPr>
        <p:grpSpPr>
          <a:xfrm>
            <a:off x="6690154" y="2202988"/>
            <a:ext cx="2184162" cy="1861365"/>
            <a:chOff x="4171186" y="2201407"/>
            <a:chExt cx="2114419" cy="1832800"/>
          </a:xfrm>
          <a:solidFill>
            <a:srgbClr val="A6A6A6">
              <a:alpha val="40000"/>
            </a:srgb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dirty="0">
                  <a:latin typeface="Calibri"/>
                  <a:cs typeface="Calibri"/>
                </a:rPr>
                <a:t>Reflect</a:t>
              </a: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Tree>
    <p:extLst>
      <p:ext uri="{BB962C8B-B14F-4D97-AF65-F5344CB8AC3E}">
        <p14:creationId xmlns:p14="http://schemas.microsoft.com/office/powerpoint/2010/main" val="292671730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predictions</a:t>
            </a:r>
            <a:endParaRPr lang="en-US" dirty="0"/>
          </a:p>
        </p:txBody>
      </p:sp>
      <p:sp>
        <p:nvSpPr>
          <p:cNvPr id="3" name="Content Placeholder 2"/>
          <p:cNvSpPr>
            <a:spLocks noGrp="1"/>
          </p:cNvSpPr>
          <p:nvPr>
            <p:ph idx="1"/>
          </p:nvPr>
        </p:nvSpPr>
        <p:spPr/>
        <p:txBody>
          <a:bodyPr/>
          <a:lstStyle/>
          <a:p>
            <a:pPr marL="0" indent="0">
              <a:buNone/>
            </a:pPr>
            <a:r>
              <a:rPr lang="en-US" dirty="0" smtClean="0">
                <a:latin typeface="Calibri"/>
                <a:cs typeface="Calibri"/>
              </a:rPr>
              <a:t>How do teachers perceive their own practice as measured by the Student Perception Survey?</a:t>
            </a:r>
          </a:p>
          <a:p>
            <a:pPr lvl="1"/>
            <a:r>
              <a:rPr lang="en-US" dirty="0" smtClean="0">
                <a:latin typeface="Calibri"/>
                <a:cs typeface="Calibri"/>
              </a:rPr>
              <a:t>What are their strengths?</a:t>
            </a:r>
          </a:p>
          <a:p>
            <a:pPr lvl="1"/>
            <a:r>
              <a:rPr lang="en-US" dirty="0" smtClean="0">
                <a:latin typeface="Calibri"/>
                <a:cs typeface="Calibri"/>
              </a:rPr>
              <a:t>Where do the think they need to improve? </a:t>
            </a:r>
          </a:p>
          <a:p>
            <a:pPr lvl="1"/>
            <a:endParaRPr lang="en-US" dirty="0" smtClean="0">
              <a:latin typeface="Calibri"/>
              <a:cs typeface="Calibri"/>
            </a:endParaRPr>
          </a:p>
          <a:p>
            <a:pPr marL="0" indent="0">
              <a:buNone/>
            </a:pPr>
            <a:endParaRPr lang="en-US" dirty="0">
              <a:latin typeface="Calibri"/>
              <a:cs typeface="Calibri"/>
            </a:endParaRPr>
          </a:p>
        </p:txBody>
      </p:sp>
      <p:sp>
        <p:nvSpPr>
          <p:cNvPr id="5" name="Rounded Rectangle 4"/>
          <p:cNvSpPr/>
          <p:nvPr/>
        </p:nvSpPr>
        <p:spPr>
          <a:xfrm>
            <a:off x="1561903" y="4255951"/>
            <a:ext cx="7124897" cy="1115469"/>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dirty="0" smtClean="0">
                <a:solidFill>
                  <a:schemeClr val="bg1">
                    <a:lumMod val="50000"/>
                  </a:schemeClr>
                </a:solidFill>
                <a:latin typeface="Calibri"/>
                <a:cs typeface="Calibri"/>
              </a:rPr>
              <a:t>Teachers can complete the teacher self assessment (for grades </a:t>
            </a:r>
            <a:r>
              <a:rPr lang="en-US" sz="2400" dirty="0" smtClean="0">
                <a:solidFill>
                  <a:schemeClr val="bg1">
                    <a:lumMod val="50000"/>
                  </a:schemeClr>
                </a:solidFill>
                <a:latin typeface="Calibri"/>
                <a:cs typeface="Calibri"/>
                <a:hlinkClick r:id="rId3"/>
              </a:rPr>
              <a:t>3-5 </a:t>
            </a:r>
            <a:r>
              <a:rPr lang="en-US" sz="2400" dirty="0" smtClean="0">
                <a:solidFill>
                  <a:schemeClr val="bg1">
                    <a:lumMod val="50000"/>
                  </a:schemeClr>
                </a:solidFill>
                <a:latin typeface="Calibri"/>
                <a:cs typeface="Calibri"/>
              </a:rPr>
              <a:t>and </a:t>
            </a:r>
            <a:r>
              <a:rPr lang="en-US" sz="2400" dirty="0" smtClean="0">
                <a:solidFill>
                  <a:schemeClr val="bg1">
                    <a:lumMod val="50000"/>
                  </a:schemeClr>
                </a:solidFill>
                <a:latin typeface="Calibri"/>
                <a:cs typeface="Calibri"/>
                <a:hlinkClick r:id="rId4"/>
              </a:rPr>
              <a:t>6-12</a:t>
            </a:r>
            <a:r>
              <a:rPr lang="en-US" sz="2400" dirty="0" smtClean="0">
                <a:solidFill>
                  <a:schemeClr val="bg1">
                    <a:lumMod val="50000"/>
                  </a:schemeClr>
                </a:solidFill>
                <a:latin typeface="Calibri"/>
                <a:cs typeface="Calibri"/>
              </a:rPr>
              <a:t>) prior to reviewing their results </a:t>
            </a:r>
            <a:endParaRPr lang="en-US" sz="2400" dirty="0">
              <a:solidFill>
                <a:schemeClr val="bg1">
                  <a:lumMod val="50000"/>
                </a:schemeClr>
              </a:solidFill>
              <a:latin typeface="Calibri"/>
              <a:cs typeface="Calibri"/>
            </a:endParaRPr>
          </a:p>
        </p:txBody>
      </p:sp>
      <p:sp>
        <p:nvSpPr>
          <p:cNvPr id="7" name="12-Point Star 6">
            <a:hlinkClick r:id="rId5"/>
          </p:cNvPr>
          <p:cNvSpPr/>
          <p:nvPr/>
        </p:nvSpPr>
        <p:spPr>
          <a:xfrm>
            <a:off x="289855" y="4324596"/>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Tree>
    <p:extLst>
      <p:ext uri="{BB962C8B-B14F-4D97-AF65-F5344CB8AC3E}">
        <p14:creationId xmlns:p14="http://schemas.microsoft.com/office/powerpoint/2010/main" val="310496006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rioritize focus areas </a:t>
            </a:r>
            <a:endParaRPr lang="en-US" dirty="0"/>
          </a:p>
        </p:txBody>
      </p:sp>
      <p:grpSp>
        <p:nvGrpSpPr>
          <p:cNvPr id="62" name="Group 61"/>
          <p:cNvGrpSpPr/>
          <p:nvPr/>
        </p:nvGrpSpPr>
        <p:grpSpPr>
          <a:xfrm>
            <a:off x="-394776" y="1586151"/>
            <a:ext cx="9783359" cy="3097713"/>
            <a:chOff x="-394776" y="1586151"/>
            <a:chExt cx="9783359" cy="3097713"/>
          </a:xfrm>
        </p:grpSpPr>
        <p:sp>
          <p:nvSpPr>
            <p:cNvPr id="25" name="Block Arc 24"/>
            <p:cNvSpPr/>
            <p:nvPr/>
          </p:nvSpPr>
          <p:spPr>
            <a:xfrm rot="5400000">
              <a:off x="-429042"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6" name="Block Arc 25"/>
            <p:cNvSpPr/>
            <p:nvPr/>
          </p:nvSpPr>
          <p:spPr>
            <a:xfrm rot="16200000">
              <a:off x="272245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Block Arc 28"/>
            <p:cNvSpPr/>
            <p:nvPr/>
          </p:nvSpPr>
          <p:spPr>
            <a:xfrm rot="16200000">
              <a:off x="632513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solidFill>
                  <a:schemeClr val="bg1">
                    <a:lumMod val="65000"/>
                  </a:schemeClr>
                </a:solidFill>
              </a:endParaRPr>
            </a:p>
          </p:txBody>
        </p:sp>
        <p:sp>
          <p:nvSpPr>
            <p:cNvPr id="34" name="Oval 33"/>
            <p:cNvSpPr/>
            <p:nvPr/>
          </p:nvSpPr>
          <p:spPr>
            <a:xfrm>
              <a:off x="124906" y="2877033"/>
              <a:ext cx="471398" cy="481945"/>
            </a:xfrm>
            <a:prstGeom prst="ellipse">
              <a:avLst/>
            </a:pr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solidFill>
                  <a:schemeClr val="bg1">
                    <a:lumMod val="65000"/>
                  </a:schemeClr>
                </a:solidFill>
              </a:endParaRPr>
            </a:p>
          </p:txBody>
        </p:sp>
        <p:sp>
          <p:nvSpPr>
            <p:cNvPr id="37" name="Oval 36"/>
            <p:cNvSpPr/>
            <p:nvPr/>
          </p:nvSpPr>
          <p:spPr>
            <a:xfrm>
              <a:off x="1515703" y="3684250"/>
              <a:ext cx="274288" cy="280354"/>
            </a:xfrm>
            <a:prstGeom prst="ellipse">
              <a:avLst/>
            </a:pr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solidFill>
                  <a:schemeClr val="bg1">
                    <a:lumMod val="65000"/>
                  </a:schemeClr>
                </a:solidFill>
              </a:endParaRPr>
            </a:p>
          </p:txBody>
        </p:sp>
      </p:grpSp>
      <p:grpSp>
        <p:nvGrpSpPr>
          <p:cNvPr id="41" name="Group 40"/>
          <p:cNvGrpSpPr/>
          <p:nvPr/>
        </p:nvGrpSpPr>
        <p:grpSpPr>
          <a:xfrm>
            <a:off x="6690154" y="2202988"/>
            <a:ext cx="2184162" cy="1861365"/>
            <a:chOff x="4171186" y="2201407"/>
            <a:chExt cx="2114419" cy="1832800"/>
          </a:xfrm>
          <a:solidFill>
            <a:srgbClr val="A6A6A6">
              <a:alpha val="40000"/>
            </a:srgb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dirty="0">
                  <a:latin typeface="Calibri"/>
                  <a:cs typeface="Calibri"/>
                </a:rPr>
                <a:t>Reflect</a:t>
              </a: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Tree>
    <p:extLst>
      <p:ext uri="{BB962C8B-B14F-4D97-AF65-F5344CB8AC3E}">
        <p14:creationId xmlns:p14="http://schemas.microsoft.com/office/powerpoint/2010/main" val="28636983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 for digging into the data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54229311"/>
              </p:ext>
            </p:extLst>
          </p:nvPr>
        </p:nvGraphicFramePr>
        <p:xfrm>
          <a:off x="326111" y="1289310"/>
          <a:ext cx="8529274" cy="4480559"/>
        </p:xfrm>
        <a:graphic>
          <a:graphicData uri="http://schemas.openxmlformats.org/drawingml/2006/table">
            <a:tbl>
              <a:tblPr firstRow="1" bandRow="1">
                <a:tableStyleId>{5C22544A-7EE6-4342-B048-85BDC9FD1C3A}</a:tableStyleId>
              </a:tblPr>
              <a:tblGrid>
                <a:gridCol w="2591730"/>
                <a:gridCol w="5937544"/>
              </a:tblGrid>
              <a:tr h="133218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0" dirty="0" smtClean="0">
                          <a:solidFill>
                            <a:schemeClr val="accent2"/>
                          </a:solidFill>
                          <a:latin typeface="Calibri"/>
                          <a:cs typeface="Calibri"/>
                        </a:rPr>
                        <a:t>Always consider comparison groups</a:t>
                      </a:r>
                      <a:r>
                        <a:rPr lang="en-US" sz="2800" b="0" u="none" dirty="0" smtClean="0">
                          <a:solidFill>
                            <a:schemeClr val="accent2"/>
                          </a:solidFill>
                          <a:latin typeface="Calibri"/>
                          <a:cs typeface="Calibri"/>
                        </a:rPr>
                        <a:t>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400" b="0" dirty="0" smtClean="0">
                          <a:solidFill>
                            <a:schemeClr val="bg1">
                              <a:lumMod val="50000"/>
                            </a:schemeClr>
                          </a:solidFill>
                          <a:latin typeface="Calibri"/>
                          <a:cs typeface="Calibri"/>
                        </a:rPr>
                        <a:t>Questions should be compared against the </a:t>
                      </a:r>
                      <a:r>
                        <a:rPr lang="en-US" sz="2400" b="0" dirty="0" smtClean="0">
                          <a:solidFill>
                            <a:srgbClr val="000000"/>
                          </a:solidFill>
                          <a:latin typeface="Calibri"/>
                          <a:cs typeface="Calibri"/>
                        </a:rPr>
                        <a:t>school, district, or content are comparison groups.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2800" b="0" dirty="0" smtClean="0">
                          <a:solidFill>
                            <a:schemeClr val="accent2"/>
                          </a:solidFill>
                          <a:latin typeface="Calibri"/>
                          <a:cs typeface="Calibri"/>
                        </a:rPr>
                        <a:t>Look at the distribution of responses</a:t>
                      </a:r>
                      <a:r>
                        <a:rPr lang="en-US" sz="2800" b="0" i="0" u="none" strike="noStrike" kern="1200" baseline="0" dirty="0" smtClean="0">
                          <a:solidFill>
                            <a:schemeClr val="accent2"/>
                          </a:solidFill>
                          <a:latin typeface="Calibri"/>
                          <a:cs typeface="Calibri"/>
                        </a:rPr>
                        <a:t> </a:t>
                      </a:r>
                      <a:endParaRPr lang="en-US" sz="2800" b="0" dirty="0">
                        <a:solidFill>
                          <a:schemeClr val="accent2"/>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400" b="0" dirty="0" smtClean="0">
                          <a:solidFill>
                            <a:srgbClr val="7F7F7F"/>
                          </a:solidFill>
                          <a:latin typeface="Calibri"/>
                          <a:cs typeface="Calibri"/>
                        </a:rPr>
                        <a:t>Two questions may have the same percent favorable score but </a:t>
                      </a:r>
                      <a:r>
                        <a:rPr lang="en-US" sz="2400" b="0" dirty="0" smtClean="0">
                          <a:latin typeface="Calibri"/>
                          <a:cs typeface="Calibri"/>
                        </a:rPr>
                        <a:t>one could have many more “never” responses </a:t>
                      </a:r>
                      <a:r>
                        <a:rPr lang="en-US" sz="2400" b="0" dirty="0" smtClean="0">
                          <a:solidFill>
                            <a:srgbClr val="7F7F7F"/>
                          </a:solidFill>
                          <a:latin typeface="Calibri"/>
                          <a:cs typeface="Calibri"/>
                        </a:rPr>
                        <a:t>than “most of the time.”</a:t>
                      </a:r>
                      <a:endParaRPr lang="en-US" sz="2400" b="0" dirty="0">
                        <a:solidFill>
                          <a:srgbClr val="7F7F7F"/>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2800" b="0" dirty="0" smtClean="0">
                          <a:solidFill>
                            <a:schemeClr val="accent2"/>
                          </a:solidFill>
                          <a:latin typeface="Calibri"/>
                          <a:cs typeface="Calibri"/>
                        </a:rPr>
                        <a:t>Disaggregate to understand subgroups</a:t>
                      </a:r>
                      <a:endParaRPr lang="en-US" sz="2800" b="0" dirty="0">
                        <a:solidFill>
                          <a:schemeClr val="accent2"/>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400" b="0" kern="1200" dirty="0" smtClean="0">
                          <a:solidFill>
                            <a:srgbClr val="7F7F7F"/>
                          </a:solidFill>
                          <a:effectLst/>
                          <a:latin typeface="Calibri"/>
                          <a:ea typeface="+mn-ea"/>
                          <a:cs typeface="Calibri"/>
                        </a:rPr>
                        <a:t>Responses</a:t>
                      </a:r>
                      <a:r>
                        <a:rPr lang="en-US" sz="2400" b="0" kern="1200" baseline="0" dirty="0" smtClean="0">
                          <a:solidFill>
                            <a:srgbClr val="7F7F7F"/>
                          </a:solidFill>
                          <a:effectLst/>
                          <a:latin typeface="Calibri"/>
                          <a:ea typeface="+mn-ea"/>
                          <a:cs typeface="Calibri"/>
                        </a:rPr>
                        <a:t> to s</a:t>
                      </a:r>
                      <a:r>
                        <a:rPr lang="en-US" sz="2400" b="0" kern="1200" dirty="0" smtClean="0">
                          <a:solidFill>
                            <a:srgbClr val="7F7F7F"/>
                          </a:solidFill>
                          <a:effectLst/>
                          <a:latin typeface="Calibri"/>
                          <a:ea typeface="+mn-ea"/>
                          <a:cs typeface="Calibri"/>
                        </a:rPr>
                        <a:t>ome</a:t>
                      </a:r>
                      <a:r>
                        <a:rPr lang="en-US" sz="2400" b="0" kern="1200" baseline="0" dirty="0" smtClean="0">
                          <a:solidFill>
                            <a:srgbClr val="7F7F7F"/>
                          </a:solidFill>
                          <a:effectLst/>
                          <a:latin typeface="Calibri"/>
                          <a:ea typeface="+mn-ea"/>
                          <a:cs typeface="Calibri"/>
                        </a:rPr>
                        <a:t> questions </a:t>
                      </a:r>
                      <a:r>
                        <a:rPr lang="en-US" sz="2400" b="0" kern="1200" baseline="0" dirty="0" smtClean="0">
                          <a:solidFill>
                            <a:schemeClr val="dk1"/>
                          </a:solidFill>
                          <a:effectLst/>
                          <a:latin typeface="Calibri"/>
                          <a:ea typeface="+mn-ea"/>
                          <a:cs typeface="Calibri"/>
                        </a:rPr>
                        <a:t>may look very different for different groups of students </a:t>
                      </a:r>
                      <a:r>
                        <a:rPr lang="en-US" sz="2400" b="0" kern="1200" baseline="0" dirty="0" smtClean="0">
                          <a:solidFill>
                            <a:srgbClr val="7F7F7F"/>
                          </a:solidFill>
                          <a:effectLst/>
                          <a:latin typeface="Calibri"/>
                          <a:ea typeface="+mn-ea"/>
                          <a:cs typeface="Calibri"/>
                        </a:rPr>
                        <a:t>(e.g., boys vs. girls, different periods or grade levels, etc.). </a:t>
                      </a:r>
                      <a:endParaRPr lang="en-US" sz="3200" b="0" dirty="0">
                        <a:solidFill>
                          <a:srgbClr val="7F7F7F"/>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55447508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strengths</a:t>
            </a:r>
            <a:endParaRPr lang="en-US" dirty="0"/>
          </a:p>
        </p:txBody>
      </p:sp>
      <p:sp>
        <p:nvSpPr>
          <p:cNvPr id="3" name="Content Placeholder 2"/>
          <p:cNvSpPr>
            <a:spLocks noGrp="1"/>
          </p:cNvSpPr>
          <p:nvPr>
            <p:ph idx="1"/>
          </p:nvPr>
        </p:nvSpPr>
        <p:spPr>
          <a:xfrm>
            <a:off x="4067814" y="2265267"/>
            <a:ext cx="4618986" cy="3071831"/>
          </a:xfrm>
        </p:spPr>
        <p:txBody>
          <a:bodyPr>
            <a:normAutofit/>
          </a:bodyPr>
          <a:lstStyle/>
          <a:p>
            <a:pPr marL="0" indent="0">
              <a:buNone/>
            </a:pPr>
            <a:r>
              <a:rPr lang="en-US" dirty="0" smtClean="0">
                <a:latin typeface="Calibri"/>
                <a:cs typeface="Calibri"/>
              </a:rPr>
              <a:t>Are higher than the comparison groups</a:t>
            </a:r>
          </a:p>
          <a:p>
            <a:pPr marL="0" indent="0">
              <a:buNone/>
            </a:pPr>
            <a:r>
              <a:rPr lang="en-US" dirty="0" smtClean="0">
                <a:latin typeface="Calibri"/>
                <a:cs typeface="Calibri"/>
              </a:rPr>
              <a:t>Are better than predictions</a:t>
            </a:r>
          </a:p>
          <a:p>
            <a:pPr marL="0" indent="0">
              <a:buNone/>
            </a:pPr>
            <a:r>
              <a:rPr lang="en-US" dirty="0" smtClean="0">
                <a:latin typeface="Calibri"/>
                <a:cs typeface="Calibri"/>
              </a:rPr>
              <a:t>Have a lot of “always” responses</a:t>
            </a:r>
          </a:p>
          <a:p>
            <a:pPr marL="0" indent="0">
              <a:buNone/>
            </a:pPr>
            <a:r>
              <a:rPr lang="en-US" dirty="0" smtClean="0">
                <a:latin typeface="Calibri"/>
                <a:cs typeface="Calibri"/>
              </a:rPr>
              <a:t>Have consistent responses across subgroups  </a:t>
            </a:r>
            <a:endParaRPr lang="en-US" dirty="0" smtClean="0"/>
          </a:p>
          <a:p>
            <a:endParaRPr lang="en-US" dirty="0"/>
          </a:p>
        </p:txBody>
      </p:sp>
      <p:sp>
        <p:nvSpPr>
          <p:cNvPr id="5" name="TextBox 4"/>
          <p:cNvSpPr txBox="1"/>
          <p:nvPr/>
        </p:nvSpPr>
        <p:spPr>
          <a:xfrm>
            <a:off x="608621" y="2496068"/>
            <a:ext cx="2729040" cy="2123658"/>
          </a:xfrm>
          <a:prstGeom prst="rect">
            <a:avLst/>
          </a:prstGeom>
          <a:noFill/>
        </p:spPr>
        <p:txBody>
          <a:bodyPr wrap="square" rtlCol="0">
            <a:spAutoFit/>
          </a:bodyPr>
          <a:lstStyle/>
          <a:p>
            <a:pPr algn="ctr"/>
            <a:r>
              <a:rPr lang="en-US" sz="4400" dirty="0" smtClean="0">
                <a:solidFill>
                  <a:schemeClr val="accent2"/>
                </a:solidFill>
                <a:latin typeface="Tw Cen MT"/>
                <a:cs typeface="Tw Cen MT"/>
              </a:rPr>
              <a:t>LOOK FOR ITEMS THAT…</a:t>
            </a:r>
            <a:endParaRPr lang="en-US" sz="4400" dirty="0">
              <a:solidFill>
                <a:schemeClr val="accent2"/>
              </a:solidFill>
              <a:latin typeface="Tw Cen MT"/>
              <a:cs typeface="Tw Cen MT"/>
            </a:endParaRPr>
          </a:p>
        </p:txBody>
      </p:sp>
      <p:sp>
        <p:nvSpPr>
          <p:cNvPr id="6" name="Rounded Rectangle 5"/>
          <p:cNvSpPr/>
          <p:nvPr/>
        </p:nvSpPr>
        <p:spPr>
          <a:xfrm>
            <a:off x="3844685" y="2170008"/>
            <a:ext cx="5010700" cy="2831576"/>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accent2"/>
                </a:solidFill>
              </a:ln>
              <a:solidFill>
                <a:schemeClr val="tx1"/>
              </a:solidFill>
            </a:endParaRPr>
          </a:p>
        </p:txBody>
      </p:sp>
    </p:spTree>
    <p:extLst>
      <p:ext uri="{BB962C8B-B14F-4D97-AF65-F5344CB8AC3E}">
        <p14:creationId xmlns:p14="http://schemas.microsoft.com/office/powerpoint/2010/main" val="99838182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areas of need</a:t>
            </a:r>
            <a:endParaRPr lang="en-US" dirty="0"/>
          </a:p>
        </p:txBody>
      </p:sp>
      <p:sp>
        <p:nvSpPr>
          <p:cNvPr id="3" name="Content Placeholder 2"/>
          <p:cNvSpPr>
            <a:spLocks noGrp="1"/>
          </p:cNvSpPr>
          <p:nvPr>
            <p:ph idx="1"/>
          </p:nvPr>
        </p:nvSpPr>
        <p:spPr>
          <a:xfrm>
            <a:off x="4067814" y="2248106"/>
            <a:ext cx="4618986" cy="2556997"/>
          </a:xfrm>
        </p:spPr>
        <p:txBody>
          <a:bodyPr>
            <a:normAutofit lnSpcReduction="10000"/>
          </a:bodyPr>
          <a:lstStyle/>
          <a:p>
            <a:pPr marL="0" indent="0">
              <a:buNone/>
            </a:pPr>
            <a:r>
              <a:rPr lang="en-US" dirty="0" smtClean="0">
                <a:latin typeface="Calibri"/>
                <a:cs typeface="Calibri"/>
              </a:rPr>
              <a:t>Are lower than the comparison groups</a:t>
            </a:r>
          </a:p>
          <a:p>
            <a:pPr marL="0" indent="0">
              <a:buNone/>
            </a:pPr>
            <a:r>
              <a:rPr lang="en-US" dirty="0" smtClean="0">
                <a:latin typeface="Calibri"/>
                <a:cs typeface="Calibri"/>
              </a:rPr>
              <a:t>Don’t live up to predictions</a:t>
            </a:r>
          </a:p>
          <a:p>
            <a:pPr marL="0" indent="0">
              <a:buNone/>
            </a:pPr>
            <a:r>
              <a:rPr lang="en-US" dirty="0" smtClean="0">
                <a:latin typeface="Calibri"/>
                <a:cs typeface="Calibri"/>
              </a:rPr>
              <a:t>Have a lot of “never” responses</a:t>
            </a:r>
          </a:p>
          <a:p>
            <a:pPr marL="0" indent="0">
              <a:buNone/>
            </a:pPr>
            <a:r>
              <a:rPr lang="en-US" dirty="0" smtClean="0">
                <a:latin typeface="Calibri"/>
                <a:cs typeface="Calibri"/>
              </a:rPr>
              <a:t>Look very different for student subgroups </a:t>
            </a:r>
            <a:endParaRPr lang="en-US" dirty="0" smtClean="0"/>
          </a:p>
          <a:p>
            <a:endParaRPr lang="en-US" dirty="0"/>
          </a:p>
        </p:txBody>
      </p:sp>
      <p:sp>
        <p:nvSpPr>
          <p:cNvPr id="5" name="TextBox 4"/>
          <p:cNvSpPr txBox="1"/>
          <p:nvPr/>
        </p:nvSpPr>
        <p:spPr>
          <a:xfrm>
            <a:off x="625785" y="2324461"/>
            <a:ext cx="2729040" cy="2123658"/>
          </a:xfrm>
          <a:prstGeom prst="rect">
            <a:avLst/>
          </a:prstGeom>
          <a:noFill/>
        </p:spPr>
        <p:txBody>
          <a:bodyPr wrap="square" rtlCol="0">
            <a:spAutoFit/>
          </a:bodyPr>
          <a:lstStyle/>
          <a:p>
            <a:pPr algn="ctr"/>
            <a:r>
              <a:rPr lang="en-US" sz="4400" dirty="0" smtClean="0">
                <a:solidFill>
                  <a:schemeClr val="accent2"/>
                </a:solidFill>
                <a:latin typeface="Tw Cen MT"/>
                <a:cs typeface="Tw Cen MT"/>
              </a:rPr>
              <a:t>LOOK FOR ITEMS THAT…</a:t>
            </a:r>
            <a:endParaRPr lang="en-US" sz="4400" dirty="0">
              <a:solidFill>
                <a:schemeClr val="accent2"/>
              </a:solidFill>
              <a:latin typeface="Tw Cen MT"/>
              <a:cs typeface="Tw Cen MT"/>
            </a:endParaRPr>
          </a:p>
        </p:txBody>
      </p:sp>
      <p:sp>
        <p:nvSpPr>
          <p:cNvPr id="6" name="Rounded Rectangle 5"/>
          <p:cNvSpPr/>
          <p:nvPr/>
        </p:nvSpPr>
        <p:spPr>
          <a:xfrm>
            <a:off x="3844685" y="2049880"/>
            <a:ext cx="5010700" cy="2772385"/>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accent2"/>
                </a:solidFill>
              </a:ln>
              <a:solidFill>
                <a:schemeClr val="tx1"/>
              </a:solidFill>
            </a:endParaRPr>
          </a:p>
        </p:txBody>
      </p:sp>
    </p:spTree>
    <p:extLst>
      <p:ext uri="{BB962C8B-B14F-4D97-AF65-F5344CB8AC3E}">
        <p14:creationId xmlns:p14="http://schemas.microsoft.com/office/powerpoint/2010/main" val="156994566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Incorporate context </a:t>
            </a:r>
            <a:endParaRPr lang="en-US" dirty="0"/>
          </a:p>
        </p:txBody>
      </p:sp>
      <p:grpSp>
        <p:nvGrpSpPr>
          <p:cNvPr id="62" name="Group 61"/>
          <p:cNvGrpSpPr/>
          <p:nvPr/>
        </p:nvGrpSpPr>
        <p:grpSpPr>
          <a:xfrm>
            <a:off x="124906" y="1586151"/>
            <a:ext cx="6147424" cy="3097713"/>
            <a:chOff x="124906" y="1586151"/>
            <a:chExt cx="6147424" cy="3097713"/>
          </a:xfrm>
        </p:grpSpPr>
        <p:sp>
          <p:nvSpPr>
            <p:cNvPr id="26" name="Block Arc 25"/>
            <p:cNvSpPr/>
            <p:nvPr/>
          </p:nvSpPr>
          <p:spPr>
            <a:xfrm rot="16200000">
              <a:off x="272245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4" name="Oval 33"/>
            <p:cNvSpPr/>
            <p:nvPr/>
          </p:nvSpPr>
          <p:spPr>
            <a:xfrm>
              <a:off x="124906" y="2877033"/>
              <a:ext cx="471398" cy="481945"/>
            </a:xfrm>
            <a:prstGeom prst="ellipse">
              <a:avLst/>
            </a:pr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7" name="Oval 36"/>
            <p:cNvSpPr/>
            <p:nvPr/>
          </p:nvSpPr>
          <p:spPr>
            <a:xfrm>
              <a:off x="1515703" y="3684250"/>
              <a:ext cx="274288" cy="280354"/>
            </a:xfrm>
            <a:prstGeom prst="ellipse">
              <a:avLst/>
            </a:pr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grpSp>
      <p:grpSp>
        <p:nvGrpSpPr>
          <p:cNvPr id="41" name="Group 40"/>
          <p:cNvGrpSpPr/>
          <p:nvPr/>
        </p:nvGrpSpPr>
        <p:grpSpPr>
          <a:xfrm>
            <a:off x="6690154" y="2202988"/>
            <a:ext cx="2184162" cy="1861365"/>
            <a:chOff x="4171186" y="2201407"/>
            <a:chExt cx="2114419" cy="1832800"/>
          </a:xfrm>
          <a:solidFill>
            <a:schemeClr val="accent2">
              <a:alpha val="40000"/>
            </a:scheme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dirty="0">
                  <a:latin typeface="Calibri"/>
                  <a:cs typeface="Calibri"/>
                </a:rPr>
                <a:t>Reflect</a:t>
              </a: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
        <p:nvSpPr>
          <p:cNvPr id="39" name="Block Arc 38"/>
          <p:cNvSpPr/>
          <p:nvPr/>
        </p:nvSpPr>
        <p:spPr>
          <a:xfrm rot="16200000">
            <a:off x="632513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40" name="Block Arc 39"/>
          <p:cNvSpPr/>
          <p:nvPr/>
        </p:nvSpPr>
        <p:spPr>
          <a:xfrm rot="5400000">
            <a:off x="-429042"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44566980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survey results don’t stand alone</a:t>
            </a:r>
            <a:endParaRPr lang="en-US" dirty="0"/>
          </a:p>
        </p:txBody>
      </p:sp>
      <p:grpSp>
        <p:nvGrpSpPr>
          <p:cNvPr id="6" name="Group 5"/>
          <p:cNvGrpSpPr/>
          <p:nvPr/>
        </p:nvGrpSpPr>
        <p:grpSpPr>
          <a:xfrm>
            <a:off x="1386577" y="1575721"/>
            <a:ext cx="5541345" cy="4091636"/>
            <a:chOff x="2409463" y="1998688"/>
            <a:chExt cx="3843675" cy="2915935"/>
          </a:xfrm>
        </p:grpSpPr>
        <p:sp>
          <p:nvSpPr>
            <p:cNvPr id="7" name="Freeform 6"/>
            <p:cNvSpPr/>
            <p:nvPr/>
          </p:nvSpPr>
          <p:spPr>
            <a:xfrm>
              <a:off x="3299235" y="2337658"/>
              <a:ext cx="2179672" cy="2180047"/>
            </a:xfrm>
            <a:custGeom>
              <a:avLst/>
              <a:gdLst>
                <a:gd name="connsiteX0" fmla="*/ 0 w 2179672"/>
                <a:gd name="connsiteY0" fmla="*/ 1090024 h 2180047"/>
                <a:gd name="connsiteX1" fmla="*/ 1089836 w 2179672"/>
                <a:gd name="connsiteY1" fmla="*/ 0 h 2180047"/>
                <a:gd name="connsiteX2" fmla="*/ 2179672 w 2179672"/>
                <a:gd name="connsiteY2" fmla="*/ 1090024 h 2180047"/>
                <a:gd name="connsiteX3" fmla="*/ 1089836 w 2179672"/>
                <a:gd name="connsiteY3" fmla="*/ 2180048 h 2180047"/>
                <a:gd name="connsiteX4" fmla="*/ 0 w 2179672"/>
                <a:gd name="connsiteY4" fmla="*/ 1090024 h 2180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9672" h="2180047">
                  <a:moveTo>
                    <a:pt x="0" y="1090024"/>
                  </a:moveTo>
                  <a:cubicBezTo>
                    <a:pt x="0" y="488020"/>
                    <a:pt x="487936" y="0"/>
                    <a:pt x="1089836" y="0"/>
                  </a:cubicBezTo>
                  <a:cubicBezTo>
                    <a:pt x="1691736" y="0"/>
                    <a:pt x="2179672" y="488020"/>
                    <a:pt x="2179672" y="1090024"/>
                  </a:cubicBezTo>
                  <a:cubicBezTo>
                    <a:pt x="2179672" y="1692028"/>
                    <a:pt x="1691736" y="2180048"/>
                    <a:pt x="1089836" y="2180048"/>
                  </a:cubicBezTo>
                  <a:cubicBezTo>
                    <a:pt x="487936" y="2180048"/>
                    <a:pt x="0" y="1692028"/>
                    <a:pt x="0" y="1090024"/>
                  </a:cubicBez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45876" tIns="345930" rIns="345876" bIns="345930" numCol="1" spcCol="1270" anchor="ctr" anchorCtr="0">
              <a:noAutofit/>
            </a:bodyPr>
            <a:lstStyle/>
            <a:p>
              <a:pPr lvl="0" algn="ctr" defTabSz="311150">
                <a:lnSpc>
                  <a:spcPct val="90000"/>
                </a:lnSpc>
                <a:spcBef>
                  <a:spcPct val="0"/>
                </a:spcBef>
                <a:spcAft>
                  <a:spcPct val="35000"/>
                </a:spcAft>
              </a:pPr>
              <a:r>
                <a:rPr lang="en-US" sz="4400" kern="1200" dirty="0" smtClean="0">
                  <a:latin typeface="Calibri"/>
                  <a:cs typeface="Calibri"/>
                </a:rPr>
                <a:t>SPS results </a:t>
              </a:r>
              <a:endParaRPr lang="en-US" sz="4400" kern="1200" dirty="0">
                <a:latin typeface="Calibri"/>
                <a:cs typeface="Calibri"/>
              </a:endParaRPr>
            </a:p>
          </p:txBody>
        </p:sp>
        <p:sp>
          <p:nvSpPr>
            <p:cNvPr id="8" name="Oval 7"/>
            <p:cNvSpPr/>
            <p:nvPr/>
          </p:nvSpPr>
          <p:spPr>
            <a:xfrm>
              <a:off x="3981286" y="4484925"/>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 name="Oval 8"/>
            <p:cNvSpPr/>
            <p:nvPr/>
          </p:nvSpPr>
          <p:spPr>
            <a:xfrm>
              <a:off x="5776821" y="3579383"/>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Oval 9"/>
            <p:cNvSpPr/>
            <p:nvPr/>
          </p:nvSpPr>
          <p:spPr>
            <a:xfrm>
              <a:off x="4654414" y="4671920"/>
              <a:ext cx="242334" cy="242703"/>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Oval 10"/>
            <p:cNvSpPr/>
            <p:nvPr/>
          </p:nvSpPr>
          <p:spPr>
            <a:xfrm>
              <a:off x="3869617" y="2124940"/>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Oval 11"/>
            <p:cNvSpPr/>
            <p:nvPr/>
          </p:nvSpPr>
          <p:spPr>
            <a:xfrm>
              <a:off x="3164635" y="3541770"/>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3" name="Freeform 12"/>
            <p:cNvSpPr/>
            <p:nvPr/>
          </p:nvSpPr>
          <p:spPr>
            <a:xfrm>
              <a:off x="2883930" y="3768196"/>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rgbClr val="7D9050">
                <a:alpha val="60000"/>
              </a:srgb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Professional practices</a:t>
              </a:r>
              <a:endParaRPr lang="en-US" kern="1200" dirty="0">
                <a:latin typeface="Calibri"/>
                <a:cs typeface="Calibri"/>
              </a:endParaRPr>
            </a:p>
          </p:txBody>
        </p:sp>
        <p:sp>
          <p:nvSpPr>
            <p:cNvPr id="14" name="Oval 13"/>
            <p:cNvSpPr/>
            <p:nvPr/>
          </p:nvSpPr>
          <p:spPr>
            <a:xfrm>
              <a:off x="4172874" y="2719772"/>
              <a:ext cx="242334" cy="242703"/>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5" name="Oval 14"/>
            <p:cNvSpPr/>
            <p:nvPr/>
          </p:nvSpPr>
          <p:spPr>
            <a:xfrm>
              <a:off x="2587658" y="3481647"/>
              <a:ext cx="438170" cy="438269"/>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6" name="Freeform 15"/>
            <p:cNvSpPr/>
            <p:nvPr/>
          </p:nvSpPr>
          <p:spPr>
            <a:xfrm>
              <a:off x="5015399" y="2239818"/>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rgbClr val="7D9050">
                <a:alpha val="60000"/>
              </a:srgb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Student </a:t>
              </a:r>
            </a:p>
            <a:p>
              <a:pPr lvl="0" algn="ctr" defTabSz="311150">
                <a:lnSpc>
                  <a:spcPct val="90000"/>
                </a:lnSpc>
                <a:spcBef>
                  <a:spcPct val="0"/>
                </a:spcBef>
                <a:spcAft>
                  <a:spcPct val="35000"/>
                </a:spcAft>
              </a:pPr>
              <a:r>
                <a:rPr lang="en-US" dirty="0">
                  <a:latin typeface="Calibri"/>
                  <a:cs typeface="Calibri"/>
                </a:rPr>
                <a:t>g</a:t>
              </a:r>
              <a:r>
                <a:rPr lang="en-US" kern="1200" dirty="0" smtClean="0">
                  <a:latin typeface="Calibri"/>
                  <a:cs typeface="Calibri"/>
                </a:rPr>
                <a:t>rowth data</a:t>
              </a:r>
              <a:endParaRPr lang="en-US" kern="1200" dirty="0">
                <a:latin typeface="Calibri"/>
                <a:cs typeface="Calibri"/>
              </a:endParaRPr>
            </a:p>
          </p:txBody>
        </p:sp>
        <p:sp>
          <p:nvSpPr>
            <p:cNvPr id="17" name="Oval 16"/>
            <p:cNvSpPr/>
            <p:nvPr/>
          </p:nvSpPr>
          <p:spPr>
            <a:xfrm>
              <a:off x="5280686" y="3329842"/>
              <a:ext cx="242334" cy="242703"/>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8" name="Oval 17"/>
            <p:cNvSpPr/>
            <p:nvPr/>
          </p:nvSpPr>
          <p:spPr>
            <a:xfrm>
              <a:off x="2409463" y="4527778"/>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9" name="Oval 18"/>
            <p:cNvSpPr/>
            <p:nvPr/>
          </p:nvSpPr>
          <p:spPr>
            <a:xfrm>
              <a:off x="4248213" y="4277672"/>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0" name="Freeform 19"/>
            <p:cNvSpPr/>
            <p:nvPr/>
          </p:nvSpPr>
          <p:spPr>
            <a:xfrm>
              <a:off x="4947895" y="3887711"/>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rgbClr val="7D9050">
                <a:alpha val="60000"/>
              </a:srgb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Curriculum </a:t>
              </a:r>
              <a:endParaRPr lang="en-US" kern="1200" dirty="0">
                <a:latin typeface="Calibri"/>
                <a:cs typeface="Calibri"/>
              </a:endParaRPr>
            </a:p>
          </p:txBody>
        </p:sp>
        <p:sp>
          <p:nvSpPr>
            <p:cNvPr id="21" name="Oval 20"/>
            <p:cNvSpPr/>
            <p:nvPr/>
          </p:nvSpPr>
          <p:spPr>
            <a:xfrm>
              <a:off x="6077423" y="3845093"/>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3" name="Oval 22"/>
            <p:cNvSpPr/>
            <p:nvPr/>
          </p:nvSpPr>
          <p:spPr>
            <a:xfrm>
              <a:off x="4242176" y="4703475"/>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4" name="Freeform 23"/>
            <p:cNvSpPr/>
            <p:nvPr/>
          </p:nvSpPr>
          <p:spPr>
            <a:xfrm>
              <a:off x="2807593" y="1998688"/>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Programs and initiatives</a:t>
              </a:r>
              <a:endParaRPr lang="en-US" kern="1200" dirty="0">
                <a:latin typeface="Calibri"/>
                <a:cs typeface="Calibri"/>
              </a:endParaRPr>
            </a:p>
          </p:txBody>
        </p:sp>
        <p:sp>
          <p:nvSpPr>
            <p:cNvPr id="25" name="Oval 24"/>
            <p:cNvSpPr/>
            <p:nvPr/>
          </p:nvSpPr>
          <p:spPr>
            <a:xfrm>
              <a:off x="2926548" y="3180657"/>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6" name="Oval 25"/>
            <p:cNvSpPr/>
            <p:nvPr/>
          </p:nvSpPr>
          <p:spPr>
            <a:xfrm>
              <a:off x="4808890" y="2099726"/>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Tree>
    <p:extLst>
      <p:ext uri="{BB962C8B-B14F-4D97-AF65-F5344CB8AC3E}">
        <p14:creationId xmlns:p14="http://schemas.microsoft.com/office/powerpoint/2010/main" val="127876168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[school name]’s SPS results</a:t>
            </a:r>
            <a:endParaRPr lang="en-US" dirty="0"/>
          </a:p>
        </p:txBody>
      </p:sp>
    </p:spTree>
    <p:extLst>
      <p:ext uri="{BB962C8B-B14F-4D97-AF65-F5344CB8AC3E}">
        <p14:creationId xmlns:p14="http://schemas.microsoft.com/office/powerpoint/2010/main" val="274206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Overview of results </a:t>
            </a:r>
            <a:endParaRPr lang="en-US" dirty="0"/>
          </a:p>
        </p:txBody>
      </p:sp>
      <p:sp>
        <p:nvSpPr>
          <p:cNvPr id="7" name="Content Placeholder 4"/>
          <p:cNvSpPr>
            <a:spLocks noGrp="1"/>
          </p:cNvSpPr>
          <p:nvPr>
            <p:ph idx="1"/>
          </p:nvPr>
        </p:nvSpPr>
        <p:spPr>
          <a:xfrm>
            <a:off x="603307" y="1411553"/>
            <a:ext cx="8083493" cy="3895191"/>
          </a:xfrm>
        </p:spPr>
        <p:txBody>
          <a:bodyPr/>
          <a:lstStyle/>
          <a:p>
            <a:pPr marL="0" indent="0">
              <a:buNone/>
            </a:pPr>
            <a:r>
              <a:rPr lang="en-US" sz="2800" dirty="0" smtClean="0">
                <a:latin typeface="Calibri"/>
                <a:cs typeface="Calibri"/>
              </a:rPr>
              <a:t>Take </a:t>
            </a:r>
            <a:r>
              <a:rPr lang="en-US" sz="2800" b="1" dirty="0" smtClean="0">
                <a:solidFill>
                  <a:schemeClr val="accent2"/>
                </a:solidFill>
                <a:latin typeface="Calibri"/>
                <a:cs typeface="Calibri"/>
              </a:rPr>
              <a:t>5 minutes </a:t>
            </a:r>
            <a:r>
              <a:rPr lang="en-US" sz="2800" dirty="0" smtClean="0">
                <a:latin typeface="Calibri"/>
                <a:cs typeface="Calibri"/>
              </a:rPr>
              <a:t>to reflect on the results on your own. Consider the following: </a:t>
            </a:r>
          </a:p>
          <a:p>
            <a:pPr lvl="1"/>
            <a:r>
              <a:rPr lang="en-US" sz="2800" dirty="0">
                <a:latin typeface="Calibri"/>
                <a:cs typeface="Calibri"/>
              </a:rPr>
              <a:t>What are your initial thoughts about these results?</a:t>
            </a:r>
          </a:p>
          <a:p>
            <a:pPr lvl="1"/>
            <a:r>
              <a:rPr lang="en-US" sz="2800" dirty="0">
                <a:latin typeface="Calibri"/>
                <a:cs typeface="Calibri"/>
              </a:rPr>
              <a:t>Does anything confuse you? </a:t>
            </a:r>
          </a:p>
          <a:p>
            <a:pPr lvl="1"/>
            <a:r>
              <a:rPr lang="en-US" sz="2800" dirty="0">
                <a:latin typeface="Calibri"/>
                <a:cs typeface="Calibri"/>
              </a:rPr>
              <a:t>Does anything surprise you?</a:t>
            </a:r>
          </a:p>
          <a:p>
            <a:pPr marL="0" indent="0">
              <a:buNone/>
            </a:pPr>
            <a:endParaRPr lang="en-US" dirty="0"/>
          </a:p>
        </p:txBody>
      </p:sp>
      <p:sp>
        <p:nvSpPr>
          <p:cNvPr id="8" name="Rounded Rectangle 7"/>
          <p:cNvSpPr/>
          <p:nvPr/>
        </p:nvSpPr>
        <p:spPr>
          <a:xfrm>
            <a:off x="625785" y="4619546"/>
            <a:ext cx="7904610" cy="988652"/>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lvl="4"/>
            <a:r>
              <a:rPr lang="en-US" sz="2400" dirty="0" smtClean="0">
                <a:solidFill>
                  <a:schemeClr val="bg1">
                    <a:lumMod val="50000"/>
                  </a:schemeClr>
                </a:solidFill>
              </a:rPr>
              <a:t>What are your initial thoughts? </a:t>
            </a:r>
          </a:p>
        </p:txBody>
      </p:sp>
      <p:sp>
        <p:nvSpPr>
          <p:cNvPr id="9" name="Oval Callout 8"/>
          <p:cNvSpPr/>
          <p:nvPr/>
        </p:nvSpPr>
        <p:spPr>
          <a:xfrm>
            <a:off x="789492" y="4721026"/>
            <a:ext cx="1529871" cy="720766"/>
          </a:xfrm>
          <a:prstGeom prst="wedgeEllipseCallout">
            <a:avLst>
              <a:gd name="adj1" fmla="val 35793"/>
              <a:gd name="adj2" fmla="val 67262"/>
            </a:avLst>
          </a:prstGeom>
          <a:solidFill>
            <a:schemeClr val="accent1"/>
          </a:solidFill>
          <a:ln>
            <a:no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b="1" dirty="0" smtClean="0">
                <a:solidFill>
                  <a:schemeClr val="bg1"/>
                </a:solidFill>
                <a:latin typeface="Calibri"/>
                <a:cs typeface="Calibri"/>
              </a:rPr>
              <a:t>Discuss</a:t>
            </a:r>
            <a:endParaRPr lang="en-US" sz="2400" b="1" dirty="0">
              <a:solidFill>
                <a:schemeClr val="bg1"/>
              </a:solidFill>
              <a:latin typeface="Calibri"/>
              <a:cs typeface="Calibri"/>
            </a:endParaRPr>
          </a:p>
        </p:txBody>
      </p:sp>
      <p:sp>
        <p:nvSpPr>
          <p:cNvPr id="6" name="Rectangle 5"/>
          <p:cNvSpPr/>
          <p:nvPr/>
        </p:nvSpPr>
        <p:spPr>
          <a:xfrm>
            <a:off x="-2417489" y="1058362"/>
            <a:ext cx="2250927" cy="4753756"/>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dirty="0"/>
              <a:t>Teachers will need access to school-level results. You can either email them a link or PDF and have them open it on computers or print out the results. </a:t>
            </a:r>
            <a:endParaRPr lang="en-US" dirty="0" smtClean="0"/>
          </a:p>
          <a:p>
            <a:endParaRPr lang="en-US" dirty="0"/>
          </a:p>
          <a:p>
            <a:r>
              <a:rPr lang="en-US" dirty="0" smtClean="0"/>
              <a:t>This activity is just about initial reflections. Let teachers know they will have more time to dig into results. </a:t>
            </a:r>
            <a:endParaRPr lang="en-US" dirty="0"/>
          </a:p>
          <a:p>
            <a:endParaRPr lang="en-US" sz="1100" dirty="0"/>
          </a:p>
        </p:txBody>
      </p:sp>
    </p:spTree>
    <p:extLst>
      <p:ext uri="{BB962C8B-B14F-4D97-AF65-F5344CB8AC3E}">
        <p14:creationId xmlns:p14="http://schemas.microsoft.com/office/powerpoint/2010/main" val="59279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noAutofit/>
          </a:bodyPr>
          <a:lstStyle/>
          <a:p>
            <a:r>
              <a:rPr lang="en-US" sz="3200" dirty="0" smtClean="0">
                <a:latin typeface="Calibri"/>
                <a:cs typeface="Calibri"/>
              </a:rPr>
              <a:t>Review survey purpose and content</a:t>
            </a:r>
          </a:p>
          <a:p>
            <a:r>
              <a:rPr lang="en-US" sz="3200" dirty="0" smtClean="0">
                <a:latin typeface="Calibri"/>
                <a:cs typeface="Calibri"/>
              </a:rPr>
              <a:t>Understand how to interpret results </a:t>
            </a:r>
          </a:p>
          <a:p>
            <a:r>
              <a:rPr lang="en-US" sz="3200" dirty="0" smtClean="0">
                <a:latin typeface="Calibri"/>
                <a:cs typeface="Calibri"/>
              </a:rPr>
              <a:t>Review school</a:t>
            </a:r>
            <a:r>
              <a:rPr lang="en-US" sz="3200" dirty="0">
                <a:latin typeface="Calibri"/>
                <a:cs typeface="Calibri"/>
              </a:rPr>
              <a:t>-level </a:t>
            </a:r>
            <a:r>
              <a:rPr lang="en-US" sz="3200" dirty="0" smtClean="0">
                <a:latin typeface="Calibri"/>
                <a:cs typeface="Calibri"/>
              </a:rPr>
              <a:t>trends</a:t>
            </a:r>
          </a:p>
          <a:p>
            <a:r>
              <a:rPr lang="en-US" sz="3200" dirty="0" smtClean="0">
                <a:latin typeface="Calibri"/>
                <a:cs typeface="Calibri"/>
              </a:rPr>
              <a:t>Discuss next steps for using results </a:t>
            </a:r>
            <a:endParaRPr lang="en-US" sz="3200" dirty="0">
              <a:latin typeface="Calibri"/>
              <a:cs typeface="Calibri"/>
            </a:endParaRPr>
          </a:p>
        </p:txBody>
      </p:sp>
    </p:spTree>
    <p:extLst>
      <p:ext uri="{BB962C8B-B14F-4D97-AF65-F5344CB8AC3E}">
        <p14:creationId xmlns:p14="http://schemas.microsoft.com/office/powerpoint/2010/main" val="3379833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strengths</a:t>
            </a:r>
            <a:endParaRPr lang="en-US" dirty="0"/>
          </a:p>
        </p:txBody>
      </p:sp>
      <p:sp>
        <p:nvSpPr>
          <p:cNvPr id="3" name="Content Placeholder 2"/>
          <p:cNvSpPr>
            <a:spLocks noGrp="1"/>
          </p:cNvSpPr>
          <p:nvPr>
            <p:ph idx="1"/>
          </p:nvPr>
        </p:nvSpPr>
        <p:spPr>
          <a:xfrm>
            <a:off x="4067814" y="2688583"/>
            <a:ext cx="4618986" cy="1939202"/>
          </a:xfrm>
        </p:spPr>
        <p:txBody>
          <a:bodyPr>
            <a:normAutofit fontScale="85000" lnSpcReduction="10000"/>
          </a:bodyPr>
          <a:lstStyle/>
          <a:p>
            <a:pPr marL="0" indent="0">
              <a:buNone/>
            </a:pPr>
            <a:r>
              <a:rPr lang="en-US" dirty="0" smtClean="0">
                <a:latin typeface="Calibri"/>
                <a:cs typeface="Calibri"/>
              </a:rPr>
              <a:t>Are higher than the comparison groups</a:t>
            </a:r>
          </a:p>
          <a:p>
            <a:pPr marL="0" indent="0">
              <a:buNone/>
            </a:pPr>
            <a:r>
              <a:rPr lang="en-US" dirty="0" smtClean="0">
                <a:latin typeface="Calibri"/>
                <a:cs typeface="Calibri"/>
              </a:rPr>
              <a:t>Are better than predictions</a:t>
            </a:r>
          </a:p>
          <a:p>
            <a:pPr marL="0" indent="0">
              <a:buNone/>
            </a:pPr>
            <a:r>
              <a:rPr lang="en-US" dirty="0" smtClean="0">
                <a:latin typeface="Calibri"/>
                <a:cs typeface="Calibri"/>
              </a:rPr>
              <a:t>Have a lot of “always” responses</a:t>
            </a:r>
          </a:p>
          <a:p>
            <a:pPr marL="0" indent="0">
              <a:buNone/>
            </a:pPr>
            <a:r>
              <a:rPr lang="en-US" dirty="0" smtClean="0">
                <a:latin typeface="Calibri"/>
                <a:cs typeface="Calibri"/>
              </a:rPr>
              <a:t>Have responses that are consistent across subgroups  </a:t>
            </a:r>
            <a:endParaRPr lang="en-US" dirty="0" smtClean="0"/>
          </a:p>
          <a:p>
            <a:endParaRPr lang="en-US" dirty="0"/>
          </a:p>
        </p:txBody>
      </p:sp>
      <p:sp>
        <p:nvSpPr>
          <p:cNvPr id="5" name="TextBox 4"/>
          <p:cNvSpPr txBox="1"/>
          <p:nvPr/>
        </p:nvSpPr>
        <p:spPr>
          <a:xfrm>
            <a:off x="625785" y="2510006"/>
            <a:ext cx="2729040" cy="2123658"/>
          </a:xfrm>
          <a:prstGeom prst="rect">
            <a:avLst/>
          </a:prstGeom>
          <a:noFill/>
        </p:spPr>
        <p:txBody>
          <a:bodyPr wrap="square" rtlCol="0">
            <a:spAutoFit/>
          </a:bodyPr>
          <a:lstStyle/>
          <a:p>
            <a:pPr algn="ctr"/>
            <a:r>
              <a:rPr lang="en-US" sz="4400" dirty="0" smtClean="0">
                <a:solidFill>
                  <a:schemeClr val="accent2"/>
                </a:solidFill>
                <a:latin typeface="Tw Cen MT"/>
                <a:cs typeface="Tw Cen MT"/>
              </a:rPr>
              <a:t>LOOK FOR ITEMS THAT…</a:t>
            </a:r>
            <a:endParaRPr lang="en-US" sz="4400" dirty="0">
              <a:solidFill>
                <a:schemeClr val="accent2"/>
              </a:solidFill>
              <a:latin typeface="Tw Cen MT"/>
              <a:cs typeface="Tw Cen MT"/>
            </a:endParaRPr>
          </a:p>
        </p:txBody>
      </p:sp>
      <p:sp>
        <p:nvSpPr>
          <p:cNvPr id="6" name="Rounded Rectangle 5"/>
          <p:cNvSpPr/>
          <p:nvPr/>
        </p:nvSpPr>
        <p:spPr>
          <a:xfrm>
            <a:off x="3844685" y="2510006"/>
            <a:ext cx="5010700" cy="2291876"/>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accent2"/>
                </a:solidFill>
              </a:ln>
              <a:solidFill>
                <a:schemeClr val="tx1"/>
              </a:solidFill>
            </a:endParaRPr>
          </a:p>
        </p:txBody>
      </p:sp>
      <p:sp>
        <p:nvSpPr>
          <p:cNvPr id="4" name="TextBox 3"/>
          <p:cNvSpPr txBox="1"/>
          <p:nvPr/>
        </p:nvSpPr>
        <p:spPr>
          <a:xfrm>
            <a:off x="828344" y="1453960"/>
            <a:ext cx="7675990" cy="584776"/>
          </a:xfrm>
          <a:prstGeom prst="rect">
            <a:avLst/>
          </a:prstGeom>
          <a:noFill/>
        </p:spPr>
        <p:txBody>
          <a:bodyPr wrap="square" rtlCol="0">
            <a:spAutoFit/>
          </a:bodyPr>
          <a:lstStyle/>
          <a:p>
            <a:r>
              <a:rPr lang="en-US" sz="3200" dirty="0" smtClean="0">
                <a:latin typeface="Calibri"/>
                <a:cs typeface="Calibri"/>
              </a:rPr>
              <a:t>What are our strengths as a school?</a:t>
            </a:r>
            <a:endParaRPr lang="en-US" sz="3200" dirty="0">
              <a:latin typeface="Calibri"/>
              <a:cs typeface="Calibri"/>
            </a:endParaRPr>
          </a:p>
        </p:txBody>
      </p:sp>
    </p:spTree>
    <p:extLst>
      <p:ext uri="{BB962C8B-B14F-4D97-AF65-F5344CB8AC3E}">
        <p14:creationId xmlns:p14="http://schemas.microsoft.com/office/powerpoint/2010/main" val="1191642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areas of need</a:t>
            </a:r>
            <a:endParaRPr lang="en-US" dirty="0"/>
          </a:p>
        </p:txBody>
      </p:sp>
      <p:sp>
        <p:nvSpPr>
          <p:cNvPr id="3" name="Content Placeholder 2"/>
          <p:cNvSpPr>
            <a:spLocks noGrp="1"/>
          </p:cNvSpPr>
          <p:nvPr>
            <p:ph idx="1"/>
          </p:nvPr>
        </p:nvSpPr>
        <p:spPr>
          <a:xfrm>
            <a:off x="4067814" y="2432156"/>
            <a:ext cx="4618986" cy="2556997"/>
          </a:xfrm>
        </p:spPr>
        <p:txBody>
          <a:bodyPr>
            <a:normAutofit lnSpcReduction="10000"/>
          </a:bodyPr>
          <a:lstStyle/>
          <a:p>
            <a:pPr marL="0" indent="0">
              <a:buNone/>
            </a:pPr>
            <a:r>
              <a:rPr lang="en-US" dirty="0" smtClean="0">
                <a:latin typeface="Calibri"/>
                <a:cs typeface="Calibri"/>
              </a:rPr>
              <a:t>Are lower than the comparison groups</a:t>
            </a:r>
          </a:p>
          <a:p>
            <a:pPr marL="0" indent="0">
              <a:buNone/>
            </a:pPr>
            <a:r>
              <a:rPr lang="en-US" dirty="0" smtClean="0">
                <a:latin typeface="Calibri"/>
                <a:cs typeface="Calibri"/>
              </a:rPr>
              <a:t>Don’t live up to predictions</a:t>
            </a:r>
          </a:p>
          <a:p>
            <a:pPr marL="0" indent="0">
              <a:buNone/>
            </a:pPr>
            <a:r>
              <a:rPr lang="en-US" dirty="0" smtClean="0">
                <a:latin typeface="Calibri"/>
                <a:cs typeface="Calibri"/>
              </a:rPr>
              <a:t>Have a lot of “never” responses</a:t>
            </a:r>
          </a:p>
          <a:p>
            <a:pPr marL="0" indent="0">
              <a:buNone/>
            </a:pPr>
            <a:r>
              <a:rPr lang="en-US" dirty="0" smtClean="0">
                <a:latin typeface="Calibri"/>
                <a:cs typeface="Calibri"/>
              </a:rPr>
              <a:t>Look very different for student subgroups </a:t>
            </a:r>
            <a:endParaRPr lang="en-US" dirty="0" smtClean="0"/>
          </a:p>
          <a:p>
            <a:endParaRPr lang="en-US" dirty="0"/>
          </a:p>
        </p:txBody>
      </p:sp>
      <p:sp>
        <p:nvSpPr>
          <p:cNvPr id="5" name="TextBox 4"/>
          <p:cNvSpPr txBox="1"/>
          <p:nvPr/>
        </p:nvSpPr>
        <p:spPr>
          <a:xfrm>
            <a:off x="625785" y="2436386"/>
            <a:ext cx="2729040" cy="2123658"/>
          </a:xfrm>
          <a:prstGeom prst="rect">
            <a:avLst/>
          </a:prstGeom>
          <a:noFill/>
        </p:spPr>
        <p:txBody>
          <a:bodyPr wrap="square" rtlCol="0">
            <a:spAutoFit/>
          </a:bodyPr>
          <a:lstStyle/>
          <a:p>
            <a:pPr algn="ctr"/>
            <a:r>
              <a:rPr lang="en-US" sz="4400" dirty="0" smtClean="0">
                <a:solidFill>
                  <a:schemeClr val="accent2"/>
                </a:solidFill>
                <a:latin typeface="Tw Cen MT"/>
                <a:cs typeface="Tw Cen MT"/>
              </a:rPr>
              <a:t>LOOK FOR ITEMS THAT…</a:t>
            </a:r>
            <a:endParaRPr lang="en-US" sz="4400" dirty="0">
              <a:solidFill>
                <a:schemeClr val="accent2"/>
              </a:solidFill>
              <a:latin typeface="Tw Cen MT"/>
              <a:cs typeface="Tw Cen MT"/>
            </a:endParaRPr>
          </a:p>
        </p:txBody>
      </p:sp>
      <p:sp>
        <p:nvSpPr>
          <p:cNvPr id="6" name="Rounded Rectangle 5"/>
          <p:cNvSpPr/>
          <p:nvPr/>
        </p:nvSpPr>
        <p:spPr>
          <a:xfrm>
            <a:off x="3844685" y="2233930"/>
            <a:ext cx="5010700" cy="2772385"/>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accent2"/>
                </a:solidFill>
              </a:ln>
              <a:solidFill>
                <a:schemeClr val="tx1"/>
              </a:solidFill>
            </a:endParaRPr>
          </a:p>
        </p:txBody>
      </p:sp>
      <p:sp>
        <p:nvSpPr>
          <p:cNvPr id="7" name="TextBox 6"/>
          <p:cNvSpPr txBox="1"/>
          <p:nvPr/>
        </p:nvSpPr>
        <p:spPr>
          <a:xfrm>
            <a:off x="828344" y="1453960"/>
            <a:ext cx="7675990" cy="584776"/>
          </a:xfrm>
          <a:prstGeom prst="rect">
            <a:avLst/>
          </a:prstGeom>
          <a:noFill/>
        </p:spPr>
        <p:txBody>
          <a:bodyPr wrap="square" rtlCol="0">
            <a:spAutoFit/>
          </a:bodyPr>
          <a:lstStyle/>
          <a:p>
            <a:r>
              <a:rPr lang="en-US" sz="3200" dirty="0" smtClean="0">
                <a:latin typeface="Calibri"/>
                <a:cs typeface="Calibri"/>
              </a:rPr>
              <a:t>What are our areas of need as a school?</a:t>
            </a:r>
            <a:endParaRPr lang="en-US" sz="3200" dirty="0">
              <a:latin typeface="Calibri"/>
              <a:cs typeface="Calibri"/>
            </a:endParaRPr>
          </a:p>
        </p:txBody>
      </p:sp>
    </p:spTree>
    <p:extLst>
      <p:ext uri="{BB962C8B-B14F-4D97-AF65-F5344CB8AC3E}">
        <p14:creationId xmlns:p14="http://schemas.microsoft.com/office/powerpoint/2010/main" val="1139729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need</a:t>
            </a:r>
            <a:endParaRPr lang="en-US" dirty="0"/>
          </a:p>
        </p:txBody>
      </p:sp>
      <p:sp>
        <p:nvSpPr>
          <p:cNvPr id="5" name="Rounded Rectangle 4"/>
          <p:cNvSpPr/>
          <p:nvPr/>
        </p:nvSpPr>
        <p:spPr>
          <a:xfrm>
            <a:off x="625785" y="1711625"/>
            <a:ext cx="7904610" cy="2705470"/>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marL="2171700" lvl="4" indent="-342900">
              <a:buFont typeface="Arial"/>
              <a:buChar char="•"/>
            </a:pPr>
            <a:r>
              <a:rPr lang="en-US" sz="2400" dirty="0" smtClean="0">
                <a:solidFill>
                  <a:schemeClr val="bg1">
                    <a:lumMod val="50000"/>
                  </a:schemeClr>
                </a:solidFill>
              </a:rPr>
              <a:t>Do these align with our predictions? </a:t>
            </a:r>
          </a:p>
          <a:p>
            <a:pPr marL="2171700" lvl="4" indent="-342900">
              <a:buFont typeface="Arial"/>
              <a:buChar char="•"/>
            </a:pPr>
            <a:r>
              <a:rPr lang="en-US" sz="2400" dirty="0" smtClean="0">
                <a:solidFill>
                  <a:schemeClr val="bg1">
                    <a:lumMod val="50000"/>
                  </a:schemeClr>
                </a:solidFill>
              </a:rPr>
              <a:t>What do we notice when we dig into the data? </a:t>
            </a:r>
          </a:p>
          <a:p>
            <a:pPr marL="2171700" lvl="4" indent="-342900">
              <a:buFont typeface="Arial"/>
              <a:buChar char="•"/>
            </a:pPr>
            <a:r>
              <a:rPr lang="en-US" sz="2400" dirty="0" smtClean="0">
                <a:solidFill>
                  <a:schemeClr val="bg1">
                    <a:lumMod val="50000"/>
                  </a:schemeClr>
                </a:solidFill>
              </a:rPr>
              <a:t>What context do we need to take into account?</a:t>
            </a:r>
          </a:p>
          <a:p>
            <a:pPr marL="2171700" lvl="4" indent="-342900">
              <a:buFont typeface="Arial"/>
              <a:buChar char="•"/>
            </a:pPr>
            <a:r>
              <a:rPr lang="en-US" sz="2400" dirty="0" smtClean="0">
                <a:solidFill>
                  <a:schemeClr val="bg1">
                    <a:lumMod val="50000"/>
                  </a:schemeClr>
                </a:solidFill>
              </a:rPr>
              <a:t>What does it look like to do this well in classrooms? </a:t>
            </a:r>
          </a:p>
        </p:txBody>
      </p:sp>
      <p:sp>
        <p:nvSpPr>
          <p:cNvPr id="6" name="Oval Callout 5"/>
          <p:cNvSpPr/>
          <p:nvPr/>
        </p:nvSpPr>
        <p:spPr>
          <a:xfrm>
            <a:off x="789492" y="1849916"/>
            <a:ext cx="1529871" cy="1150028"/>
          </a:xfrm>
          <a:prstGeom prst="wedgeEllipseCallout">
            <a:avLst>
              <a:gd name="adj1" fmla="val 35793"/>
              <a:gd name="adj2" fmla="val 67262"/>
            </a:avLst>
          </a:prstGeom>
          <a:solidFill>
            <a:schemeClr val="accent1"/>
          </a:solidFill>
          <a:ln>
            <a:no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b="1" dirty="0" smtClean="0">
                <a:solidFill>
                  <a:schemeClr val="bg1"/>
                </a:solidFill>
                <a:latin typeface="Calibri"/>
                <a:cs typeface="Calibri"/>
              </a:rPr>
              <a:t>Discuss</a:t>
            </a:r>
            <a:endParaRPr lang="en-US" sz="2400" b="1" dirty="0">
              <a:solidFill>
                <a:schemeClr val="bg1"/>
              </a:solidFill>
              <a:latin typeface="Calibri"/>
              <a:cs typeface="Calibri"/>
            </a:endParaRPr>
          </a:p>
        </p:txBody>
      </p:sp>
    </p:spTree>
    <p:extLst>
      <p:ext uri="{BB962C8B-B14F-4D97-AF65-F5344CB8AC3E}">
        <p14:creationId xmlns:p14="http://schemas.microsoft.com/office/powerpoint/2010/main" val="2629538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Next steps</a:t>
            </a:r>
            <a:endParaRPr lang="en-US" dirty="0"/>
          </a:p>
        </p:txBody>
      </p:sp>
    </p:spTree>
    <p:extLst>
      <p:ext uri="{BB962C8B-B14F-4D97-AF65-F5344CB8AC3E}">
        <p14:creationId xmlns:p14="http://schemas.microsoft.com/office/powerpoint/2010/main" val="2325862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grpSp>
        <p:nvGrpSpPr>
          <p:cNvPr id="4" name="Group 3"/>
          <p:cNvGrpSpPr/>
          <p:nvPr/>
        </p:nvGrpSpPr>
        <p:grpSpPr>
          <a:xfrm>
            <a:off x="441784" y="1397000"/>
            <a:ext cx="8283443" cy="4063999"/>
            <a:chOff x="441784" y="1397000"/>
            <a:chExt cx="8283443" cy="4063999"/>
          </a:xfrm>
        </p:grpSpPr>
        <p:sp>
          <p:nvSpPr>
            <p:cNvPr id="18" name="Pie 17"/>
            <p:cNvSpPr/>
            <p:nvPr/>
          </p:nvSpPr>
          <p:spPr>
            <a:xfrm>
              <a:off x="441784" y="1397000"/>
              <a:ext cx="4063999" cy="4063999"/>
            </a:xfrm>
            <a:prstGeom prst="pie">
              <a:avLst>
                <a:gd name="adj1" fmla="val 5400000"/>
                <a:gd name="adj2" fmla="val 1620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9" name="Freeform 18"/>
            <p:cNvSpPr/>
            <p:nvPr/>
          </p:nvSpPr>
          <p:spPr>
            <a:xfrm>
              <a:off x="2473783" y="1397000"/>
              <a:ext cx="6251442" cy="4063999"/>
            </a:xfrm>
            <a:custGeom>
              <a:avLst/>
              <a:gdLst>
                <a:gd name="connsiteX0" fmla="*/ 0 w 6251442"/>
                <a:gd name="connsiteY0" fmla="*/ 0 h 4063999"/>
                <a:gd name="connsiteX1" fmla="*/ 6251442 w 6251442"/>
                <a:gd name="connsiteY1" fmla="*/ 0 h 4063999"/>
                <a:gd name="connsiteX2" fmla="*/ 6251442 w 6251442"/>
                <a:gd name="connsiteY2" fmla="*/ 4063999 h 4063999"/>
                <a:gd name="connsiteX3" fmla="*/ 0 w 6251442"/>
                <a:gd name="connsiteY3" fmla="*/ 4063999 h 4063999"/>
                <a:gd name="connsiteX4" fmla="*/ 0 w 6251442"/>
                <a:gd name="connsiteY4" fmla="*/ 0 h 4063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1442" h="4063999">
                  <a:moveTo>
                    <a:pt x="0" y="0"/>
                  </a:moveTo>
                  <a:lnTo>
                    <a:pt x="6251442" y="0"/>
                  </a:lnTo>
                  <a:lnTo>
                    <a:pt x="6251442" y="4063999"/>
                  </a:lnTo>
                  <a:lnTo>
                    <a:pt x="0" y="4063999"/>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0020" tIns="160020" rIns="3285741" bIns="3004817" numCol="1" spcCol="1270" anchor="ctr" anchorCtr="0">
              <a:noAutofit/>
            </a:bodyPr>
            <a:lstStyle/>
            <a:p>
              <a:pPr lvl="0" defTabSz="1866900">
                <a:lnSpc>
                  <a:spcPct val="90000"/>
                </a:lnSpc>
                <a:spcBef>
                  <a:spcPct val="0"/>
                </a:spcBef>
                <a:spcAft>
                  <a:spcPct val="35000"/>
                </a:spcAft>
              </a:pPr>
              <a:r>
                <a:rPr lang="en-US" sz="3600" kern="1200" dirty="0" smtClean="0">
                  <a:solidFill>
                    <a:srgbClr val="7F7F7F"/>
                  </a:solidFill>
                  <a:latin typeface="Tw Cen MT"/>
                  <a:cs typeface="Tw Cen MT"/>
                </a:rPr>
                <a:t>REFLECT</a:t>
              </a:r>
              <a:endParaRPr lang="en-US" sz="3600" kern="1200" dirty="0">
                <a:solidFill>
                  <a:srgbClr val="7F7F7F"/>
                </a:solidFill>
                <a:latin typeface="Tw Cen MT"/>
                <a:cs typeface="Tw Cen MT"/>
              </a:endParaRPr>
            </a:p>
          </p:txBody>
        </p:sp>
        <p:sp>
          <p:nvSpPr>
            <p:cNvPr id="20" name="Pie 19"/>
            <p:cNvSpPr/>
            <p:nvPr/>
          </p:nvSpPr>
          <p:spPr>
            <a:xfrm>
              <a:off x="1152985" y="2616202"/>
              <a:ext cx="2641597" cy="2641597"/>
            </a:xfrm>
            <a:prstGeom prst="pie">
              <a:avLst>
                <a:gd name="adj1" fmla="val 5400000"/>
                <a:gd name="adj2" fmla="val 1620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1" name="Freeform 20"/>
            <p:cNvSpPr/>
            <p:nvPr/>
          </p:nvSpPr>
          <p:spPr>
            <a:xfrm>
              <a:off x="2473783" y="2616202"/>
              <a:ext cx="6251442" cy="2641597"/>
            </a:xfrm>
            <a:custGeom>
              <a:avLst/>
              <a:gdLst>
                <a:gd name="connsiteX0" fmla="*/ 0 w 6251442"/>
                <a:gd name="connsiteY0" fmla="*/ 0 h 2641597"/>
                <a:gd name="connsiteX1" fmla="*/ 6251442 w 6251442"/>
                <a:gd name="connsiteY1" fmla="*/ 0 h 2641597"/>
                <a:gd name="connsiteX2" fmla="*/ 6251442 w 6251442"/>
                <a:gd name="connsiteY2" fmla="*/ 2641597 h 2641597"/>
                <a:gd name="connsiteX3" fmla="*/ 0 w 6251442"/>
                <a:gd name="connsiteY3" fmla="*/ 2641597 h 2641597"/>
                <a:gd name="connsiteX4" fmla="*/ 0 w 6251442"/>
                <a:gd name="connsiteY4" fmla="*/ 0 h 2641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1442" h="2641597">
                  <a:moveTo>
                    <a:pt x="0" y="0"/>
                  </a:moveTo>
                  <a:lnTo>
                    <a:pt x="6251442" y="0"/>
                  </a:lnTo>
                  <a:lnTo>
                    <a:pt x="6251442" y="2641597"/>
                  </a:lnTo>
                  <a:lnTo>
                    <a:pt x="0" y="2641597"/>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0020" tIns="160020" rIns="3285741" bIns="1582419" numCol="1" spcCol="1270" anchor="ctr" anchorCtr="0">
              <a:noAutofit/>
            </a:bodyPr>
            <a:lstStyle/>
            <a:p>
              <a:pPr lvl="0" defTabSz="1866900">
                <a:lnSpc>
                  <a:spcPct val="90000"/>
                </a:lnSpc>
                <a:spcBef>
                  <a:spcPct val="0"/>
                </a:spcBef>
                <a:spcAft>
                  <a:spcPct val="35000"/>
                </a:spcAft>
              </a:pPr>
              <a:r>
                <a:rPr lang="en-US" sz="3600" kern="1200" dirty="0" smtClean="0">
                  <a:solidFill>
                    <a:srgbClr val="7F7F7F"/>
                  </a:solidFill>
                  <a:latin typeface="Tw Cen MT"/>
                  <a:cs typeface="Tw Cen MT"/>
                </a:rPr>
                <a:t>DISCUSS</a:t>
              </a:r>
              <a:endParaRPr lang="en-US" sz="3600" kern="1200" dirty="0">
                <a:solidFill>
                  <a:srgbClr val="7F7F7F"/>
                </a:solidFill>
                <a:latin typeface="Tw Cen MT"/>
                <a:cs typeface="Tw Cen MT"/>
              </a:endParaRPr>
            </a:p>
          </p:txBody>
        </p:sp>
        <p:sp>
          <p:nvSpPr>
            <p:cNvPr id="22" name="Pie 21"/>
            <p:cNvSpPr/>
            <p:nvPr/>
          </p:nvSpPr>
          <p:spPr>
            <a:xfrm>
              <a:off x="1864184" y="3835401"/>
              <a:ext cx="1219198" cy="1219198"/>
            </a:xfrm>
            <a:prstGeom prst="pie">
              <a:avLst>
                <a:gd name="adj1" fmla="val 5400000"/>
                <a:gd name="adj2" fmla="val 1620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3" name="Freeform 22"/>
            <p:cNvSpPr/>
            <p:nvPr/>
          </p:nvSpPr>
          <p:spPr>
            <a:xfrm>
              <a:off x="2473783" y="3835401"/>
              <a:ext cx="6251442" cy="1219198"/>
            </a:xfrm>
            <a:custGeom>
              <a:avLst/>
              <a:gdLst>
                <a:gd name="connsiteX0" fmla="*/ 0 w 6251442"/>
                <a:gd name="connsiteY0" fmla="*/ 0 h 1219198"/>
                <a:gd name="connsiteX1" fmla="*/ 6251442 w 6251442"/>
                <a:gd name="connsiteY1" fmla="*/ 0 h 1219198"/>
                <a:gd name="connsiteX2" fmla="*/ 6251442 w 6251442"/>
                <a:gd name="connsiteY2" fmla="*/ 1219198 h 1219198"/>
                <a:gd name="connsiteX3" fmla="*/ 0 w 6251442"/>
                <a:gd name="connsiteY3" fmla="*/ 1219198 h 1219198"/>
                <a:gd name="connsiteX4" fmla="*/ 0 w 6251442"/>
                <a:gd name="connsiteY4" fmla="*/ 0 h 1219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1442" h="1219198">
                  <a:moveTo>
                    <a:pt x="0" y="0"/>
                  </a:moveTo>
                  <a:lnTo>
                    <a:pt x="6251442" y="0"/>
                  </a:lnTo>
                  <a:lnTo>
                    <a:pt x="6251442" y="1219198"/>
                  </a:lnTo>
                  <a:lnTo>
                    <a:pt x="0" y="1219198"/>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0020" tIns="160020" rIns="3285741" bIns="160020" numCol="1" spcCol="1270" anchor="ctr" anchorCtr="0">
              <a:noAutofit/>
            </a:bodyPr>
            <a:lstStyle/>
            <a:p>
              <a:pPr lvl="0" defTabSz="1866900">
                <a:lnSpc>
                  <a:spcPct val="90000"/>
                </a:lnSpc>
                <a:spcBef>
                  <a:spcPct val="0"/>
                </a:spcBef>
                <a:spcAft>
                  <a:spcPct val="35000"/>
                </a:spcAft>
              </a:pPr>
              <a:r>
                <a:rPr lang="en-US" sz="3600" kern="1200" dirty="0" smtClean="0">
                  <a:solidFill>
                    <a:srgbClr val="7F7F7F"/>
                  </a:solidFill>
                  <a:latin typeface="Tw Cen MT"/>
                  <a:cs typeface="Tw Cen MT"/>
                </a:rPr>
                <a:t>TAKE </a:t>
              </a:r>
            </a:p>
            <a:p>
              <a:pPr lvl="0" defTabSz="1866900">
                <a:lnSpc>
                  <a:spcPct val="90000"/>
                </a:lnSpc>
                <a:spcBef>
                  <a:spcPct val="0"/>
                </a:spcBef>
                <a:spcAft>
                  <a:spcPct val="35000"/>
                </a:spcAft>
              </a:pPr>
              <a:r>
                <a:rPr lang="en-US" sz="3600" kern="1200" dirty="0" smtClean="0">
                  <a:solidFill>
                    <a:srgbClr val="7F7F7F"/>
                  </a:solidFill>
                  <a:latin typeface="Tw Cen MT"/>
                  <a:cs typeface="Tw Cen MT"/>
                </a:rPr>
                <a:t>ACTION </a:t>
              </a:r>
              <a:endParaRPr lang="en-US" sz="3600" kern="1200" dirty="0">
                <a:solidFill>
                  <a:srgbClr val="7F7F7F"/>
                </a:solidFill>
                <a:latin typeface="Tw Cen MT"/>
                <a:cs typeface="Tw Cen MT"/>
              </a:endParaRPr>
            </a:p>
          </p:txBody>
        </p:sp>
        <p:sp>
          <p:nvSpPr>
            <p:cNvPr id="24" name="Freeform 23"/>
            <p:cNvSpPr/>
            <p:nvPr/>
          </p:nvSpPr>
          <p:spPr>
            <a:xfrm>
              <a:off x="4307391" y="1397000"/>
              <a:ext cx="4417836" cy="1219202"/>
            </a:xfrm>
            <a:custGeom>
              <a:avLst/>
              <a:gdLst>
                <a:gd name="connsiteX0" fmla="*/ 0 w 3125721"/>
                <a:gd name="connsiteY0" fmla="*/ 0 h 1219202"/>
                <a:gd name="connsiteX1" fmla="*/ 3125721 w 3125721"/>
                <a:gd name="connsiteY1" fmla="*/ 0 h 1219202"/>
                <a:gd name="connsiteX2" fmla="*/ 3125721 w 3125721"/>
                <a:gd name="connsiteY2" fmla="*/ 1219202 h 1219202"/>
                <a:gd name="connsiteX3" fmla="*/ 0 w 3125721"/>
                <a:gd name="connsiteY3" fmla="*/ 1219202 h 1219202"/>
                <a:gd name="connsiteX4" fmla="*/ 0 w 3125721"/>
                <a:gd name="connsiteY4" fmla="*/ 0 h 12192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5721" h="1219202">
                  <a:moveTo>
                    <a:pt x="0" y="0"/>
                  </a:moveTo>
                  <a:lnTo>
                    <a:pt x="3125721" y="0"/>
                  </a:lnTo>
                  <a:lnTo>
                    <a:pt x="3125721" y="1219202"/>
                  </a:lnTo>
                  <a:lnTo>
                    <a:pt x="0" y="1219202"/>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kern="1200" dirty="0" smtClean="0">
                  <a:latin typeface="Calibri"/>
                  <a:cs typeface="Calibri"/>
                </a:rPr>
                <a:t>Teachers will receive student survey results on [date]</a:t>
              </a:r>
              <a:endParaRPr lang="en-US" kern="1200" dirty="0">
                <a:latin typeface="Calibri"/>
                <a:cs typeface="Calibri"/>
              </a:endParaRPr>
            </a:p>
            <a:p>
              <a:pPr marL="114300" lvl="1" indent="-114300" algn="l" defTabSz="666750">
                <a:lnSpc>
                  <a:spcPct val="90000"/>
                </a:lnSpc>
                <a:spcBef>
                  <a:spcPct val="0"/>
                </a:spcBef>
                <a:spcAft>
                  <a:spcPct val="15000"/>
                </a:spcAft>
                <a:buChar char="••"/>
              </a:pPr>
              <a:r>
                <a:rPr lang="en-US" kern="1200" dirty="0" smtClean="0">
                  <a:latin typeface="Calibri"/>
                  <a:cs typeface="Calibri"/>
                </a:rPr>
                <a:t>Review your results [insert any other specific notes here] </a:t>
              </a:r>
              <a:endParaRPr lang="en-US" kern="1200" dirty="0">
                <a:latin typeface="Calibri"/>
                <a:cs typeface="Calibri"/>
              </a:endParaRPr>
            </a:p>
          </p:txBody>
        </p:sp>
        <p:sp>
          <p:nvSpPr>
            <p:cNvPr id="25" name="Freeform 24"/>
            <p:cNvSpPr/>
            <p:nvPr/>
          </p:nvSpPr>
          <p:spPr>
            <a:xfrm>
              <a:off x="4307391" y="2616202"/>
              <a:ext cx="4417836" cy="1219198"/>
            </a:xfrm>
            <a:custGeom>
              <a:avLst/>
              <a:gdLst>
                <a:gd name="connsiteX0" fmla="*/ 0 w 3125721"/>
                <a:gd name="connsiteY0" fmla="*/ 0 h 1219198"/>
                <a:gd name="connsiteX1" fmla="*/ 3125721 w 3125721"/>
                <a:gd name="connsiteY1" fmla="*/ 0 h 1219198"/>
                <a:gd name="connsiteX2" fmla="*/ 3125721 w 3125721"/>
                <a:gd name="connsiteY2" fmla="*/ 1219198 h 1219198"/>
                <a:gd name="connsiteX3" fmla="*/ 0 w 3125721"/>
                <a:gd name="connsiteY3" fmla="*/ 1219198 h 1219198"/>
                <a:gd name="connsiteX4" fmla="*/ 0 w 3125721"/>
                <a:gd name="connsiteY4" fmla="*/ 0 h 1219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5721" h="1219198">
                  <a:moveTo>
                    <a:pt x="0" y="0"/>
                  </a:moveTo>
                  <a:lnTo>
                    <a:pt x="3125721" y="0"/>
                  </a:lnTo>
                  <a:lnTo>
                    <a:pt x="3125721" y="1219198"/>
                  </a:lnTo>
                  <a:lnTo>
                    <a:pt x="0" y="1219198"/>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kern="1200" dirty="0" smtClean="0">
                  <a:latin typeface="Calibri"/>
                  <a:cs typeface="Calibri"/>
                </a:rPr>
                <a:t>[Insert instructions here about having a conversation with an evaluator, coach, and/or peer]</a:t>
              </a:r>
              <a:endParaRPr lang="en-US" kern="1200" dirty="0">
                <a:latin typeface="Calibri"/>
                <a:cs typeface="Calibri"/>
              </a:endParaRPr>
            </a:p>
          </p:txBody>
        </p:sp>
        <p:sp>
          <p:nvSpPr>
            <p:cNvPr id="26" name="Freeform 25"/>
            <p:cNvSpPr/>
            <p:nvPr/>
          </p:nvSpPr>
          <p:spPr>
            <a:xfrm>
              <a:off x="4307391" y="3835401"/>
              <a:ext cx="4417836" cy="1219198"/>
            </a:xfrm>
            <a:custGeom>
              <a:avLst/>
              <a:gdLst>
                <a:gd name="connsiteX0" fmla="*/ 0 w 3125721"/>
                <a:gd name="connsiteY0" fmla="*/ 0 h 1219198"/>
                <a:gd name="connsiteX1" fmla="*/ 3125721 w 3125721"/>
                <a:gd name="connsiteY1" fmla="*/ 0 h 1219198"/>
                <a:gd name="connsiteX2" fmla="*/ 3125721 w 3125721"/>
                <a:gd name="connsiteY2" fmla="*/ 1219198 h 1219198"/>
                <a:gd name="connsiteX3" fmla="*/ 0 w 3125721"/>
                <a:gd name="connsiteY3" fmla="*/ 1219198 h 1219198"/>
                <a:gd name="connsiteX4" fmla="*/ 0 w 3125721"/>
                <a:gd name="connsiteY4" fmla="*/ 0 h 1219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5721" h="1219198">
                  <a:moveTo>
                    <a:pt x="0" y="0"/>
                  </a:moveTo>
                  <a:lnTo>
                    <a:pt x="3125721" y="0"/>
                  </a:lnTo>
                  <a:lnTo>
                    <a:pt x="3125721" y="1219198"/>
                  </a:lnTo>
                  <a:lnTo>
                    <a:pt x="0" y="1219198"/>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kern="1200" dirty="0" smtClean="0">
                  <a:latin typeface="Calibri"/>
                  <a:cs typeface="Calibri"/>
                </a:rPr>
                <a:t>[Insert specific instructions here about incorporating results in PGPs, progress monitoring, observations, goal setting, etc.]</a:t>
              </a:r>
              <a:endParaRPr lang="en-US" kern="1200" dirty="0">
                <a:latin typeface="Calibri"/>
                <a:cs typeface="Calibri"/>
              </a:endParaRPr>
            </a:p>
          </p:txBody>
        </p:sp>
      </p:grpSp>
      <p:sp>
        <p:nvSpPr>
          <p:cNvPr id="13" name="Rectangle 12"/>
          <p:cNvSpPr/>
          <p:nvPr/>
        </p:nvSpPr>
        <p:spPr>
          <a:xfrm>
            <a:off x="-1623981" y="1058363"/>
            <a:ext cx="1457419" cy="1967608"/>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C</a:t>
            </a:r>
            <a:r>
              <a:rPr lang="en-US" sz="1400" dirty="0" smtClean="0"/>
              <a:t>ustomize </a:t>
            </a:r>
            <a:r>
              <a:rPr lang="en-US" sz="1400" dirty="0"/>
              <a:t>this slide to reflect the next steps for your </a:t>
            </a:r>
            <a:r>
              <a:rPr lang="en-US" sz="1400" dirty="0" smtClean="0"/>
              <a:t>school </a:t>
            </a:r>
            <a:endParaRPr lang="en-US" sz="1400" dirty="0"/>
          </a:p>
        </p:txBody>
      </p:sp>
    </p:spTree>
    <p:extLst>
      <p:ext uri="{BB962C8B-B14F-4D97-AF65-F5344CB8AC3E}">
        <p14:creationId xmlns:p14="http://schemas.microsoft.com/office/powerpoint/2010/main" val="2394606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1698695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Calibri" panose="020F0502020204030204" pitchFamily="34" charset="0"/>
              </a:rPr>
              <a:t>Agenda</a:t>
            </a:r>
            <a:endParaRPr lang="en-US" sz="3600" dirty="0">
              <a:latin typeface="Calibri" panose="020F0502020204030204" pitchFamily="34" charset="0"/>
            </a:endParaRPr>
          </a:p>
        </p:txBody>
      </p:sp>
      <p:sp>
        <p:nvSpPr>
          <p:cNvPr id="3" name="Content Placeholder 2"/>
          <p:cNvSpPr>
            <a:spLocks noGrp="1"/>
          </p:cNvSpPr>
          <p:nvPr>
            <p:ph idx="1"/>
          </p:nvPr>
        </p:nvSpPr>
        <p:spPr>
          <a:xfrm>
            <a:off x="603307" y="1626117"/>
            <a:ext cx="8083493" cy="4329705"/>
          </a:xfrm>
        </p:spPr>
        <p:txBody>
          <a:bodyPr>
            <a:normAutofit/>
          </a:bodyPr>
          <a:lstStyle/>
          <a:p>
            <a:r>
              <a:rPr lang="en-US" sz="3600" dirty="0" smtClean="0">
                <a:latin typeface="Calibri" panose="020F0502020204030204" pitchFamily="34" charset="0"/>
              </a:rPr>
              <a:t>Purpose and overview of the survey</a:t>
            </a:r>
          </a:p>
          <a:p>
            <a:r>
              <a:rPr lang="en-US" sz="3600" dirty="0" smtClean="0">
                <a:latin typeface="Calibri" panose="020F0502020204030204" pitchFamily="34" charset="0"/>
              </a:rPr>
              <a:t>Interpreting results </a:t>
            </a:r>
          </a:p>
          <a:p>
            <a:r>
              <a:rPr lang="en-US" sz="3600" dirty="0" smtClean="0">
                <a:latin typeface="Calibri" panose="020F0502020204030204" pitchFamily="34" charset="0"/>
              </a:rPr>
              <a:t>[School name]’s results </a:t>
            </a:r>
          </a:p>
          <a:p>
            <a:r>
              <a:rPr lang="en-US" sz="3600" dirty="0" smtClean="0">
                <a:latin typeface="Calibri" panose="020F0502020204030204" pitchFamily="34" charset="0"/>
              </a:rPr>
              <a:t>Next steps  </a:t>
            </a:r>
          </a:p>
          <a:p>
            <a:pPr marL="0" indent="0">
              <a:buNone/>
            </a:pPr>
            <a:endParaRPr lang="en-US" sz="2400" dirty="0"/>
          </a:p>
        </p:txBody>
      </p:sp>
    </p:spTree>
    <p:extLst>
      <p:ext uri="{BB962C8B-B14F-4D97-AF65-F5344CB8AC3E}">
        <p14:creationId xmlns:p14="http://schemas.microsoft.com/office/powerpoint/2010/main" val="14760428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anose="020F0502020204030204" pitchFamily="34" charset="0"/>
              </a:rPr>
              <a:t>SURVEY OVERVIEW</a:t>
            </a:r>
            <a:endParaRPr lang="en-US" dirty="0">
              <a:latin typeface="Calibri" panose="020F0502020204030204" pitchFamily="34" charset="0"/>
            </a:endParaRPr>
          </a:p>
        </p:txBody>
      </p:sp>
    </p:spTree>
    <p:extLst>
      <p:ext uri="{BB962C8B-B14F-4D97-AF65-F5344CB8AC3E}">
        <p14:creationId xmlns:p14="http://schemas.microsoft.com/office/powerpoint/2010/main" val="23209709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Calibri"/>
                <a:cs typeface="Calibri"/>
              </a:rPr>
              <a:t>Why use a student survey?</a:t>
            </a:r>
            <a:endParaRPr lang="en-US" sz="3600" dirty="0">
              <a:latin typeface="Calibri"/>
              <a:cs typeface="Calibri"/>
            </a:endParaRPr>
          </a:p>
        </p:txBody>
      </p:sp>
      <p:sp>
        <p:nvSpPr>
          <p:cNvPr id="3" name="Content Placeholder 2"/>
          <p:cNvSpPr>
            <a:spLocks noGrp="1"/>
          </p:cNvSpPr>
          <p:nvPr>
            <p:ph idx="1"/>
          </p:nvPr>
        </p:nvSpPr>
        <p:spPr>
          <a:xfrm>
            <a:off x="625785" y="1723818"/>
            <a:ext cx="8061015" cy="3895191"/>
          </a:xfrm>
        </p:spPr>
        <p:txBody>
          <a:bodyPr numCol="1">
            <a:normAutofit fontScale="92500"/>
          </a:bodyPr>
          <a:lstStyle/>
          <a:p>
            <a:pPr marL="0" indent="0">
              <a:buNone/>
            </a:pPr>
            <a:r>
              <a:rPr lang="en-US" sz="3200" b="1" dirty="0">
                <a:solidFill>
                  <a:schemeClr val="accent2"/>
                </a:solidFill>
                <a:latin typeface="Calibri" panose="020F0502020204030204" pitchFamily="34" charset="0"/>
              </a:rPr>
              <a:t>Integrate</a:t>
            </a:r>
            <a:r>
              <a:rPr lang="en-US" sz="2800" dirty="0">
                <a:latin typeface="Calibri" panose="020F0502020204030204" pitchFamily="34" charset="0"/>
              </a:rPr>
              <a:t> student voice and experience into teacher practice and school culture</a:t>
            </a:r>
            <a:r>
              <a:rPr lang="en-US" sz="2800" dirty="0" smtClean="0">
                <a:latin typeface="Calibri" panose="020F0502020204030204" pitchFamily="34" charset="0"/>
              </a:rPr>
              <a:t>.</a:t>
            </a:r>
            <a:endParaRPr lang="en-US" sz="2800" dirty="0" smtClean="0">
              <a:latin typeface="Calibri"/>
              <a:cs typeface="Calibri"/>
            </a:endParaRPr>
          </a:p>
          <a:p>
            <a:pPr marL="0" indent="0">
              <a:buNone/>
            </a:pPr>
            <a:endParaRPr lang="en-US" sz="2800" dirty="0" smtClean="0">
              <a:latin typeface="Calibri"/>
              <a:cs typeface="Calibri"/>
            </a:endParaRPr>
          </a:p>
          <a:p>
            <a:pPr marL="0" indent="0">
              <a:buNone/>
            </a:pPr>
            <a:r>
              <a:rPr lang="en-US" sz="3200" b="1" dirty="0" smtClean="0">
                <a:solidFill>
                  <a:srgbClr val="7D9050"/>
                </a:solidFill>
                <a:latin typeface="Calibri"/>
                <a:cs typeface="Calibri"/>
              </a:rPr>
              <a:t>Provide </a:t>
            </a:r>
            <a:r>
              <a:rPr lang="en-US" sz="2800" dirty="0" smtClean="0">
                <a:latin typeface="Calibri"/>
                <a:cs typeface="Calibri"/>
              </a:rPr>
              <a:t>actionable feedback</a:t>
            </a:r>
            <a:r>
              <a:rPr lang="en-US" sz="1200" dirty="0">
                <a:latin typeface="Calibri"/>
                <a:cs typeface="Calibri"/>
              </a:rPr>
              <a:t> </a:t>
            </a:r>
            <a:r>
              <a:rPr lang="en-US" sz="1200" dirty="0" smtClean="0">
                <a:latin typeface="Calibri"/>
                <a:cs typeface="Calibri"/>
              </a:rPr>
              <a:t> </a:t>
            </a:r>
            <a:r>
              <a:rPr lang="en-US" sz="2800" dirty="0" smtClean="0">
                <a:latin typeface="Calibri"/>
                <a:cs typeface="Calibri"/>
              </a:rPr>
              <a:t>from the stakeholders who experience instruction the most. </a:t>
            </a:r>
            <a:endParaRPr lang="en-US" sz="1200" dirty="0">
              <a:latin typeface="Calibri"/>
              <a:cs typeface="Calibri"/>
            </a:endParaRPr>
          </a:p>
          <a:p>
            <a:pPr marL="0" indent="0">
              <a:buNone/>
            </a:pPr>
            <a:endParaRPr lang="en-US" sz="2800" dirty="0" smtClean="0">
              <a:solidFill>
                <a:srgbClr val="000000"/>
              </a:solidFill>
              <a:latin typeface="Calibri"/>
              <a:cs typeface="Calibri"/>
            </a:endParaRPr>
          </a:p>
          <a:p>
            <a:pPr marL="0" indent="0">
              <a:buNone/>
            </a:pPr>
            <a:r>
              <a:rPr lang="en-US" sz="3000" b="1" dirty="0" smtClean="0">
                <a:solidFill>
                  <a:srgbClr val="7D9050"/>
                </a:solidFill>
                <a:latin typeface="Calibri"/>
                <a:cs typeface="Calibri"/>
              </a:rPr>
              <a:t>Contribute to </a:t>
            </a:r>
            <a:r>
              <a:rPr lang="en-US" sz="2800" dirty="0" smtClean="0">
                <a:solidFill>
                  <a:srgbClr val="000000"/>
                </a:solidFill>
                <a:latin typeface="Calibri"/>
                <a:cs typeface="Calibri"/>
              </a:rPr>
              <a:t>a big-picture </a:t>
            </a:r>
            <a:r>
              <a:rPr lang="en-US" sz="2800" dirty="0">
                <a:solidFill>
                  <a:srgbClr val="000000"/>
                </a:solidFill>
                <a:latin typeface="Calibri"/>
                <a:cs typeface="Calibri"/>
              </a:rPr>
              <a:t>view </a:t>
            </a:r>
            <a:r>
              <a:rPr lang="en-US" sz="2800" dirty="0">
                <a:latin typeface="Calibri"/>
                <a:cs typeface="Calibri"/>
              </a:rPr>
              <a:t>of what is happening in </a:t>
            </a:r>
            <a:r>
              <a:rPr lang="en-US" sz="2800" dirty="0" smtClean="0">
                <a:latin typeface="Calibri"/>
                <a:cs typeface="Calibri"/>
              </a:rPr>
              <a:t>classrooms </a:t>
            </a:r>
            <a:r>
              <a:rPr lang="en-US" sz="2800" dirty="0">
                <a:latin typeface="Calibri"/>
                <a:cs typeface="Calibri"/>
              </a:rPr>
              <a:t>as well as school- </a:t>
            </a:r>
            <a:r>
              <a:rPr lang="en-US" sz="2800" dirty="0" smtClean="0">
                <a:latin typeface="Calibri"/>
                <a:cs typeface="Calibri"/>
              </a:rPr>
              <a:t>and district-wide </a:t>
            </a:r>
            <a:r>
              <a:rPr lang="en-US" sz="2800" dirty="0">
                <a:latin typeface="Calibri"/>
                <a:cs typeface="Calibri"/>
              </a:rPr>
              <a:t>trends. </a:t>
            </a:r>
            <a:endParaRPr lang="en-US" sz="2000" dirty="0" smtClean="0"/>
          </a:p>
        </p:txBody>
      </p:sp>
    </p:spTree>
    <p:extLst>
      <p:ext uri="{BB962C8B-B14F-4D97-AF65-F5344CB8AC3E}">
        <p14:creationId xmlns:p14="http://schemas.microsoft.com/office/powerpoint/2010/main" val="23231248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25785" y="168570"/>
            <a:ext cx="8229600" cy="992904"/>
          </a:xfrm>
        </p:spPr>
        <p:txBody>
          <a:bodyPr>
            <a:normAutofit/>
          </a:bodyPr>
          <a:lstStyle/>
          <a:p>
            <a:r>
              <a:rPr lang="en-US" sz="3600" dirty="0" smtClean="0">
                <a:latin typeface="Calibri"/>
                <a:cs typeface="Calibri"/>
              </a:rPr>
              <a:t>The research behind student surveys</a:t>
            </a:r>
            <a:endParaRPr lang="en-US" sz="2400" dirty="0">
              <a:latin typeface="Calibri"/>
              <a:cs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1534793507"/>
              </p:ext>
            </p:extLst>
          </p:nvPr>
        </p:nvGraphicFramePr>
        <p:xfrm>
          <a:off x="336159" y="1468151"/>
          <a:ext cx="8519225" cy="4040658"/>
        </p:xfrm>
        <a:graphic>
          <a:graphicData uri="http://schemas.openxmlformats.org/drawingml/2006/table">
            <a:tbl>
              <a:tblPr firstRow="1" bandRow="1">
                <a:tableStyleId>{5C22544A-7EE6-4342-B048-85BDC9FD1C3A}</a:tableStyleId>
              </a:tblPr>
              <a:tblGrid>
                <a:gridCol w="2095703"/>
                <a:gridCol w="6423522"/>
              </a:tblGrid>
              <a:tr h="1220895">
                <a:tc rowSpan="2">
                  <a:txBody>
                    <a:bodyPr/>
                    <a:lstStyle/>
                    <a:p>
                      <a:pPr algn="ctr"/>
                      <a:r>
                        <a:rPr lang="en-US" sz="3600" b="0" i="0" u="none" strike="noStrike" kern="1200" baseline="0" dirty="0" smtClean="0">
                          <a:solidFill>
                            <a:schemeClr val="bg1">
                              <a:lumMod val="50000"/>
                            </a:schemeClr>
                          </a:solidFill>
                          <a:latin typeface="Tw Cen MT"/>
                          <a:cs typeface="Tw Cen MT"/>
                        </a:rPr>
                        <a:t>THE MET </a:t>
                      </a:r>
                    </a:p>
                    <a:p>
                      <a:pPr algn="ctr"/>
                      <a:r>
                        <a:rPr lang="en-US" sz="3600" b="0" i="0" u="none" strike="noStrike" kern="1200" baseline="0" dirty="0" smtClean="0">
                          <a:solidFill>
                            <a:schemeClr val="bg1">
                              <a:lumMod val="50000"/>
                            </a:schemeClr>
                          </a:solidFill>
                          <a:latin typeface="Tw Cen MT"/>
                          <a:cs typeface="Tw Cen MT"/>
                        </a:rPr>
                        <a:t>PROJECT</a:t>
                      </a:r>
                      <a:endParaRPr lang="en-US" sz="3600" dirty="0">
                        <a:solidFill>
                          <a:schemeClr val="bg1">
                            <a:lumMod val="50000"/>
                          </a:schemeClr>
                        </a:solidFill>
                        <a:latin typeface="Tw Cen MT"/>
                        <a:cs typeface="Tw Cen MT"/>
                      </a:endParaRP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The combination of student surveys, observation, and student growth data are </a:t>
                      </a:r>
                      <a:r>
                        <a:rPr lang="en-US" sz="2200" b="1" i="0" u="none" strike="noStrike" kern="1200" baseline="0" dirty="0" smtClean="0">
                          <a:solidFill>
                            <a:srgbClr val="7D9050"/>
                          </a:solidFill>
                          <a:latin typeface="Calibri"/>
                        </a:rPr>
                        <a:t>able to predict future effectiveness</a:t>
                      </a:r>
                      <a:r>
                        <a:rPr lang="en-US" sz="2200" b="0" i="0" u="none" strike="noStrike" kern="1200" baseline="0" dirty="0" smtClean="0">
                          <a:solidFill>
                            <a:srgbClr val="000000"/>
                          </a:solidFill>
                          <a:latin typeface="Calibri"/>
                        </a:rPr>
                        <a:t> better than any of them alone.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952370">
                <a:tc vMerge="1">
                  <a:txBody>
                    <a:bodyPr/>
                    <a:lstStyle/>
                    <a:p>
                      <a:endParaRPr lang="en-US" dirty="0"/>
                    </a:p>
                  </a:txBody>
                  <a:tcP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Student survey results are </a:t>
                      </a:r>
                      <a:r>
                        <a:rPr lang="en-US" sz="2200" b="1" i="0" u="none" strike="noStrike" kern="1200" baseline="0" dirty="0" smtClean="0">
                          <a:solidFill>
                            <a:srgbClr val="7D9050"/>
                          </a:solidFill>
                          <a:latin typeface="Calibri"/>
                        </a:rPr>
                        <a:t>correlated to student achievement gains</a:t>
                      </a:r>
                      <a:r>
                        <a:rPr lang="en-US" sz="2200" b="0" i="0" u="none" strike="noStrike" kern="1200" baseline="0" dirty="0" smtClean="0">
                          <a:solidFill>
                            <a:srgbClr val="000000"/>
                          </a:solidFill>
                          <a:latin typeface="Calibri"/>
                        </a:rPr>
                        <a:t>. </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896348">
                <a:tc rowSpan="2">
                  <a:txBody>
                    <a:bodyPr/>
                    <a:lstStyle/>
                    <a:p>
                      <a:pPr algn="ctr"/>
                      <a:r>
                        <a:rPr lang="en-US" sz="3600" b="0" i="0" u="none" strike="noStrike" kern="1200" baseline="0" dirty="0" smtClean="0">
                          <a:solidFill>
                            <a:schemeClr val="bg1">
                              <a:lumMod val="50000"/>
                            </a:schemeClr>
                          </a:solidFill>
                          <a:latin typeface="Tw Cen MT"/>
                          <a:cs typeface="Tw Cen MT"/>
                        </a:rPr>
                        <a:t>OTHER </a:t>
                      </a:r>
                    </a:p>
                    <a:p>
                      <a:pPr algn="ctr"/>
                      <a:r>
                        <a:rPr lang="en-US" sz="3600" b="0" i="0" u="none" strike="noStrike" kern="1200" baseline="0" dirty="0" smtClean="0">
                          <a:solidFill>
                            <a:schemeClr val="bg1">
                              <a:lumMod val="50000"/>
                            </a:schemeClr>
                          </a:solidFill>
                          <a:latin typeface="Tw Cen MT"/>
                          <a:cs typeface="Tw Cen MT"/>
                        </a:rPr>
                        <a:t>RESEARCH</a:t>
                      </a:r>
                      <a:endParaRPr lang="en-US" sz="36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no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Student ratings of teachers are consistent over time and are able to </a:t>
                      </a:r>
                      <a:r>
                        <a:rPr lang="en-US" sz="2200" b="1" i="0" u="none" strike="noStrike" kern="1200" baseline="0" dirty="0" smtClean="0">
                          <a:solidFill>
                            <a:srgbClr val="7D9050"/>
                          </a:solidFill>
                          <a:latin typeface="Calibri"/>
                        </a:rPr>
                        <a:t>meaningfully distinguish teachers</a:t>
                      </a:r>
                      <a:r>
                        <a:rPr lang="en-US" sz="2200" b="0" i="0" u="none" strike="noStrike" kern="1200" baseline="0" dirty="0" smtClean="0">
                          <a:solidFill>
                            <a:srgbClr val="000000"/>
                          </a:solidFill>
                          <a:latin typeface="Calibri"/>
                        </a:rPr>
                        <a:t>.</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971045">
                <a:tc vMerge="1">
                  <a:txBody>
                    <a:bodyPr/>
                    <a:lstStyle/>
                    <a:p>
                      <a:endParaRPr lang="en-US" dirty="0"/>
                    </a:p>
                  </a:txBody>
                  <a:tcP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The use of student feedback promotes both </a:t>
                      </a:r>
                      <a:r>
                        <a:rPr lang="en-US" sz="2200" b="1" i="0" u="none" strike="noStrike" kern="1200" baseline="0" dirty="0" smtClean="0">
                          <a:solidFill>
                            <a:srgbClr val="7D9050"/>
                          </a:solidFill>
                          <a:latin typeface="Calibri"/>
                        </a:rPr>
                        <a:t>reflection and responsibility on the part of the students</a:t>
                      </a:r>
                      <a:r>
                        <a:rPr lang="en-US" sz="2200" b="0" i="0" u="none" strike="noStrike" kern="1200" baseline="0" dirty="0" smtClean="0">
                          <a:solidFill>
                            <a:srgbClr val="000000"/>
                          </a:solidFill>
                          <a:latin typeface="Calibri"/>
                        </a:rPr>
                        <a:t>. </a:t>
                      </a:r>
                    </a:p>
                  </a:txBody>
                  <a:tcPr anchor="ctr">
                    <a:lnT w="3175" cap="flat" cmpd="sng" algn="ctr">
                      <a:solidFill>
                        <a:srgbClr val="7F7F7F"/>
                      </a:solidFill>
                      <a:prstDash val="solid"/>
                      <a:round/>
                      <a:headEnd type="none" w="med" len="med"/>
                      <a:tailEnd type="none" w="med" len="med"/>
                    </a:lnT>
                    <a:lnB w="3175" cap="flat" cmpd="sng" algn="ctr">
                      <a:no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24683665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25785" y="1723818"/>
            <a:ext cx="8061016" cy="3895191"/>
          </a:xfrm>
        </p:spPr>
        <p:txBody>
          <a:bodyPr>
            <a:normAutofit/>
          </a:bodyPr>
          <a:lstStyle/>
          <a:p>
            <a:r>
              <a:rPr lang="en-US" dirty="0">
                <a:latin typeface="Calibri" panose="020F0502020204030204" pitchFamily="34" charset="0"/>
              </a:rPr>
              <a:t>Free and publically </a:t>
            </a:r>
            <a:r>
              <a:rPr lang="en-US" dirty="0" smtClean="0">
                <a:latin typeface="Calibri" panose="020F0502020204030204" pitchFamily="34" charset="0"/>
              </a:rPr>
              <a:t>available </a:t>
            </a:r>
            <a:endParaRPr lang="en-US" dirty="0">
              <a:latin typeface="Calibri" panose="020F0502020204030204" pitchFamily="34" charset="0"/>
            </a:endParaRPr>
          </a:p>
          <a:p>
            <a:r>
              <a:rPr lang="en-US" dirty="0">
                <a:latin typeface="Calibri" panose="020F0502020204030204" pitchFamily="34" charset="0"/>
              </a:rPr>
              <a:t>34-item survey about student learning </a:t>
            </a:r>
            <a:r>
              <a:rPr lang="en-US" dirty="0" smtClean="0">
                <a:latin typeface="Calibri" panose="020F0502020204030204" pitchFamily="34" charset="0"/>
              </a:rPr>
              <a:t>experiences, mapped to the Colorado Teacher Quality Standards</a:t>
            </a:r>
          </a:p>
          <a:p>
            <a:r>
              <a:rPr lang="en-US" dirty="0" smtClean="0">
                <a:latin typeface="Calibri" panose="020F0502020204030204" pitchFamily="34" charset="0"/>
              </a:rPr>
              <a:t>Two </a:t>
            </a:r>
            <a:r>
              <a:rPr lang="en-US" dirty="0">
                <a:latin typeface="Calibri" panose="020F0502020204030204" pitchFamily="34" charset="0"/>
              </a:rPr>
              <a:t>versions of the </a:t>
            </a:r>
            <a:r>
              <a:rPr lang="en-US" dirty="0" smtClean="0">
                <a:latin typeface="Calibri" panose="020F0502020204030204" pitchFamily="34" charset="0"/>
              </a:rPr>
              <a:t>survey – one for grades </a:t>
            </a:r>
            <a:r>
              <a:rPr lang="en-US" dirty="0">
                <a:latin typeface="Calibri" panose="020F0502020204030204" pitchFamily="34" charset="0"/>
              </a:rPr>
              <a:t>3-5 and </a:t>
            </a:r>
            <a:r>
              <a:rPr lang="en-US" dirty="0" smtClean="0">
                <a:latin typeface="Calibri" panose="020F0502020204030204" pitchFamily="34" charset="0"/>
              </a:rPr>
              <a:t>another for grades 6-12</a:t>
            </a:r>
            <a:endParaRPr lang="en-US" dirty="0">
              <a:latin typeface="Calibri" panose="020F0502020204030204" pitchFamily="34" charset="0"/>
            </a:endParaRPr>
          </a:p>
          <a:p>
            <a:r>
              <a:rPr lang="en-US" dirty="0">
                <a:latin typeface="Calibri" panose="020F0502020204030204" pitchFamily="34" charset="0"/>
              </a:rPr>
              <a:t>Developed by </a:t>
            </a:r>
            <a:r>
              <a:rPr lang="en-US" dirty="0" smtClean="0">
                <a:latin typeface="Calibri" panose="020F0502020204030204" pitchFamily="34" charset="0"/>
              </a:rPr>
              <a:t>CEI with feedback from Colorado teachers and students</a:t>
            </a:r>
            <a:endParaRPr lang="en-US" dirty="0">
              <a:latin typeface="Calibri" panose="020F0502020204030204" pitchFamily="34" charset="0"/>
            </a:endParaRPr>
          </a:p>
        </p:txBody>
      </p:sp>
      <p:sp>
        <p:nvSpPr>
          <p:cNvPr id="6" name="Title 1"/>
          <p:cNvSpPr>
            <a:spLocks noGrp="1"/>
          </p:cNvSpPr>
          <p:nvPr>
            <p:ph type="title"/>
          </p:nvPr>
        </p:nvSpPr>
        <p:spPr>
          <a:xfrm>
            <a:off x="625785" y="168570"/>
            <a:ext cx="8229600" cy="992904"/>
          </a:xfrm>
        </p:spPr>
        <p:txBody>
          <a:bodyPr>
            <a:normAutofit/>
          </a:bodyPr>
          <a:lstStyle/>
          <a:p>
            <a:r>
              <a:rPr lang="en-US" sz="3600" dirty="0" smtClean="0">
                <a:latin typeface="Calibri" panose="020F0502020204030204" pitchFamily="34" charset="0"/>
              </a:rPr>
              <a:t>Colorado’s Student Perception Survey</a:t>
            </a:r>
            <a:endParaRPr lang="en-US" sz="3600" dirty="0">
              <a:latin typeface="Calibri" panose="020F0502020204030204" pitchFamily="34" charset="0"/>
            </a:endParaRPr>
          </a:p>
        </p:txBody>
      </p:sp>
      <p:sp>
        <p:nvSpPr>
          <p:cNvPr id="2" name="Rounded Rectangle 1"/>
          <p:cNvSpPr/>
          <p:nvPr/>
        </p:nvSpPr>
        <p:spPr>
          <a:xfrm>
            <a:off x="355600" y="1540933"/>
            <a:ext cx="8499785" cy="3487266"/>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49388237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Screen Shot 2015-09-03 at 5.30.07 PM.png">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rcRect t="7716" b="7716"/>
          <a:stretch>
            <a:fillRect/>
          </a:stretch>
        </p:blipFill>
        <p:spPr>
          <a:xfrm>
            <a:off x="603307" y="1397757"/>
            <a:ext cx="8083493" cy="3895191"/>
          </a:xfrm>
        </p:spPr>
      </p:pic>
      <p:sp>
        <p:nvSpPr>
          <p:cNvPr id="4" name="Rectangle 3"/>
          <p:cNvSpPr/>
          <p:nvPr/>
        </p:nvSpPr>
        <p:spPr>
          <a:xfrm>
            <a:off x="-2233883" y="780796"/>
            <a:ext cx="2067321" cy="5340652"/>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smtClean="0"/>
              <a:t>The video is linked to the picture on this slide. You can also find it here</a:t>
            </a:r>
            <a:r>
              <a:rPr lang="en-US" sz="1400" dirty="0"/>
              <a:t>: https://</a:t>
            </a:r>
            <a:r>
              <a:rPr lang="en-US" sz="1400" dirty="0" err="1"/>
              <a:t>www.youtube.com</a:t>
            </a:r>
            <a:r>
              <a:rPr lang="en-US" sz="1400" dirty="0"/>
              <a:t>/</a:t>
            </a:r>
            <a:r>
              <a:rPr lang="en-US" sz="1400" dirty="0" err="1"/>
              <a:t>watch?v</a:t>
            </a:r>
            <a:r>
              <a:rPr lang="en-US" sz="1400" dirty="0"/>
              <a:t>=</a:t>
            </a:r>
            <a:r>
              <a:rPr lang="en-US" sz="1400" dirty="0" err="1"/>
              <a:t>CGewweybizw&amp;list</a:t>
            </a:r>
            <a:r>
              <a:rPr lang="en-US" sz="1400" dirty="0"/>
              <a:t>=UU0Rx8_qMNt6d1k_ddKqwG9A</a:t>
            </a:r>
          </a:p>
        </p:txBody>
      </p:sp>
    </p:spTree>
    <p:extLst>
      <p:ext uri="{BB962C8B-B14F-4D97-AF65-F5344CB8AC3E}">
        <p14:creationId xmlns:p14="http://schemas.microsoft.com/office/powerpoint/2010/main" val="400619382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EI">
      <a:dk1>
        <a:sysClr val="windowText" lastClr="000000"/>
      </a:dk1>
      <a:lt1>
        <a:sysClr val="window" lastClr="FFFFFF"/>
      </a:lt1>
      <a:dk2>
        <a:srgbClr val="505050"/>
      </a:dk2>
      <a:lt2>
        <a:srgbClr val="EEECE1"/>
      </a:lt2>
      <a:accent1>
        <a:srgbClr val="80778E"/>
      </a:accent1>
      <a:accent2>
        <a:srgbClr val="7D9050"/>
      </a:accent2>
      <a:accent3>
        <a:srgbClr val="ECB320"/>
      </a:accent3>
      <a:accent4>
        <a:srgbClr val="A16220"/>
      </a:accent4>
      <a:accent5>
        <a:srgbClr val="646464"/>
      </a:accent5>
      <a:accent6>
        <a:srgbClr val="7F7F7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defPPr>
      </a:lstStyle>
      <a:style>
        <a:lnRef idx="2">
          <a:schemeClr val="accent5"/>
        </a:lnRef>
        <a:fillRef idx="1">
          <a:schemeClr val="lt1"/>
        </a:fillRef>
        <a:effectRef idx="0">
          <a:schemeClr val="accent5"/>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3570</TotalTime>
  <Words>2853</Words>
  <Application>Microsoft Macintosh PowerPoint</Application>
  <PresentationFormat>On-screen Show (4:3)</PresentationFormat>
  <Paragraphs>347</Paragraphs>
  <Slides>35</Slides>
  <Notes>32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[School Name]’s Student Perception  Survey Results </vt:lpstr>
      <vt:lpstr>Do now</vt:lpstr>
      <vt:lpstr>Objectives </vt:lpstr>
      <vt:lpstr>Agenda</vt:lpstr>
      <vt:lpstr>SURVEY OVERVIEW</vt:lpstr>
      <vt:lpstr>Why use a student survey?</vt:lpstr>
      <vt:lpstr>The research behind student surveys</vt:lpstr>
      <vt:lpstr>Colorado’s Student Perception Survey</vt:lpstr>
      <vt:lpstr>PowerPoint Presentation</vt:lpstr>
      <vt:lpstr>Research on Colorado’s SPS</vt:lpstr>
      <vt:lpstr>SURVEY CONTENT</vt:lpstr>
      <vt:lpstr>What does the survey measure? </vt:lpstr>
      <vt:lpstr>What does the survey measure? </vt:lpstr>
      <vt:lpstr>How does the survey content align to Teacher Quality Standards?</vt:lpstr>
      <vt:lpstr>What does the survey measure?</vt:lpstr>
      <vt:lpstr>Digging deeper</vt:lpstr>
      <vt:lpstr>Digging deeper</vt:lpstr>
      <vt:lpstr>student survey results and reports</vt:lpstr>
      <vt:lpstr>Interpreting student survey results </vt:lpstr>
      <vt:lpstr>Start with predictions </vt:lpstr>
      <vt:lpstr>Start with predictions</vt:lpstr>
      <vt:lpstr>Prioritize focus areas </vt:lpstr>
      <vt:lpstr>Guiding principles for digging into the data </vt:lpstr>
      <vt:lpstr>Identify strengths</vt:lpstr>
      <vt:lpstr>Identify areas of need</vt:lpstr>
      <vt:lpstr>Incorporate context </vt:lpstr>
      <vt:lpstr>Student survey results don’t stand alone</vt:lpstr>
      <vt:lpstr>[school name]’s SPS results</vt:lpstr>
      <vt:lpstr>Overview of results </vt:lpstr>
      <vt:lpstr>Identify strengths</vt:lpstr>
      <vt:lpstr>Identify areas of need</vt:lpstr>
      <vt:lpstr>Areas of need</vt:lpstr>
      <vt:lpstr>Next steps</vt:lpstr>
      <vt:lpstr>Next steps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Bakke-O'Neill</dc:creator>
  <cp:lastModifiedBy>Sarah Satterlee</cp:lastModifiedBy>
  <cp:revision>232</cp:revision>
  <dcterms:created xsi:type="dcterms:W3CDTF">2014-03-07T02:25:26Z</dcterms:created>
  <dcterms:modified xsi:type="dcterms:W3CDTF">2016-01-29T18:16:05Z</dcterms:modified>
</cp:coreProperties>
</file>