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0"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Cipollone" initials="M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E7B735"/>
    <a:srgbClr val="1D1344"/>
    <a:srgbClr val="1D1646"/>
    <a:srgbClr val="AE0015"/>
    <a:srgbClr val="139047"/>
    <a:srgbClr val="E14E22"/>
    <a:srgbClr val="EB4823"/>
    <a:srgbClr val="B84024"/>
    <a:srgbClr val="EB4920"/>
    <a:srgbClr val="27769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201" autoAdjust="0"/>
    <p:restoredTop sz="99837" autoAdjust="0"/>
  </p:normalViewPr>
  <p:slideViewPr>
    <p:cSldViewPr snapToGrid="0" snapToObjects="1">
      <p:cViewPr>
        <p:scale>
          <a:sx n="150" d="100"/>
          <a:sy n="150" d="100"/>
        </p:scale>
        <p:origin x="-968" y="-8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commentAuthors" Target="commentAuthor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10-02T17:37:29.056" idx="1">
    <p:pos x="2968" y="1587"/>
    <p:text>This is one of our GSN signature graphcs - I don't think we want to share it with everyone. Can you update doc to take this out?</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016BC4-9236-094B-8161-8529474A6D53}"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325949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16BC4-9236-094B-8161-8529474A6D53}"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3063191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16BC4-9236-094B-8161-8529474A6D53}"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1894242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016BC4-9236-094B-8161-8529474A6D53}"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66411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016BC4-9236-094B-8161-8529474A6D53}" type="datetimeFigureOut">
              <a:rPr lang="en-US" smtClean="0"/>
              <a:t>3/19/15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204146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016BC4-9236-094B-8161-8529474A6D53}" type="datetimeFigureOut">
              <a:rPr lang="en-US" smtClean="0"/>
              <a:t>3/19/15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1778388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016BC4-9236-094B-8161-8529474A6D53}" type="datetimeFigureOut">
              <a:rPr lang="en-US" smtClean="0"/>
              <a:t>3/19/15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884610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016BC4-9236-094B-8161-8529474A6D53}" type="datetimeFigureOut">
              <a:rPr lang="en-US" smtClean="0"/>
              <a:t>3/19/15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3446575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16BC4-9236-094B-8161-8529474A6D53}" type="datetimeFigureOut">
              <a:rPr lang="en-US" smtClean="0"/>
              <a:t>3/19/15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339548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016BC4-9236-094B-8161-8529474A6D53}" type="datetimeFigureOut">
              <a:rPr lang="en-US" smtClean="0"/>
              <a:t>3/19/15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2543720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016BC4-9236-094B-8161-8529474A6D53}" type="datetimeFigureOut">
              <a:rPr lang="en-US" smtClean="0"/>
              <a:t>3/19/15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0BC17-B829-B447-B5AE-A4E6A5048880}" type="slidenum">
              <a:rPr lang="en-US" smtClean="0"/>
              <a:t>‹#›</a:t>
            </a:fld>
            <a:endParaRPr lang="en-US"/>
          </a:p>
        </p:txBody>
      </p:sp>
    </p:spTree>
    <p:extLst>
      <p:ext uri="{BB962C8B-B14F-4D97-AF65-F5344CB8AC3E}">
        <p14:creationId xmlns:p14="http://schemas.microsoft.com/office/powerpoint/2010/main" val="4555686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B016BC4-9236-094B-8161-8529474A6D53}" type="datetimeFigureOut">
              <a:rPr lang="en-US" smtClean="0"/>
              <a:t>3/19/15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0B0BC17-B829-B447-B5AE-A4E6A5048880}" type="slidenum">
              <a:rPr lang="en-US" smtClean="0"/>
              <a:t>‹#›</a:t>
            </a:fld>
            <a:endParaRPr lang="en-US"/>
          </a:p>
        </p:txBody>
      </p:sp>
    </p:spTree>
    <p:extLst>
      <p:ext uri="{BB962C8B-B14F-4D97-AF65-F5344CB8AC3E}">
        <p14:creationId xmlns:p14="http://schemas.microsoft.com/office/powerpoint/2010/main" val="308842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107617"/>
            <a:ext cx="6866467" cy="1053317"/>
          </a:xfrm>
          <a:prstGeom prst="rect">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0" y="0"/>
            <a:ext cx="6858000" cy="1002669"/>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27868" y="417893"/>
            <a:ext cx="6871408" cy="584776"/>
          </a:xfrm>
          <a:prstGeom prst="rect">
            <a:avLst/>
          </a:prstGeom>
        </p:spPr>
        <p:txBody>
          <a:bodyPr wrap="square">
            <a:spAutoFit/>
          </a:bodyPr>
          <a:lstStyle/>
          <a:p>
            <a:pPr algn="ctr"/>
            <a:r>
              <a:rPr lang="en-US" sz="3200" b="1" dirty="0" smtClean="0">
                <a:solidFill>
                  <a:srgbClr val="FFFFFF"/>
                </a:solidFill>
                <a:latin typeface="Arial"/>
                <a:cs typeface="Arial"/>
              </a:rPr>
              <a:t>Volunteer Opportunities </a:t>
            </a:r>
            <a:endParaRPr lang="en-US" sz="3200" b="1" dirty="0">
              <a:solidFill>
                <a:srgbClr val="FFFFFF"/>
              </a:solidFill>
              <a:latin typeface="Arial"/>
              <a:cs typeface="Arial"/>
            </a:endParaRPr>
          </a:p>
        </p:txBody>
      </p:sp>
      <p:sp>
        <p:nvSpPr>
          <p:cNvPr id="9" name="TextBox 8"/>
          <p:cNvSpPr txBox="1"/>
          <p:nvPr/>
        </p:nvSpPr>
        <p:spPr>
          <a:xfrm>
            <a:off x="135469" y="1479768"/>
            <a:ext cx="3272367" cy="7286609"/>
          </a:xfrm>
          <a:prstGeom prst="rect">
            <a:avLst/>
          </a:prstGeom>
          <a:noFill/>
        </p:spPr>
        <p:txBody>
          <a:bodyPr wrap="square" rtlCol="0">
            <a:spAutoFit/>
          </a:bodyPr>
          <a:lstStyle/>
          <a:p>
            <a:endParaRPr lang="en-US" sz="1000" dirty="0" smtClean="0"/>
          </a:p>
          <a:p>
            <a:endParaRPr lang="en-US" sz="1000" dirty="0"/>
          </a:p>
          <a:p>
            <a:endParaRPr lang="en-US" sz="1000" dirty="0" smtClean="0"/>
          </a:p>
          <a:p>
            <a:endParaRPr lang="en-US" sz="1000" dirty="0" smtClean="0"/>
          </a:p>
          <a:p>
            <a:endParaRPr lang="en-US" sz="1000" dirty="0"/>
          </a:p>
          <a:p>
            <a:r>
              <a:rPr lang="en-US" sz="1600" dirty="0" smtClean="0">
                <a:solidFill>
                  <a:srgbClr val="277697"/>
                </a:solidFill>
              </a:rPr>
              <a:t>WE </a:t>
            </a:r>
            <a:r>
              <a:rPr lang="en-US" sz="1600" dirty="0">
                <a:solidFill>
                  <a:srgbClr val="277697"/>
                </a:solidFill>
              </a:rPr>
              <a:t>NEED YOU TO CHANGE LIVES</a:t>
            </a:r>
            <a:endParaRPr lang="en-US" sz="1600" dirty="0"/>
          </a:p>
          <a:p>
            <a:endParaRPr lang="en-US" sz="1000" dirty="0" smtClean="0"/>
          </a:p>
          <a:p>
            <a:endParaRPr lang="en-US" sz="1000" dirty="0" smtClean="0"/>
          </a:p>
          <a:p>
            <a:endParaRPr lang="en-US" sz="1000" dirty="0" smtClean="0"/>
          </a:p>
          <a:p>
            <a:endParaRPr lang="en-US" sz="1000" b="1" dirty="0" smtClean="0"/>
          </a:p>
          <a:p>
            <a:endParaRPr lang="en-US" sz="1000" b="1" dirty="0"/>
          </a:p>
          <a:p>
            <a:endParaRPr lang="en-US" sz="1000" b="1" dirty="0" smtClean="0"/>
          </a:p>
          <a:p>
            <a:endParaRPr lang="en-US" sz="1000" b="1" dirty="0"/>
          </a:p>
          <a:p>
            <a:endParaRPr lang="en-US" sz="1000" b="1" dirty="0" smtClean="0"/>
          </a:p>
          <a:p>
            <a:endParaRPr lang="en-US" sz="1000" b="1" dirty="0"/>
          </a:p>
          <a:p>
            <a:endParaRPr lang="en-US" sz="1000" b="1" dirty="0" smtClean="0"/>
          </a:p>
          <a:p>
            <a:endParaRPr lang="en-US" sz="1000" b="1" dirty="0"/>
          </a:p>
          <a:p>
            <a:endParaRPr lang="en-US" sz="1000" b="1" dirty="0" smtClean="0"/>
          </a:p>
          <a:p>
            <a:endParaRPr lang="en-US" sz="1000" b="1" dirty="0"/>
          </a:p>
          <a:p>
            <a:endParaRPr lang="en-US" sz="1000" b="1" dirty="0" smtClean="0"/>
          </a:p>
          <a:p>
            <a:endParaRPr lang="en-US" sz="1000" b="1" dirty="0"/>
          </a:p>
          <a:p>
            <a:endParaRPr lang="en-US" sz="1000" b="1" dirty="0"/>
          </a:p>
          <a:p>
            <a:endParaRPr lang="en-US" sz="1000" b="1" dirty="0" smtClean="0"/>
          </a:p>
          <a:p>
            <a:endParaRPr lang="en-US" sz="1000" b="1" dirty="0"/>
          </a:p>
          <a:p>
            <a:endParaRPr lang="en-US" sz="1000" b="1" dirty="0" smtClean="0"/>
          </a:p>
          <a:p>
            <a:endParaRPr lang="en-US" sz="1000" dirty="0" smtClean="0">
              <a:solidFill>
                <a:srgbClr val="277697"/>
              </a:solidFill>
            </a:endParaRPr>
          </a:p>
          <a:p>
            <a:endParaRPr lang="en-US" sz="1000" dirty="0" smtClean="0">
              <a:solidFill>
                <a:srgbClr val="277697"/>
              </a:solidFill>
            </a:endParaRPr>
          </a:p>
          <a:p>
            <a:endParaRPr lang="en-US" sz="1000" dirty="0">
              <a:solidFill>
                <a:srgbClr val="277697"/>
              </a:solidFill>
            </a:endParaRPr>
          </a:p>
          <a:p>
            <a:endParaRPr lang="en-US" sz="1000" dirty="0" smtClean="0">
              <a:solidFill>
                <a:srgbClr val="277697"/>
              </a:solidFill>
            </a:endParaRPr>
          </a:p>
          <a:p>
            <a:endParaRPr lang="en-US" sz="1000" dirty="0">
              <a:solidFill>
                <a:srgbClr val="277697"/>
              </a:solidFill>
            </a:endParaRPr>
          </a:p>
          <a:p>
            <a:endParaRPr lang="en-US" sz="1000" dirty="0" smtClean="0">
              <a:solidFill>
                <a:srgbClr val="277697"/>
              </a:solidFill>
            </a:endParaRPr>
          </a:p>
          <a:p>
            <a:r>
              <a:rPr lang="en-US" sz="1200" dirty="0" smtClean="0">
                <a:solidFill>
                  <a:srgbClr val="277697"/>
                </a:solidFill>
              </a:rPr>
              <a:t>WHERE WOULD I VOLUNTEER?</a:t>
            </a:r>
            <a:endParaRPr lang="en-US" sz="1200" dirty="0"/>
          </a:p>
          <a:p>
            <a:r>
              <a:rPr lang="en-US" sz="1200" dirty="0" smtClean="0"/>
              <a:t>Volunteers are currently needed at ____________ School, </a:t>
            </a:r>
            <a:r>
              <a:rPr lang="en-US" sz="1200" i="1" dirty="0" smtClean="0"/>
              <a:t>provide school’s address</a:t>
            </a:r>
            <a:r>
              <a:rPr lang="en-US" sz="1200" b="1" dirty="0" smtClean="0"/>
              <a:t/>
            </a:r>
            <a:br>
              <a:rPr lang="en-US" sz="1200" b="1" dirty="0" smtClean="0"/>
            </a:br>
            <a:endParaRPr lang="en-US" sz="1200" b="1" dirty="0" smtClean="0"/>
          </a:p>
          <a:p>
            <a:r>
              <a:rPr lang="en-US" sz="1200" dirty="0" smtClean="0">
                <a:solidFill>
                  <a:srgbClr val="277697"/>
                </a:solidFill>
              </a:rPr>
              <a:t>WHY VOLUNTEER? </a:t>
            </a:r>
            <a:endParaRPr lang="en-US" sz="1200" dirty="0"/>
          </a:p>
          <a:p>
            <a:r>
              <a:rPr lang="en-US" sz="1200" dirty="0" smtClean="0"/>
              <a:t>Volunteers can help reduce the </a:t>
            </a:r>
            <a:r>
              <a:rPr lang="en-US" sz="1200" dirty="0"/>
              <a:t>achievement </a:t>
            </a:r>
            <a:r>
              <a:rPr lang="en-US" sz="1200" dirty="0" smtClean="0"/>
              <a:t>and opportunity gaps by </a:t>
            </a:r>
            <a:r>
              <a:rPr lang="en-US" sz="1200" dirty="0"/>
              <a:t>supporting students </a:t>
            </a:r>
            <a:r>
              <a:rPr lang="en-US" sz="1200" dirty="0" smtClean="0"/>
              <a:t>to make rapid </a:t>
            </a:r>
            <a:r>
              <a:rPr lang="en-US" sz="1200" dirty="0"/>
              <a:t>gains in their academic and professional readiness. </a:t>
            </a:r>
            <a:endParaRPr lang="en-US" sz="1200" dirty="0" smtClean="0"/>
          </a:p>
          <a:p>
            <a:endParaRPr lang="en-US" sz="1050" dirty="0" smtClean="0"/>
          </a:p>
          <a:p>
            <a:endParaRPr lang="en-US" sz="1050" dirty="0"/>
          </a:p>
          <a:p>
            <a:endParaRPr lang="en-US" sz="1050" dirty="0"/>
          </a:p>
        </p:txBody>
      </p:sp>
      <p:sp>
        <p:nvSpPr>
          <p:cNvPr id="3" name="TextBox 2"/>
          <p:cNvSpPr txBox="1"/>
          <p:nvPr/>
        </p:nvSpPr>
        <p:spPr>
          <a:xfrm>
            <a:off x="137704" y="8233864"/>
            <a:ext cx="3090597" cy="707886"/>
          </a:xfrm>
          <a:prstGeom prst="rect">
            <a:avLst/>
          </a:prstGeom>
          <a:noFill/>
        </p:spPr>
        <p:txBody>
          <a:bodyPr wrap="none" rtlCol="0">
            <a:spAutoFit/>
          </a:bodyPr>
          <a:lstStyle/>
          <a:p>
            <a:pPr algn="just"/>
            <a:r>
              <a:rPr lang="en-US" sz="1000" b="1" dirty="0"/>
              <a:t>To learn </a:t>
            </a:r>
            <a:r>
              <a:rPr lang="en-US" sz="1000" b="1" dirty="0" smtClean="0"/>
              <a:t>more, contact:</a:t>
            </a:r>
            <a:endParaRPr lang="en-US" sz="1000" b="1" dirty="0"/>
          </a:p>
          <a:p>
            <a:pPr algn="just"/>
            <a:r>
              <a:rPr lang="en-US" sz="1000" b="1" dirty="0" smtClean="0">
                <a:cs typeface="Arial"/>
              </a:rPr>
              <a:t>School Community Partner and Volunteer Coordinator</a:t>
            </a:r>
          </a:p>
          <a:p>
            <a:pPr algn="just"/>
            <a:r>
              <a:rPr lang="en-US" sz="1000" b="1" i="1" dirty="0" smtClean="0">
                <a:cs typeface="Arial"/>
              </a:rPr>
              <a:t>Email:</a:t>
            </a:r>
            <a:r>
              <a:rPr lang="en-US" sz="1000" b="1" dirty="0">
                <a:cs typeface="Arial"/>
              </a:rPr>
              <a:t/>
            </a:r>
            <a:br>
              <a:rPr lang="en-US" sz="1000" b="1" dirty="0">
                <a:cs typeface="Arial"/>
              </a:rPr>
            </a:br>
            <a:r>
              <a:rPr lang="en-US" sz="1000" b="1" i="1" dirty="0" smtClean="0">
                <a:cs typeface="Arial"/>
              </a:rPr>
              <a:t>phone:</a:t>
            </a:r>
            <a:endParaRPr lang="en-US" sz="1000" i="1" dirty="0"/>
          </a:p>
        </p:txBody>
      </p:sp>
      <p:sp>
        <p:nvSpPr>
          <p:cNvPr id="11" name="TextBox 10"/>
          <p:cNvSpPr txBox="1"/>
          <p:nvPr/>
        </p:nvSpPr>
        <p:spPr>
          <a:xfrm>
            <a:off x="4046118" y="3520202"/>
            <a:ext cx="2721309" cy="4570481"/>
          </a:xfrm>
          <a:prstGeom prst="rect">
            <a:avLst/>
          </a:prstGeom>
          <a:noFill/>
        </p:spPr>
        <p:txBody>
          <a:bodyPr wrap="square" rtlCol="0">
            <a:spAutoFit/>
          </a:bodyPr>
          <a:lstStyle/>
          <a:p>
            <a:endParaRPr lang="en-US" sz="1050" dirty="0">
              <a:cs typeface="Arial"/>
            </a:endParaRPr>
          </a:p>
          <a:p>
            <a:endParaRPr lang="en-US" sz="1050" b="1" dirty="0" smtClean="0"/>
          </a:p>
          <a:p>
            <a:endParaRPr lang="en-US" sz="1050" b="1" dirty="0" smtClean="0"/>
          </a:p>
          <a:p>
            <a:endParaRPr lang="en-US" sz="1050" b="1" dirty="0"/>
          </a:p>
          <a:p>
            <a:endParaRPr lang="en-US" sz="1050" b="1" dirty="0" smtClean="0"/>
          </a:p>
          <a:p>
            <a:endParaRPr lang="en-US" sz="1050" b="1" dirty="0"/>
          </a:p>
          <a:p>
            <a:endParaRPr lang="en-US" sz="1050" b="1" dirty="0" smtClean="0"/>
          </a:p>
          <a:p>
            <a:endParaRPr lang="en-US" sz="1050" b="1" dirty="0"/>
          </a:p>
          <a:p>
            <a:endParaRPr lang="en-US" sz="1050" b="1" dirty="0" smtClean="0"/>
          </a:p>
          <a:p>
            <a:endParaRPr lang="en-US" sz="1050" b="1" dirty="0"/>
          </a:p>
          <a:p>
            <a:endParaRPr lang="en-US" sz="1050" b="1" dirty="0" smtClean="0"/>
          </a:p>
          <a:p>
            <a:endParaRPr lang="en-US" sz="1050" b="1" dirty="0"/>
          </a:p>
          <a:p>
            <a:endParaRPr lang="en-US" sz="1050" b="1" dirty="0" smtClean="0"/>
          </a:p>
          <a:p>
            <a:endParaRPr lang="en-US" sz="1050" b="1" dirty="0" smtClean="0"/>
          </a:p>
          <a:p>
            <a:r>
              <a:rPr lang="en-US" sz="1200" dirty="0" smtClean="0">
                <a:solidFill>
                  <a:srgbClr val="277697"/>
                </a:solidFill>
              </a:rPr>
              <a:t>WE ARE SEEKING VOLUNTEERS WHO:</a:t>
            </a:r>
            <a:endParaRPr lang="en-US" sz="1200" dirty="0"/>
          </a:p>
          <a:p>
            <a:pPr marL="171450" indent="-171450">
              <a:buFont typeface="Wingdings" panose="05000000000000000000" pitchFamily="2" charset="2"/>
              <a:buChar char="§"/>
            </a:pPr>
            <a:r>
              <a:rPr lang="en-US" sz="1200" dirty="0" smtClean="0"/>
              <a:t>believe </a:t>
            </a:r>
            <a:r>
              <a:rPr lang="en-US" sz="1200" dirty="0"/>
              <a:t>that all children, regardless of life circumstances, can succeed</a:t>
            </a:r>
          </a:p>
          <a:p>
            <a:pPr marL="171450" indent="-171450">
              <a:buFont typeface="Wingdings" panose="05000000000000000000" pitchFamily="2" charset="2"/>
              <a:buChar char="§"/>
            </a:pPr>
            <a:r>
              <a:rPr lang="en-US" sz="1200" dirty="0" smtClean="0"/>
              <a:t>enjoy </a:t>
            </a:r>
            <a:r>
              <a:rPr lang="en-US" sz="1200" dirty="0"/>
              <a:t>working with adolescents </a:t>
            </a:r>
          </a:p>
          <a:p>
            <a:pPr marL="171450" indent="-171450">
              <a:buFont typeface="Wingdings" panose="05000000000000000000" pitchFamily="2" charset="2"/>
              <a:buChar char="§"/>
            </a:pPr>
            <a:r>
              <a:rPr lang="en-US" sz="1200" dirty="0" smtClean="0"/>
              <a:t>have </a:t>
            </a:r>
            <a:r>
              <a:rPr lang="en-US" sz="1200" dirty="0"/>
              <a:t>a diversity of life experiences</a:t>
            </a:r>
          </a:p>
          <a:p>
            <a:pPr marL="171450" indent="-171450">
              <a:buFont typeface="Wingdings" panose="05000000000000000000" pitchFamily="2" charset="2"/>
              <a:buChar char="§"/>
            </a:pPr>
            <a:r>
              <a:rPr lang="en-US" sz="1200" dirty="0" smtClean="0"/>
              <a:t>want </a:t>
            </a:r>
            <a:r>
              <a:rPr lang="en-US" sz="1200" dirty="0"/>
              <a:t>to make one-time or long-term </a:t>
            </a:r>
            <a:r>
              <a:rPr lang="en-US" sz="1200" dirty="0" smtClean="0"/>
              <a:t>commitments</a:t>
            </a:r>
          </a:p>
          <a:p>
            <a:pPr marL="171450" indent="-171450">
              <a:buFont typeface="Wingdings" panose="05000000000000000000" pitchFamily="2" charset="2"/>
              <a:buChar char="§"/>
            </a:pPr>
            <a:r>
              <a:rPr lang="en-US" sz="1200" dirty="0" smtClean="0"/>
              <a:t>Speak English and/or Spanish </a:t>
            </a:r>
            <a:endParaRPr lang="en-US" sz="1200" dirty="0"/>
          </a:p>
          <a:p>
            <a:endParaRPr lang="en-US" sz="1200" dirty="0" smtClean="0">
              <a:cs typeface="Arial"/>
            </a:endParaRPr>
          </a:p>
          <a:p>
            <a:r>
              <a:rPr lang="en-US" sz="1200" dirty="0" smtClean="0">
                <a:solidFill>
                  <a:srgbClr val="277697"/>
                </a:solidFill>
              </a:rPr>
              <a:t>HOW YOU CAN GET INVOLVED: </a:t>
            </a:r>
            <a:endParaRPr lang="en-US" sz="1200" dirty="0"/>
          </a:p>
          <a:p>
            <a:r>
              <a:rPr lang="en-US" sz="1200" dirty="0" smtClean="0">
                <a:cs typeface="Arial"/>
              </a:rPr>
              <a:t>Inquire about volunteer opportunities in the school’s main office. </a:t>
            </a:r>
            <a:endParaRPr lang="en-US" sz="1200" dirty="0"/>
          </a:p>
        </p:txBody>
      </p:sp>
      <p:sp>
        <p:nvSpPr>
          <p:cNvPr id="2" name="TextBox 1"/>
          <p:cNvSpPr txBox="1"/>
          <p:nvPr/>
        </p:nvSpPr>
        <p:spPr>
          <a:xfrm>
            <a:off x="232833" y="988714"/>
            <a:ext cx="6482626" cy="1200329"/>
          </a:xfrm>
          <a:prstGeom prst="rect">
            <a:avLst/>
          </a:prstGeom>
          <a:noFill/>
        </p:spPr>
        <p:txBody>
          <a:bodyPr wrap="square" rtlCol="0">
            <a:spAutoFit/>
          </a:bodyPr>
          <a:lstStyle/>
          <a:p>
            <a:r>
              <a:rPr lang="en-US" i="1" dirty="0" smtClean="0">
                <a:solidFill>
                  <a:srgbClr val="277697"/>
                </a:solidFill>
              </a:rPr>
              <a:t>___________ School helps </a:t>
            </a:r>
            <a:r>
              <a:rPr lang="en-US" i="1" dirty="0">
                <a:solidFill>
                  <a:srgbClr val="277697"/>
                </a:solidFill>
              </a:rPr>
              <a:t>students succeed in school, work and life by focusing on three areas of whole school development: academic competencies, professional and entrepreneurial skills, and personal competencies. </a:t>
            </a:r>
          </a:p>
        </p:txBody>
      </p:sp>
      <p:sp>
        <p:nvSpPr>
          <p:cNvPr id="14" name="TextBox 13"/>
          <p:cNvSpPr txBox="1"/>
          <p:nvPr/>
        </p:nvSpPr>
        <p:spPr>
          <a:xfrm>
            <a:off x="232833" y="2845654"/>
            <a:ext cx="6125630" cy="2743200"/>
          </a:xfrm>
          <a:prstGeom prst="rect">
            <a:avLst/>
          </a:prstGeom>
        </p:spPr>
        <p:style>
          <a:lnRef idx="2">
            <a:schemeClr val="accent1"/>
          </a:lnRef>
          <a:fillRef idx="1">
            <a:schemeClr val="lt1"/>
          </a:fillRef>
          <a:effectRef idx="0">
            <a:schemeClr val="accent1"/>
          </a:effectRef>
          <a:fontRef idx="minor">
            <a:schemeClr val="dk1"/>
          </a:fontRef>
        </p:style>
        <p:txBody>
          <a:bodyPr wrap="square" numCol="2" rtlCol="0">
            <a:spAutoFit/>
          </a:bodyPr>
          <a:lstStyle>
            <a:lvl1pPr>
              <a:defRPr>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1400" b="1" kern="1200" dirty="0" smtClean="0"/>
              <a:t>Academic Support:</a:t>
            </a:r>
          </a:p>
          <a:p>
            <a:pPr marL="171450" indent="-171450">
              <a:buFont typeface="Arial"/>
              <a:buChar char="•"/>
            </a:pPr>
            <a:r>
              <a:rPr lang="en-US" sz="1200" kern="1200" dirty="0" smtClean="0"/>
              <a:t>Classroom Assistants</a:t>
            </a:r>
          </a:p>
          <a:p>
            <a:pPr marL="171450" indent="-171450">
              <a:buFont typeface="Arial"/>
              <a:buChar char="•"/>
            </a:pPr>
            <a:r>
              <a:rPr lang="en-US" sz="1200" kern="1200" dirty="0" smtClean="0"/>
              <a:t>Teach an </a:t>
            </a:r>
            <a:r>
              <a:rPr lang="en-US" sz="1200" dirty="0" smtClean="0"/>
              <a:t>Enrichment</a:t>
            </a:r>
            <a:r>
              <a:rPr lang="en-US" sz="1200" kern="1200" dirty="0" smtClean="0"/>
              <a:t> Class</a:t>
            </a:r>
          </a:p>
          <a:p>
            <a:pPr marL="171450" indent="-171450">
              <a:buFont typeface="Arial"/>
              <a:buChar char="•"/>
            </a:pPr>
            <a:endParaRPr lang="en-US" sz="1200" dirty="0"/>
          </a:p>
          <a:p>
            <a:r>
              <a:rPr lang="en-US" sz="1400" b="1" dirty="0"/>
              <a:t>Afterschool Enrichment/Intervention:</a:t>
            </a:r>
          </a:p>
          <a:p>
            <a:pPr marL="171450" indent="-171450">
              <a:buFont typeface="Arial"/>
              <a:buChar char="•"/>
            </a:pPr>
            <a:r>
              <a:rPr lang="en-US" sz="1200" dirty="0"/>
              <a:t>Tutoring</a:t>
            </a:r>
          </a:p>
          <a:p>
            <a:pPr marL="171450" indent="-171450">
              <a:buFont typeface="Arial"/>
              <a:buChar char="•"/>
            </a:pPr>
            <a:r>
              <a:rPr lang="en-US" sz="1200" dirty="0"/>
              <a:t>Provide Enrichment Opportunities</a:t>
            </a:r>
          </a:p>
          <a:p>
            <a:pPr marL="171450" indent="-171450">
              <a:buFont typeface="Arial"/>
              <a:buChar char="•"/>
            </a:pPr>
            <a:r>
              <a:rPr lang="en-US" sz="1200" dirty="0"/>
              <a:t>Enhance Physical Fitness</a:t>
            </a:r>
          </a:p>
          <a:p>
            <a:pPr marL="171450" indent="-171450">
              <a:buFont typeface="Arial"/>
              <a:buChar char="•"/>
            </a:pPr>
            <a:endParaRPr lang="en-US" sz="1200" kern="1200" dirty="0" smtClean="0"/>
          </a:p>
          <a:p>
            <a:r>
              <a:rPr lang="en-US" sz="1400" b="1" dirty="0"/>
              <a:t>Social &amp; Emotional Health</a:t>
            </a:r>
            <a:r>
              <a:rPr lang="en-US" sz="1400" dirty="0"/>
              <a:t>: </a:t>
            </a:r>
          </a:p>
          <a:p>
            <a:pPr marL="171450" indent="-171450">
              <a:buFont typeface="Arial"/>
              <a:buChar char="•"/>
            </a:pPr>
            <a:r>
              <a:rPr lang="en-US" sz="1200" dirty="0"/>
              <a:t>Adopt an Advisory Class</a:t>
            </a:r>
          </a:p>
          <a:p>
            <a:pPr marL="171450" indent="-171450">
              <a:buFont typeface="Arial"/>
              <a:buChar char="•"/>
            </a:pPr>
            <a:r>
              <a:rPr lang="en-US" sz="1200" dirty="0"/>
              <a:t>Teach a Workshop during an Advisory </a:t>
            </a:r>
            <a:r>
              <a:rPr lang="en-US" sz="1200" dirty="0" smtClean="0"/>
              <a:t>Class</a:t>
            </a:r>
            <a:endParaRPr lang="en-US" sz="1200" b="1" dirty="0">
              <a:cs typeface="Arial"/>
            </a:endParaRPr>
          </a:p>
          <a:p>
            <a:endParaRPr lang="en-US" sz="1400" b="1" dirty="0" smtClean="0">
              <a:cs typeface="Arial"/>
            </a:endParaRPr>
          </a:p>
          <a:p>
            <a:r>
              <a:rPr lang="en-US" sz="1400" b="1" dirty="0" smtClean="0">
                <a:cs typeface="Arial"/>
              </a:rPr>
              <a:t>Professional </a:t>
            </a:r>
            <a:r>
              <a:rPr lang="en-US" sz="1400" b="1" dirty="0">
                <a:cs typeface="Arial"/>
              </a:rPr>
              <a:t>Mentor:</a:t>
            </a:r>
          </a:p>
          <a:p>
            <a:pPr marL="171450" indent="-171450">
              <a:buFont typeface="Wingdings" panose="05000000000000000000" pitchFamily="2" charset="2"/>
              <a:buChar char="§"/>
            </a:pPr>
            <a:r>
              <a:rPr lang="en-US" sz="1200" dirty="0">
                <a:cs typeface="Arial"/>
              </a:rPr>
              <a:t>Chaperone a field trip to a  workplace</a:t>
            </a:r>
          </a:p>
          <a:p>
            <a:pPr marL="171450" indent="-171450">
              <a:buFont typeface="Wingdings" panose="05000000000000000000" pitchFamily="2" charset="2"/>
              <a:buChar char="§"/>
            </a:pPr>
            <a:r>
              <a:rPr lang="en-US" sz="1200" dirty="0">
                <a:cs typeface="Arial"/>
              </a:rPr>
              <a:t>Review resumes and cover letters</a:t>
            </a:r>
          </a:p>
          <a:p>
            <a:pPr marL="171450" indent="-171450">
              <a:buFont typeface="Wingdings" panose="05000000000000000000" pitchFamily="2" charset="2"/>
              <a:buChar char="§"/>
            </a:pPr>
            <a:r>
              <a:rPr lang="en-US" sz="1200" dirty="0">
                <a:cs typeface="Arial"/>
              </a:rPr>
              <a:t>Support the writing of college essays and completion of FAFSA forms</a:t>
            </a:r>
          </a:p>
          <a:p>
            <a:pPr marL="171450" indent="-171450">
              <a:buFont typeface="Wingdings" panose="05000000000000000000" pitchFamily="2" charset="2"/>
              <a:buChar char="§"/>
            </a:pPr>
            <a:r>
              <a:rPr lang="en-US" sz="1200" dirty="0">
                <a:cs typeface="Arial"/>
              </a:rPr>
              <a:t>Judge final presentations </a:t>
            </a:r>
          </a:p>
          <a:p>
            <a:pPr marL="171450" indent="-171450">
              <a:buFont typeface="Wingdings" panose="05000000000000000000" pitchFamily="2" charset="2"/>
              <a:buChar char="§"/>
            </a:pPr>
            <a:r>
              <a:rPr lang="en-US" sz="1200" dirty="0">
                <a:cs typeface="Arial"/>
              </a:rPr>
              <a:t>Conduct mock interviews</a:t>
            </a:r>
          </a:p>
          <a:p>
            <a:pPr marL="171450" indent="-171450">
              <a:buFont typeface="Wingdings" panose="05000000000000000000" pitchFamily="2" charset="2"/>
              <a:buChar char="§"/>
            </a:pPr>
            <a:r>
              <a:rPr lang="en-US" sz="1200" dirty="0">
                <a:cs typeface="Arial"/>
              </a:rPr>
              <a:t>Visit school as guest speaker/ lecturer on your career</a:t>
            </a:r>
          </a:p>
          <a:p>
            <a:pPr marL="171450" indent="-171450">
              <a:buFont typeface="Wingdings" panose="05000000000000000000" pitchFamily="2" charset="2"/>
              <a:buChar char="§"/>
            </a:pPr>
            <a:r>
              <a:rPr lang="en-US" sz="1200" dirty="0">
                <a:cs typeface="Arial"/>
              </a:rPr>
              <a:t>Provide internship opportunities</a:t>
            </a:r>
          </a:p>
          <a:p>
            <a:pPr marL="171450" indent="-171450">
              <a:buFont typeface="Wingdings" panose="05000000000000000000" pitchFamily="2" charset="2"/>
              <a:buChar char="§"/>
            </a:pPr>
            <a:r>
              <a:rPr lang="en-US" sz="1200" dirty="0">
                <a:cs typeface="Arial"/>
              </a:rPr>
              <a:t>Host a workplace visit </a:t>
            </a:r>
          </a:p>
          <a:p>
            <a:pPr marL="171450" indent="-171450">
              <a:buFont typeface="Wingdings" panose="05000000000000000000" pitchFamily="2" charset="2"/>
              <a:buChar char="§"/>
            </a:pPr>
            <a:r>
              <a:rPr lang="en-US" sz="1200" dirty="0">
                <a:cs typeface="Arial"/>
              </a:rPr>
              <a:t>Collaborate with teachers about plans/projects</a:t>
            </a:r>
          </a:p>
          <a:p>
            <a:pPr marL="171450" indent="-171450">
              <a:buFont typeface="Wingdings" panose="05000000000000000000" pitchFamily="2" charset="2"/>
              <a:buChar char="§"/>
            </a:pPr>
            <a:r>
              <a:rPr lang="en-US" sz="1200" dirty="0">
                <a:cs typeface="Arial"/>
              </a:rPr>
              <a:t>Connect us to other professionals </a:t>
            </a:r>
          </a:p>
          <a:p>
            <a:pPr marL="171450" indent="-171450">
              <a:buFont typeface="Arial"/>
              <a:buChar char="•"/>
            </a:pPr>
            <a:endParaRPr lang="en-US" sz="1050" dirty="0"/>
          </a:p>
          <a:p>
            <a:pPr marL="171450" indent="-171450">
              <a:buFont typeface="Arial"/>
              <a:buChar char="•"/>
            </a:pPr>
            <a:endParaRPr lang="en-US" sz="1050" dirty="0"/>
          </a:p>
          <a:p>
            <a:pPr marL="171450" indent="-171450">
              <a:buFont typeface="Arial"/>
              <a:buChar char="•"/>
            </a:pPr>
            <a:endParaRPr lang="en-US" sz="1050" kern="1200" dirty="0" smtClean="0"/>
          </a:p>
        </p:txBody>
      </p:sp>
      <p:sp>
        <p:nvSpPr>
          <p:cNvPr id="7" name="TextBox 6"/>
          <p:cNvSpPr txBox="1"/>
          <p:nvPr/>
        </p:nvSpPr>
        <p:spPr>
          <a:xfrm>
            <a:off x="135469" y="0"/>
            <a:ext cx="6579990" cy="553998"/>
          </a:xfrm>
          <a:prstGeom prst="rect">
            <a:avLst/>
          </a:prstGeom>
          <a:noFill/>
        </p:spPr>
        <p:txBody>
          <a:bodyPr wrap="square" rtlCol="0">
            <a:spAutoFit/>
          </a:bodyPr>
          <a:lstStyle/>
          <a:p>
            <a:r>
              <a:rPr lang="en-US" sz="1000" i="1" dirty="0" smtClean="0"/>
              <a:t>Below is a flyer template you can modify to inform parents and community members of your school’s volunteer needs. This flyer can also be posted on your school bulletin board or the local community center to spread the word about volunteer opportunities available. </a:t>
            </a:r>
            <a:r>
              <a:rPr lang="en-US" sz="1000" i="1" dirty="0"/>
              <a:t>A</a:t>
            </a:r>
            <a:r>
              <a:rPr lang="en-US" sz="1000" i="1" dirty="0" smtClean="0"/>
              <a:t>dd your school logo to make the flyer more approachable.</a:t>
            </a:r>
            <a:endParaRPr lang="en-US" sz="1000" i="1" dirty="0"/>
          </a:p>
        </p:txBody>
      </p:sp>
    </p:spTree>
    <p:extLst>
      <p:ext uri="{BB962C8B-B14F-4D97-AF65-F5344CB8AC3E}">
        <p14:creationId xmlns:p14="http://schemas.microsoft.com/office/powerpoint/2010/main" val="1363167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1028</TotalTime>
  <Words>286</Words>
  <Application>Microsoft Macintosh PowerPoint</Application>
  <PresentationFormat>Letter Paper (8.5x11 in)</PresentationFormat>
  <Paragraphs>90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Kimberly Klahn</dc:creator>
  <cp:lastModifiedBy>Taylor Stephens</cp:lastModifiedBy>
  <cp:revision>99</cp:revision>
  <cp:lastPrinted>2014-08-26T20:50:37Z</cp:lastPrinted>
  <dcterms:created xsi:type="dcterms:W3CDTF">2013-08-10T16:41:07Z</dcterms:created>
  <dcterms:modified xsi:type="dcterms:W3CDTF">2015-03-19T16:05:56Z</dcterms:modified>
</cp:coreProperties>
</file>