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58" r:id="rId3"/>
    <p:sldId id="265" r:id="rId4"/>
    <p:sldId id="268" r:id="rId5"/>
    <p:sldId id="337" r:id="rId6"/>
    <p:sldId id="338" r:id="rId7"/>
    <p:sldId id="339" r:id="rId8"/>
    <p:sldId id="340" r:id="rId9"/>
    <p:sldId id="341" r:id="rId10"/>
    <p:sldId id="270" r:id="rId11"/>
    <p:sldId id="325" r:id="rId12"/>
    <p:sldId id="331" r:id="rId13"/>
    <p:sldId id="326" r:id="rId14"/>
    <p:sldId id="327" r:id="rId15"/>
    <p:sldId id="284" r:id="rId16"/>
    <p:sldId id="330" r:id="rId17"/>
    <p:sldId id="282" r:id="rId18"/>
    <p:sldId id="346" r:id="rId19"/>
    <p:sldId id="319" r:id="rId20"/>
    <p:sldId id="275" r:id="rId21"/>
    <p:sldId id="342" r:id="rId22"/>
    <p:sldId id="343" r:id="rId23"/>
    <p:sldId id="344" r:id="rId24"/>
    <p:sldId id="345"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4200" autoAdjust="0"/>
  </p:normalViewPr>
  <p:slideViewPr>
    <p:cSldViewPr>
      <p:cViewPr>
        <p:scale>
          <a:sx n="59" d="100"/>
          <a:sy n="59" d="100"/>
        </p:scale>
        <p:origin x="-912" y="-80"/>
      </p:cViewPr>
      <p:guideLst>
        <p:guide orient="horz" pos="2160"/>
        <p:guide pos="2880"/>
      </p:guideLst>
    </p:cSldViewPr>
  </p:slideViewPr>
  <p:outlineViewPr>
    <p:cViewPr>
      <p:scale>
        <a:sx n="33" d="100"/>
        <a:sy n="33" d="100"/>
      </p:scale>
      <p:origin x="0" y="8922"/>
    </p:cViewPr>
  </p:outlineViewPr>
  <p:notesTextViewPr>
    <p:cViewPr>
      <p:scale>
        <a:sx n="1" d="1"/>
        <a:sy n="1" d="1"/>
      </p:scale>
      <p:origin x="0" y="0"/>
    </p:cViewPr>
  </p:notesTextViewPr>
  <p:sorterViewPr>
    <p:cViewPr>
      <p:scale>
        <a:sx n="219" d="100"/>
        <a:sy n="21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kristina.smith:Dropbox:Liason:1338:1338%20p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ristina.smith:Dropbox:Liason:1338:1338%20p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0"/>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r>
                      <a:rPr lang="en-US" smtClean="0"/>
                      <a:t>Collective - SPF</a:t>
                    </a:r>
                    <a:r>
                      <a:rPr lang="en-US"/>
                      <a:t>
20%</a:t>
                    </a:r>
                  </a:p>
                </c:rich>
              </c:tx>
              <c:dLblPos val="ctr"/>
              <c:showLegendKey val="0"/>
              <c:showVal val="1"/>
              <c:showCatName val="1"/>
              <c:showSerName val="0"/>
              <c:showPercent val="0"/>
              <c:showBubbleSize val="0"/>
              <c:separator>
</c:separator>
            </c:dLbl>
            <c:dLbl>
              <c:idx val="1"/>
              <c:layout/>
              <c:tx>
                <c:rich>
                  <a:bodyPr/>
                  <a:lstStyle/>
                  <a:p>
                    <a:r>
                      <a:rPr lang="en-US" dirty="0" smtClean="0"/>
                      <a:t>Individual – Grade/Content Decided</a:t>
                    </a:r>
                    <a:r>
                      <a:rPr lang="en-US" dirty="0"/>
                      <a:t>
30%</a:t>
                    </a:r>
                  </a:p>
                </c:rich>
              </c:tx>
              <c:dLblPos val="ctr"/>
              <c:showLegendKey val="0"/>
              <c:showVal val="1"/>
              <c:showCatName val="1"/>
              <c:showSerName val="0"/>
              <c:showPercent val="0"/>
              <c:showBubbleSize val="0"/>
              <c:separator>
</c:separator>
            </c:dLbl>
            <c:dLbl>
              <c:idx val="3"/>
              <c:delete val="1"/>
            </c:dLbl>
            <c:dLblPos val="ctr"/>
            <c:showLegendKey val="0"/>
            <c:showVal val="1"/>
            <c:showCatName val="1"/>
            <c:showSerName val="0"/>
            <c:showPercent val="0"/>
            <c:showBubbleSize val="0"/>
            <c:separator>
</c:separator>
            <c:showLeaderLines val="1"/>
          </c:dLbls>
          <c:cat>
            <c:strRef>
              <c:f>Sheet1!$D$16:$D$19</c:f>
              <c:strCache>
                <c:ptCount val="4"/>
                <c:pt idx="0">
                  <c:v>SPF</c:v>
                </c:pt>
                <c:pt idx="1">
                  <c:v>Other</c:v>
                </c:pt>
                <c:pt idx="2">
                  <c:v>Other Measure</c:v>
                </c:pt>
                <c:pt idx="3">
                  <c:v>Professional Practice</c:v>
                </c:pt>
              </c:strCache>
            </c:strRef>
          </c:cat>
          <c:val>
            <c:numRef>
              <c:f>Sheet1!$E$16:$E$19</c:f>
              <c:numCache>
                <c:formatCode>0%</c:formatCode>
                <c:ptCount val="4"/>
                <c:pt idx="0">
                  <c:v>0.2</c:v>
                </c:pt>
                <c:pt idx="1">
                  <c:v>0.3</c:v>
                </c:pt>
                <c:pt idx="3">
                  <c:v>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D344668-D8FE-4AF5-B710-8C15CFD35F6F}" type="datetimeFigureOut">
              <a:rPr lang="en-US" smtClean="0"/>
              <a:t>5/23/14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8B7329F-0150-48FD-9CD4-69EACC0ACE7B}" type="slidenum">
              <a:rPr lang="en-US" smtClean="0"/>
              <a:t>‹#›</a:t>
            </a:fld>
            <a:endParaRPr lang="en-US"/>
          </a:p>
        </p:txBody>
      </p:sp>
    </p:spTree>
    <p:extLst>
      <p:ext uri="{BB962C8B-B14F-4D97-AF65-F5344CB8AC3E}">
        <p14:creationId xmlns:p14="http://schemas.microsoft.com/office/powerpoint/2010/main" val="3035595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EC71BDB-A726-4DA7-865A-A1204C4861DC}" type="datetimeFigureOut">
              <a:rPr lang="en-US" smtClean="0"/>
              <a:t>5/23/14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332A473-7BEA-4B65-BF25-161D70378789}" type="slidenum">
              <a:rPr lang="en-US" smtClean="0"/>
              <a:t>‹#›</a:t>
            </a:fld>
            <a:endParaRPr lang="en-US" dirty="0"/>
          </a:p>
        </p:txBody>
      </p:sp>
    </p:spTree>
    <p:extLst>
      <p:ext uri="{BB962C8B-B14F-4D97-AF65-F5344CB8AC3E}">
        <p14:creationId xmlns:p14="http://schemas.microsoft.com/office/powerpoint/2010/main" val="401400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5/23/14</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1597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Alignment</a:t>
            </a:r>
            <a:r>
              <a:rPr lang="en-US" dirty="0" smtClean="0"/>
              <a:t> – In the process of evaluating assessments to measure student achievement, we want to ensure</a:t>
            </a:r>
            <a:r>
              <a:rPr lang="en-US" baseline="0" dirty="0" smtClean="0"/>
              <a:t> the assessments support the CAS and GLEs, including the DOK of the corresponding standards.</a:t>
            </a:r>
          </a:p>
          <a:p>
            <a:r>
              <a:rPr lang="en-US" b="1" baseline="0" dirty="0" smtClean="0"/>
              <a:t>Scoring Guide </a:t>
            </a:r>
            <a:r>
              <a:rPr lang="en-US" baseline="0" dirty="0" smtClean="0"/>
              <a:t>– When measuring student learning there should be a fair and objective tool.  Although scoring of constructed responses can be subjective, the clearer the scoring criteria are, the more reliable the scores will be.  In addition, the inclusion of exemplars assists in reliable scoring of student work.</a:t>
            </a:r>
          </a:p>
          <a:p>
            <a:r>
              <a:rPr lang="en-US" b="1" baseline="0" dirty="0" smtClean="0"/>
              <a:t>Fair and Unbiased </a:t>
            </a:r>
            <a:r>
              <a:rPr lang="en-US" baseline="0" dirty="0" smtClean="0"/>
              <a:t>– Measures of student learning should provide access and opportunity for all students, including students with disabilities, ELL, and GT students. By ensuring appropriate formatting, vocabulary and language, and accommodations all students are able to demonstrate their understanding of the concepts and skills.</a:t>
            </a:r>
          </a:p>
          <a:p>
            <a:r>
              <a:rPr lang="en-US" b="1" baseline="0" dirty="0" smtClean="0"/>
              <a:t>Opportunities to Learn </a:t>
            </a:r>
            <a:r>
              <a:rPr lang="en-US" baseline="0" dirty="0" smtClean="0"/>
              <a:t>– Because we want assessments that will demonstrate student understanding, assessments should engage students in authentic situations that can be generalized to other content areas and other contexts.  The information gained from the student work should allow teachers and parents to have a clear sense of students’ understanding of the learning expectations.  In addition, assessment should clearly allow the teacher to know how to use the results to plan for the future instruction.</a:t>
            </a:r>
          </a:p>
          <a:p>
            <a:endParaRPr lang="en-US" baseline="0" dirty="0" smtClean="0"/>
          </a:p>
          <a:p>
            <a:r>
              <a:rPr lang="en-US" baseline="0" dirty="0" smtClean="0"/>
              <a:t>Click on the Final to show how it brings all the data together to make an informed decision.</a:t>
            </a:r>
            <a:endParaRPr lang="en-US" dirty="0" smtClean="0"/>
          </a:p>
          <a:p>
            <a:endParaRPr lang="en-US" dirty="0" smtClean="0"/>
          </a:p>
          <a:p>
            <a:r>
              <a:rPr lang="en-US" dirty="0" smtClean="0"/>
              <a:t>Click on the assessment review tool</a:t>
            </a:r>
            <a:r>
              <a:rPr lang="en-US" baseline="0" dirty="0" smtClean="0"/>
              <a:t> to scan through the tabs.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5/23/14</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4511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Strategically Group the teams so that each member of the build</a:t>
            </a:r>
            <a:r>
              <a:rPr lang="en-US" baseline="0" dirty="0" smtClean="0"/>
              <a:t> team is represented on a criteria team</a:t>
            </a:r>
          </a:p>
          <a:p>
            <a:endParaRPr lang="en-US" baseline="0" dirty="0" smtClean="0"/>
          </a:p>
          <a:p>
            <a:r>
              <a:rPr lang="en-US" baseline="0" dirty="0" smtClean="0"/>
              <a:t>Alignment and Scoring take priority.</a:t>
            </a:r>
          </a:p>
          <a:p>
            <a:endParaRPr lang="en-US" dirty="0" smtClean="0"/>
          </a:p>
          <a:p>
            <a:endParaRPr lang="en-US" dirty="0" smtClean="0"/>
          </a:p>
          <a:p>
            <a:r>
              <a:rPr lang="en-US" dirty="0" smtClean="0"/>
              <a:t>Come together and share out on findings</a:t>
            </a:r>
            <a:endParaRPr lang="en-US" dirty="0"/>
          </a:p>
        </p:txBody>
      </p:sp>
      <p:sp>
        <p:nvSpPr>
          <p:cNvPr id="4" name="Slide Number Placeholder 3"/>
          <p:cNvSpPr>
            <a:spLocks noGrp="1"/>
          </p:cNvSpPr>
          <p:nvPr>
            <p:ph type="sldNum" sz="quarter" idx="10"/>
          </p:nvPr>
        </p:nvSpPr>
        <p:spPr/>
        <p:txBody>
          <a:bodyPr/>
          <a:lstStyle/>
          <a:p>
            <a:fld id="{D332A473-7BEA-4B65-BF25-161D70378789}" type="slidenum">
              <a:rPr lang="en-US" smtClean="0"/>
              <a:t>16</a:t>
            </a:fld>
            <a:endParaRPr lang="en-US" dirty="0"/>
          </a:p>
        </p:txBody>
      </p:sp>
    </p:spTree>
    <p:extLst>
      <p:ext uri="{BB962C8B-B14F-4D97-AF65-F5344CB8AC3E}">
        <p14:creationId xmlns:p14="http://schemas.microsoft.com/office/powerpoint/2010/main" val="24299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a:t>
            </a:r>
            <a:r>
              <a:rPr lang="en-US" baseline="0" dirty="0" smtClean="0"/>
              <a:t> concerns/things to consider for next steps.</a:t>
            </a:r>
            <a:endParaRPr lang="en-US" dirty="0"/>
          </a:p>
        </p:txBody>
      </p:sp>
      <p:sp>
        <p:nvSpPr>
          <p:cNvPr id="4" name="Slide Number Placeholder 3"/>
          <p:cNvSpPr>
            <a:spLocks noGrp="1"/>
          </p:cNvSpPr>
          <p:nvPr>
            <p:ph type="sldNum" sz="quarter" idx="10"/>
          </p:nvPr>
        </p:nvSpPr>
        <p:spPr/>
        <p:txBody>
          <a:bodyPr/>
          <a:lstStyle/>
          <a:p>
            <a:fld id="{A2AC9CF9-EA8F-4C4E-8A62-0CAFC07E4EB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6710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5E3EA35-DEAA-479E-99C0-63A1574D363A}"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Are you ready to take the assessment through the tool or would you like to revise your</a:t>
            </a:r>
            <a:r>
              <a:rPr lang="en-US" baseline="0" dirty="0" smtClean="0"/>
              <a:t> assessments?</a:t>
            </a:r>
            <a:endParaRPr lang="en-US" dirty="0" smtClean="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7075" indent="-275798" eaLnBrk="0" hangingPunct="0">
              <a:defRPr>
                <a:solidFill>
                  <a:schemeClr val="tx1"/>
                </a:solidFill>
                <a:latin typeface="Arial" pitchFamily="34" charset="0"/>
              </a:defRPr>
            </a:lvl2pPr>
            <a:lvl3pPr marL="1103192" indent="-220638" eaLnBrk="0" hangingPunct="0">
              <a:defRPr>
                <a:solidFill>
                  <a:schemeClr val="tx1"/>
                </a:solidFill>
                <a:latin typeface="Arial" pitchFamily="34" charset="0"/>
              </a:defRPr>
            </a:lvl3pPr>
            <a:lvl4pPr marL="1544469" indent="-220638" eaLnBrk="0" hangingPunct="0">
              <a:defRPr>
                <a:solidFill>
                  <a:schemeClr val="tx1"/>
                </a:solidFill>
                <a:latin typeface="Arial" pitchFamily="34" charset="0"/>
              </a:defRPr>
            </a:lvl4pPr>
            <a:lvl5pPr marL="1985745" indent="-220638" eaLnBrk="0" hangingPunct="0">
              <a:defRPr>
                <a:solidFill>
                  <a:schemeClr val="tx1"/>
                </a:solidFill>
                <a:latin typeface="Arial" pitchFamily="34" charset="0"/>
              </a:defRPr>
            </a:lvl5pPr>
            <a:lvl6pPr marL="2427022" indent="-220638" eaLnBrk="0" fontAlgn="base" hangingPunct="0">
              <a:spcBef>
                <a:spcPct val="0"/>
              </a:spcBef>
              <a:spcAft>
                <a:spcPct val="0"/>
              </a:spcAft>
              <a:defRPr>
                <a:solidFill>
                  <a:schemeClr val="tx1"/>
                </a:solidFill>
                <a:latin typeface="Arial" pitchFamily="34" charset="0"/>
              </a:defRPr>
            </a:lvl6pPr>
            <a:lvl7pPr marL="2868298" indent="-220638" eaLnBrk="0" fontAlgn="base" hangingPunct="0">
              <a:spcBef>
                <a:spcPct val="0"/>
              </a:spcBef>
              <a:spcAft>
                <a:spcPct val="0"/>
              </a:spcAft>
              <a:defRPr>
                <a:solidFill>
                  <a:schemeClr val="tx1"/>
                </a:solidFill>
                <a:latin typeface="Arial" pitchFamily="34" charset="0"/>
              </a:defRPr>
            </a:lvl7pPr>
            <a:lvl8pPr marL="3309575" indent="-220638" eaLnBrk="0" fontAlgn="base" hangingPunct="0">
              <a:spcBef>
                <a:spcPct val="0"/>
              </a:spcBef>
              <a:spcAft>
                <a:spcPct val="0"/>
              </a:spcAft>
              <a:defRPr>
                <a:solidFill>
                  <a:schemeClr val="tx1"/>
                </a:solidFill>
                <a:latin typeface="Arial" pitchFamily="34" charset="0"/>
              </a:defRPr>
            </a:lvl8pPr>
            <a:lvl9pPr marL="3750851" indent="-220638" eaLnBrk="0" fontAlgn="base" hangingPunct="0">
              <a:spcBef>
                <a:spcPct val="0"/>
              </a:spcBef>
              <a:spcAft>
                <a:spcPct val="0"/>
              </a:spcAft>
              <a:defRPr>
                <a:solidFill>
                  <a:schemeClr val="tx1"/>
                </a:solidFill>
                <a:latin typeface="Arial" pitchFamily="34" charset="0"/>
              </a:defRPr>
            </a:lvl9pPr>
          </a:lstStyle>
          <a:p>
            <a:pPr eaLnBrk="1" hangingPunct="1">
              <a:defRPr/>
            </a:pPr>
            <a:fld id="{DE092C4A-C5F3-4BBB-83E8-3A027E7AC699}" type="slidenum">
              <a:rPr lang="en-US" smtClean="0">
                <a:solidFill>
                  <a:prstClr val="black"/>
                </a:solidFill>
              </a:rPr>
              <a:pPr eaLnBrk="1" hangingPunct="1">
                <a:defRPr/>
              </a:pPr>
              <a:t>19</a:t>
            </a:fld>
            <a:endParaRPr lang="en-US" dirty="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5/23/14</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6505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same color dot</a:t>
            </a:r>
          </a:p>
        </p:txBody>
      </p:sp>
      <p:sp>
        <p:nvSpPr>
          <p:cNvPr id="4" name="Slide Number Placeholder 3"/>
          <p:cNvSpPr>
            <a:spLocks noGrp="1"/>
          </p:cNvSpPr>
          <p:nvPr>
            <p:ph type="sldNum" sz="quarter" idx="5"/>
          </p:nvPr>
        </p:nvSpPr>
        <p:spPr/>
        <p:txBody>
          <a:bodyPr/>
          <a:lstStyle/>
          <a:p>
            <a:pPr>
              <a:defRPr/>
            </a:pPr>
            <a:fld id="{65E3EA35-DEAA-479E-99C0-63A1574D363A}"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smtClean="0"/>
              <a:t>During today’s sessions, we hope that you will:</a:t>
            </a:r>
          </a:p>
          <a:p>
            <a:pPr marL="228573" indent="-228573">
              <a:buFont typeface="+mj-lt"/>
              <a:buAutoNum type="arabicPeriod"/>
            </a:pPr>
            <a:r>
              <a:rPr lang="en-US" dirty="0" smtClean="0"/>
              <a:t>Gain a clear understanding of the requirements set in SB 10-191 for student learning outcomes/student growth</a:t>
            </a:r>
            <a:endParaRPr lang="en-US" sz="1400" dirty="0"/>
          </a:p>
          <a:p>
            <a:pPr marL="228573" indent="-228573">
              <a:buFont typeface="+mj-lt"/>
              <a:buAutoNum type="arabicPeriod"/>
            </a:pPr>
            <a:r>
              <a:rPr lang="en-US" dirty="0" smtClean="0"/>
              <a:t>Understand the shift from student growth to student learning outcomes; student growth is still our focus,</a:t>
            </a:r>
            <a:r>
              <a:rPr lang="en-US" baseline="0" dirty="0" smtClean="0"/>
              <a:t> not achievement, per se, but it becomes embodied in </a:t>
            </a:r>
            <a:r>
              <a:rPr lang="en-US" sz="1400" dirty="0"/>
              <a:t>student learning outcomes</a:t>
            </a:r>
          </a:p>
          <a:p>
            <a:pPr marL="228573" indent="-228573">
              <a:buFont typeface="+mj-lt"/>
              <a:buAutoNum type="arabicPeriod"/>
            </a:pPr>
            <a:r>
              <a:rPr lang="en-US" dirty="0" smtClean="0"/>
              <a:t>Be able to use the Assessment Review Tool (ART) to help validate assessments and provide feedback for improvement</a:t>
            </a:r>
            <a:endParaRPr lang="en-US" sz="1400" dirty="0"/>
          </a:p>
          <a:p>
            <a:pPr>
              <a:defRPr/>
            </a:pPr>
            <a:endParaRPr lang="en-US" dirty="0" smtClean="0"/>
          </a:p>
          <a:p>
            <a:pPr>
              <a:defRPr/>
            </a:pPr>
            <a:endParaRPr lang="en-US" dirty="0" smtClean="0"/>
          </a:p>
          <a:p>
            <a:pPr>
              <a:defRPr/>
            </a:pPr>
            <a:r>
              <a:rPr lang="en-US" dirty="0" smtClean="0"/>
              <a:t>You’re role is critically important… you have the opportunity to set the mood of how these changes are being implemented in your district/school. The words you choose matter. As you are training on the six steps</a:t>
            </a:r>
            <a:r>
              <a:rPr lang="en-US" baseline="0" dirty="0" smtClean="0"/>
              <a:t> </a:t>
            </a:r>
            <a:r>
              <a:rPr lang="en-US" dirty="0" smtClean="0"/>
              <a:t>of the new evaluation system, you are also establishing the importance and purpose of what this change in evaluation is all about.  Also,</a:t>
            </a:r>
            <a:r>
              <a:rPr lang="en-US" baseline="0" dirty="0" smtClean="0"/>
              <a:t> you want to </a:t>
            </a:r>
            <a:r>
              <a:rPr lang="en-US" sz="2000" dirty="0"/>
              <a:t>be able to inform the 1338 and/or District Accountability Committees (DAC) about the process for determining a rating for Student Learning Outcomes.</a:t>
            </a:r>
          </a:p>
          <a:p>
            <a:pPr>
              <a:defRPr/>
            </a:pPr>
            <a:endParaRPr lang="en-US" dirty="0" smtClean="0"/>
          </a:p>
          <a:p>
            <a:pPr marL="174961" indent="-174961">
              <a:buFontTx/>
              <a:buChar char="-"/>
              <a:defRPr/>
            </a:pPr>
            <a:endParaRPr lang="en-US" dirty="0" smtClean="0"/>
          </a:p>
          <a:p>
            <a:pPr>
              <a:defRPr/>
            </a:pPr>
            <a:r>
              <a:rPr lang="en-US" dirty="0" smtClean="0"/>
              <a:t>These key themes help to ease fears and ensure that your teachers know that this work is being done in a way that is fair and supportive of their ongoing professional growth.</a:t>
            </a:r>
          </a:p>
          <a:p>
            <a:endParaRPr lang="en-US" dirty="0" smtClean="0"/>
          </a:p>
        </p:txBody>
      </p:sp>
      <p:sp>
        <p:nvSpPr>
          <p:cNvPr id="4" name="Slide Number Placeholder 3"/>
          <p:cNvSpPr>
            <a:spLocks noGrp="1"/>
          </p:cNvSpPr>
          <p:nvPr>
            <p:ph type="sldNum" sz="quarter" idx="5"/>
          </p:nvPr>
        </p:nvSpPr>
        <p:spPr/>
        <p:txBody>
          <a:bodyPr/>
          <a:lstStyle/>
          <a:p>
            <a:pPr>
              <a:defRPr/>
            </a:pPr>
            <a:fld id="{94052DE2-4730-4D78-BB8E-8568DD153955}"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7075" indent="-275798" eaLnBrk="0" hangingPunct="0">
              <a:defRPr>
                <a:solidFill>
                  <a:schemeClr val="tx1"/>
                </a:solidFill>
                <a:latin typeface="Arial" charset="0"/>
              </a:defRPr>
            </a:lvl2pPr>
            <a:lvl3pPr marL="1103192" indent="-220638" eaLnBrk="0" hangingPunct="0">
              <a:defRPr>
                <a:solidFill>
                  <a:schemeClr val="tx1"/>
                </a:solidFill>
                <a:latin typeface="Arial" charset="0"/>
              </a:defRPr>
            </a:lvl3pPr>
            <a:lvl4pPr marL="1544469" indent="-220638" eaLnBrk="0" hangingPunct="0">
              <a:defRPr>
                <a:solidFill>
                  <a:schemeClr val="tx1"/>
                </a:solidFill>
                <a:latin typeface="Arial" charset="0"/>
              </a:defRPr>
            </a:lvl4pPr>
            <a:lvl5pPr marL="1985745" indent="-220638" eaLnBrk="0" hangingPunct="0">
              <a:defRPr>
                <a:solidFill>
                  <a:schemeClr val="tx1"/>
                </a:solidFill>
                <a:latin typeface="Arial" charset="0"/>
              </a:defRPr>
            </a:lvl5pPr>
            <a:lvl6pPr marL="2427022" indent="-220638" eaLnBrk="0" fontAlgn="base" hangingPunct="0">
              <a:spcBef>
                <a:spcPct val="0"/>
              </a:spcBef>
              <a:spcAft>
                <a:spcPct val="0"/>
              </a:spcAft>
              <a:defRPr>
                <a:solidFill>
                  <a:schemeClr val="tx1"/>
                </a:solidFill>
                <a:latin typeface="Arial" charset="0"/>
              </a:defRPr>
            </a:lvl6pPr>
            <a:lvl7pPr marL="2868298" indent="-220638" eaLnBrk="0" fontAlgn="base" hangingPunct="0">
              <a:spcBef>
                <a:spcPct val="0"/>
              </a:spcBef>
              <a:spcAft>
                <a:spcPct val="0"/>
              </a:spcAft>
              <a:defRPr>
                <a:solidFill>
                  <a:schemeClr val="tx1"/>
                </a:solidFill>
                <a:latin typeface="Arial" charset="0"/>
              </a:defRPr>
            </a:lvl7pPr>
            <a:lvl8pPr marL="3309575" indent="-220638" eaLnBrk="0" fontAlgn="base" hangingPunct="0">
              <a:spcBef>
                <a:spcPct val="0"/>
              </a:spcBef>
              <a:spcAft>
                <a:spcPct val="0"/>
              </a:spcAft>
              <a:defRPr>
                <a:solidFill>
                  <a:schemeClr val="tx1"/>
                </a:solidFill>
                <a:latin typeface="Arial" charset="0"/>
              </a:defRPr>
            </a:lvl8pPr>
            <a:lvl9pPr marL="3750851" indent="-220638" eaLnBrk="0" fontAlgn="base" hangingPunct="0">
              <a:spcBef>
                <a:spcPct val="0"/>
              </a:spcBef>
              <a:spcAft>
                <a:spcPct val="0"/>
              </a:spcAft>
              <a:defRPr>
                <a:solidFill>
                  <a:schemeClr val="tx1"/>
                </a:solidFill>
                <a:latin typeface="Arial" charset="0"/>
              </a:defRPr>
            </a:lvl9pPr>
          </a:lstStyle>
          <a:p>
            <a:pPr eaLnBrk="1" hangingPunct="1">
              <a:defRPr/>
            </a:pPr>
            <a:fld id="{923422BE-BFD2-4612-A7AA-D96CE752FC73}" type="slidenum">
              <a:rPr lang="en-US" smtClean="0">
                <a:solidFill>
                  <a:prstClr val="black"/>
                </a:solidFill>
              </a:rPr>
              <a:pPr eaLnBrk="1" hangingPunct="1">
                <a:defRPr/>
              </a:pPr>
              <a:t>4</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wording comes from the Law… the goal will be to have them define what that means and why its important… in this way they own the information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5/23/14</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9538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on chart and record thinking.  This can be used later</a:t>
            </a:r>
            <a:r>
              <a:rPr lang="en-US" baseline="0" dirty="0" smtClean="0"/>
              <a:t> to compare and contrast to the assessment review tool rational.</a:t>
            </a:r>
          </a:p>
          <a:p>
            <a:endParaRPr lang="en-US" baseline="0" dirty="0" smtClean="0"/>
          </a:p>
          <a:p>
            <a:r>
              <a:rPr lang="en-US" baseline="0" dirty="0" smtClean="0"/>
              <a:t>What criteria are we using to judge these elements against.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5/23/14</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9538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Collaborative - reviewed</a:t>
            </a:r>
          </a:p>
          <a:p>
            <a:r>
              <a:rPr lang="en-US" dirty="0" smtClean="0"/>
              <a:t>LDC - </a:t>
            </a:r>
          </a:p>
          <a:p>
            <a:r>
              <a:rPr lang="en-US" dirty="0" smtClean="0"/>
              <a:t>AP</a:t>
            </a:r>
            <a:r>
              <a:rPr lang="en-US" baseline="0" dirty="0" smtClean="0"/>
              <a:t> exams and released items – need to be vetted against standards</a:t>
            </a:r>
          </a:p>
          <a:p>
            <a:endParaRPr lang="en-US" baseline="0" dirty="0" smtClean="0"/>
          </a:p>
          <a:p>
            <a:r>
              <a:rPr lang="en-US" baseline="0" dirty="0" smtClean="0"/>
              <a:t>Vetted: Published and aligned to a standard set (i.e. Textbook questions)</a:t>
            </a:r>
          </a:p>
          <a:p>
            <a:r>
              <a:rPr lang="en-US" baseline="0" dirty="0" smtClean="0"/>
              <a:t>Authored questions: need to be vetted</a:t>
            </a:r>
          </a:p>
          <a:p>
            <a:r>
              <a:rPr lang="en-US" baseline="0" dirty="0" smtClean="0"/>
              <a:t>Adjusted questions: depends on if structure </a:t>
            </a:r>
            <a:endParaRPr lang="en-US" dirty="0" smtClean="0"/>
          </a:p>
        </p:txBody>
      </p:sp>
      <p:sp>
        <p:nvSpPr>
          <p:cNvPr id="4" name="Slide Number Placeholder 3"/>
          <p:cNvSpPr>
            <a:spLocks noGrp="1"/>
          </p:cNvSpPr>
          <p:nvPr>
            <p:ph type="sldNum" sz="quarter" idx="10"/>
          </p:nvPr>
        </p:nvSpPr>
        <p:spPr/>
        <p:txBody>
          <a:bodyPr/>
          <a:lstStyle/>
          <a:p>
            <a:fld id="{D332A473-7BEA-4B65-BF25-161D70378789}" type="slidenum">
              <a:rPr lang="en-US" smtClean="0"/>
              <a:t>12</a:t>
            </a:fld>
            <a:endParaRPr lang="en-US" dirty="0"/>
          </a:p>
        </p:txBody>
      </p:sp>
    </p:spTree>
    <p:extLst>
      <p:ext uri="{BB962C8B-B14F-4D97-AF65-F5344CB8AC3E}">
        <p14:creationId xmlns:p14="http://schemas.microsoft.com/office/powerpoint/2010/main" val="377522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Possible usage with CC: </a:t>
            </a:r>
          </a:p>
          <a:p>
            <a:r>
              <a:rPr lang="en-US" dirty="0" smtClean="0"/>
              <a:t>	Assessment</a:t>
            </a:r>
            <a:r>
              <a:rPr lang="en-US" baseline="0" dirty="0" smtClean="0"/>
              <a:t> gaps that exist, these will help to fill in gaps. </a:t>
            </a:r>
          </a:p>
          <a:p>
            <a:r>
              <a:rPr lang="en-US" baseline="0" dirty="0" smtClean="0"/>
              <a:t>	Comparison/Starting point for local districts who may already have assessments in place  </a:t>
            </a:r>
            <a:endParaRPr lang="en-US" dirty="0" smtClean="0"/>
          </a:p>
          <a:p>
            <a:endParaRPr lang="en-US" dirty="0" smtClean="0"/>
          </a:p>
        </p:txBody>
      </p:sp>
      <p:sp>
        <p:nvSpPr>
          <p:cNvPr id="440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9832" indent="-288397" eaLnBrk="0" hangingPunct="0">
              <a:defRPr>
                <a:solidFill>
                  <a:schemeClr val="tx1"/>
                </a:solidFill>
                <a:latin typeface="Arial" pitchFamily="34" charset="0"/>
              </a:defRPr>
            </a:lvl2pPr>
            <a:lvl3pPr marL="1153586" indent="-230717" eaLnBrk="0" hangingPunct="0">
              <a:defRPr>
                <a:solidFill>
                  <a:schemeClr val="tx1"/>
                </a:solidFill>
                <a:latin typeface="Arial" pitchFamily="34" charset="0"/>
              </a:defRPr>
            </a:lvl3pPr>
            <a:lvl4pPr marL="1615020" indent="-230717" eaLnBrk="0" hangingPunct="0">
              <a:defRPr>
                <a:solidFill>
                  <a:schemeClr val="tx1"/>
                </a:solidFill>
                <a:latin typeface="Arial" pitchFamily="34" charset="0"/>
              </a:defRPr>
            </a:lvl4pPr>
            <a:lvl5pPr marL="2076455" indent="-230717" eaLnBrk="0" hangingPunct="0">
              <a:defRPr>
                <a:solidFill>
                  <a:schemeClr val="tx1"/>
                </a:solidFill>
                <a:latin typeface="Arial" pitchFamily="34" charset="0"/>
              </a:defRPr>
            </a:lvl5pPr>
            <a:lvl6pPr marL="2537889" indent="-230717" eaLnBrk="0" fontAlgn="base" hangingPunct="0">
              <a:spcBef>
                <a:spcPct val="0"/>
              </a:spcBef>
              <a:spcAft>
                <a:spcPct val="0"/>
              </a:spcAft>
              <a:defRPr>
                <a:solidFill>
                  <a:schemeClr val="tx1"/>
                </a:solidFill>
                <a:latin typeface="Arial" pitchFamily="34" charset="0"/>
              </a:defRPr>
            </a:lvl6pPr>
            <a:lvl7pPr marL="2999323" indent="-230717" eaLnBrk="0" fontAlgn="base" hangingPunct="0">
              <a:spcBef>
                <a:spcPct val="0"/>
              </a:spcBef>
              <a:spcAft>
                <a:spcPct val="0"/>
              </a:spcAft>
              <a:defRPr>
                <a:solidFill>
                  <a:schemeClr val="tx1"/>
                </a:solidFill>
                <a:latin typeface="Arial" pitchFamily="34" charset="0"/>
              </a:defRPr>
            </a:lvl7pPr>
            <a:lvl8pPr marL="3460758" indent="-230717" eaLnBrk="0" fontAlgn="base" hangingPunct="0">
              <a:spcBef>
                <a:spcPct val="0"/>
              </a:spcBef>
              <a:spcAft>
                <a:spcPct val="0"/>
              </a:spcAft>
              <a:defRPr>
                <a:solidFill>
                  <a:schemeClr val="tx1"/>
                </a:solidFill>
                <a:latin typeface="Arial" pitchFamily="34" charset="0"/>
              </a:defRPr>
            </a:lvl8pPr>
            <a:lvl9pPr marL="3922192" indent="-230717" eaLnBrk="0" fontAlgn="base" hangingPunct="0">
              <a:spcBef>
                <a:spcPct val="0"/>
              </a:spcBef>
              <a:spcAft>
                <a:spcPct val="0"/>
              </a:spcAft>
              <a:defRPr>
                <a:solidFill>
                  <a:schemeClr val="tx1"/>
                </a:solidFill>
                <a:latin typeface="Arial" pitchFamily="34" charset="0"/>
              </a:defRPr>
            </a:lvl9pPr>
          </a:lstStyle>
          <a:p>
            <a:pPr eaLnBrk="1" hangingPunct="1">
              <a:defRPr/>
            </a:pPr>
            <a:fld id="{FFAA0123-B761-4F59-B922-5383A4820B40}" type="slidenum">
              <a:rPr lang="en-US" smtClean="0">
                <a:solidFill>
                  <a:prstClr val="black"/>
                </a:solidFill>
              </a:rPr>
              <a:pPr eaLnBrk="1" hangingPunct="1">
                <a:defRPr/>
              </a:pPr>
              <a:t>13</a:t>
            </a:fld>
            <a:endParaRPr lang="en-US"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Actual</a:t>
            </a:r>
            <a:r>
              <a:rPr lang="en-US" baseline="0" dirty="0" smtClean="0"/>
              <a:t> Website – show how to get there and search etc. </a:t>
            </a:r>
          </a:p>
          <a:p>
            <a:endParaRPr lang="en-US" baseline="0" dirty="0" smtClean="0"/>
          </a:p>
          <a:p>
            <a:r>
              <a:rPr lang="en-US" dirty="0" smtClean="0"/>
              <a:t>http://</a:t>
            </a:r>
            <a:r>
              <a:rPr lang="en-US" dirty="0" err="1" smtClean="0"/>
              <a:t>www.coloradoplc.org</a:t>
            </a:r>
            <a:r>
              <a:rPr lang="en-US" dirty="0" smtClean="0"/>
              <a:t>/assessment</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5/23/14</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190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Tree>
    <p:extLst>
      <p:ext uri="{BB962C8B-B14F-4D97-AF65-F5344CB8AC3E}">
        <p14:creationId xmlns:p14="http://schemas.microsoft.com/office/powerpoint/2010/main" val="112803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9"/>
          <p:cNvSpPr>
            <a:spLocks noGrp="1"/>
          </p:cNvSpPr>
          <p:nvPr>
            <p:ph type="title"/>
          </p:nvPr>
        </p:nvSpPr>
        <p:spPr>
          <a:xfrm>
            <a:off x="7162800" y="1076960"/>
            <a:ext cx="1676400" cy="1056640"/>
          </a:xfrm>
        </p:spPr>
        <p:txBody>
          <a:bodyPr anchor="b"/>
          <a:lstStyle>
            <a:lvl1pPr algn="l">
              <a:defRPr sz="2000" spc="150" baseline="0">
                <a:solidFill>
                  <a:schemeClr val="tx1"/>
                </a:solidFill>
              </a:defRPr>
            </a:lvl1p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785F55"/>
                </a:solidFill>
              </a:defRPr>
            </a:lvl1pPr>
          </a:lstStyle>
          <a:p>
            <a:endParaRPr lang="en-US" dirty="0" smtClean="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410280294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944562"/>
            <a:ext cx="1675660" cy="1033590"/>
          </a:xfrm>
        </p:spPr>
        <p:txBody>
          <a:bodyPr anchor="b"/>
          <a:lstStyle>
            <a:lvl1pPr algn="l">
              <a:defRPr sz="2000" spc="150" baseline="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a:solidFill>
                  <a:srgbClr val="355D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565349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894080"/>
            <a:ext cx="1675660" cy="1084072"/>
          </a:xfrm>
        </p:spPr>
        <p:txBody>
          <a:bodyPr anchor="b"/>
          <a:lstStyle>
            <a:lvl1pPr algn="l">
              <a:defRPr sz="2000" spc="150" baseline="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16096395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985520"/>
            <a:ext cx="1675660" cy="992632"/>
          </a:xfrm>
        </p:spPr>
        <p:txBody>
          <a:bodyPr anchor="b"/>
          <a:lstStyle>
            <a:lvl1pPr algn="l">
              <a:defRPr sz="2000" spc="150" baseline="0">
                <a:solidFill>
                  <a:schemeClr val="bg1"/>
                </a:solidFil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02446967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276225" y="6429375"/>
            <a:ext cx="2133600" cy="292100"/>
          </a:xfrm>
          <a:prstGeom prst="rect">
            <a:avLst/>
          </a:prstGeom>
        </p:spPr>
        <p:txBody>
          <a:bodyPr/>
          <a:lstStyle>
            <a:lvl1pPr>
              <a:defRPr>
                <a:solidFill>
                  <a:schemeClr val="bg2"/>
                </a:solidFill>
              </a:defRPr>
            </a:lvl1pPr>
          </a:lstStyle>
          <a:p>
            <a:fld id="{F3C45519-4AED-4449-97FC-BE41335A5650}" type="datetimeFigureOut">
              <a:rPr lang="en-US" smtClean="0"/>
              <a:t>5/23/14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991475" y="6429375"/>
            <a:ext cx="876300" cy="292100"/>
          </a:xfrm>
          <a:prstGeom prst="rect">
            <a:avLst/>
          </a:prstGeom>
        </p:spPr>
        <p:txBody>
          <a:bodyPr/>
          <a:lstStyle/>
          <a:p>
            <a:fld id="{F649B797-AC6A-684C-A432-BC279B09E26D}"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extLst>
      <p:ext uri="{BB962C8B-B14F-4D97-AF65-F5344CB8AC3E}">
        <p14:creationId xmlns:p14="http://schemas.microsoft.com/office/powerpoint/2010/main" val="399372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a:lvl1pPr>
            <a:lvl2pPr marL="548640" indent="-182880">
              <a:buFont typeface="Wingdings" charset="2"/>
              <a:buChar char="§"/>
              <a:defRPr/>
            </a:lvl2pPr>
            <a:lvl3pPr marL="822960" indent="-182880">
              <a:buFont typeface="Wingdings" charset="2"/>
              <a:buChar char="§"/>
              <a:defRPr/>
            </a:lvl3pPr>
            <a:lvl4pPr marL="1097280" indent="-182880">
              <a:buFont typeface="Wingdings" charset="2"/>
              <a:buChar char="§"/>
              <a:defRPr/>
            </a:lvl4pPr>
            <a:lvl5pPr marL="1280160" indent="-182880">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smtClean="0">
              <a:solidFill>
                <a:srgbClr val="000000">
                  <a:tint val="75000"/>
                </a:srgbClr>
              </a:solidFill>
            </a:endParaRPr>
          </a:p>
        </p:txBody>
      </p:sp>
    </p:spTree>
    <p:extLst>
      <p:ext uri="{BB962C8B-B14F-4D97-AF65-F5344CB8AC3E}">
        <p14:creationId xmlns:p14="http://schemas.microsoft.com/office/powerpoint/2010/main" val="268733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80999" y="3412607"/>
            <a:ext cx="8341851" cy="1281313"/>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itle 11"/>
          <p:cNvSpPr>
            <a:spLocks noGrp="1"/>
          </p:cNvSpPr>
          <p:nvPr>
            <p:ph type="title"/>
          </p:nvPr>
        </p:nvSpPr>
        <p:spPr>
          <a:xfrm>
            <a:off x="380999" y="1766687"/>
            <a:ext cx="8341851" cy="1645920"/>
          </a:xfrm>
        </p:spPr>
        <p:txBody>
          <a:bodyPr/>
          <a:lstStyle>
            <a:lvl1pPr algn="ctr">
              <a:defRPr sz="4200" spc="150" baseline="0">
                <a:solidFill>
                  <a:schemeClr val="bg1"/>
                </a:solidFill>
              </a:defRPr>
            </a:lvl1pPr>
          </a:lstStyle>
          <a:p>
            <a:r>
              <a:rPr lang="en-US" dirty="0" smtClean="0"/>
              <a:t>Click to edit Master title style</a:t>
            </a:r>
            <a:endParaRPr lang="en-US" dirty="0"/>
          </a:p>
        </p:txBody>
      </p:sp>
      <p:pic>
        <p:nvPicPr>
          <p:cNvPr id="9" name="Picture 8"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70762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spTree>
    <p:extLst>
      <p:ext uri="{BB962C8B-B14F-4D97-AF65-F5344CB8AC3E}">
        <p14:creationId xmlns:p14="http://schemas.microsoft.com/office/powerpoint/2010/main" val="96469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1159" y="1722438"/>
            <a:ext cx="4040188" cy="639762"/>
          </a:xfrm>
        </p:spPr>
        <p:txBody>
          <a:bodyPr anchor="b"/>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1159"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0485" y="1722438"/>
            <a:ext cx="4041775" cy="639762"/>
          </a:xfrm>
        </p:spPr>
        <p:txBody>
          <a:bodyPr anchor="b"/>
          <a:lstStyle>
            <a:lvl1pPr marL="0" indent="0" algn="l">
              <a:buNone/>
              <a:defRPr sz="2400" b="1">
                <a:solidFill>
                  <a:srgbClr val="785F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048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4"/>
          <p:cNvSpPr>
            <a:spLocks noGrp="1"/>
          </p:cNvSpPr>
          <p:nvPr>
            <p:ph type="ftr" sz="quarter" idx="10"/>
          </p:nvPr>
        </p:nvSpPr>
        <p:spPr>
          <a:xfrm>
            <a:off x="38099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spTree>
    <p:extLst>
      <p:ext uri="{BB962C8B-B14F-4D97-AF65-F5344CB8AC3E}">
        <p14:creationId xmlns:p14="http://schemas.microsoft.com/office/powerpoint/2010/main" val="212555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spTree>
    <p:extLst>
      <p:ext uri="{BB962C8B-B14F-4D97-AF65-F5344CB8AC3E}">
        <p14:creationId xmlns:p14="http://schemas.microsoft.com/office/powerpoint/2010/main" val="96100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spTree>
    <p:extLst>
      <p:ext uri="{BB962C8B-B14F-4D97-AF65-F5344CB8AC3E}">
        <p14:creationId xmlns:p14="http://schemas.microsoft.com/office/powerpoint/2010/main" val="289212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62060" y="22321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1096962"/>
            <a:ext cx="1675660" cy="1033590"/>
          </a:xfrm>
        </p:spPr>
        <p:txBody>
          <a:bodyPr anchor="b"/>
          <a:lstStyle>
            <a:lvl1pPr algn="l">
              <a:defRPr sz="2000" spc="15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944241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5">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9"/>
          <p:cNvSpPr>
            <a:spLocks noGrp="1"/>
          </p:cNvSpPr>
          <p:nvPr>
            <p:ph type="title"/>
          </p:nvPr>
        </p:nvSpPr>
        <p:spPr>
          <a:xfrm>
            <a:off x="7162800" y="1107440"/>
            <a:ext cx="1676400" cy="1026160"/>
          </a:xfrm>
        </p:spPr>
        <p:txBody>
          <a:bodyPr anchor="b"/>
          <a:lstStyle>
            <a:lvl1pPr algn="l">
              <a:defRPr sz="2000" spc="150" baseline="0">
                <a:solidFill>
                  <a:schemeClr val="tx1"/>
                </a:solidFill>
              </a:defRPr>
            </a:lvl1p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bg2"/>
                </a:solidFill>
              </a:defRPr>
            </a:lvl1pPr>
          </a:lstStyle>
          <a:p>
            <a:endParaRPr lang="en-US" dirty="0" smtClean="0">
              <a:solidFill>
                <a:srgbClr val="785F55"/>
              </a:solidFill>
            </a:endParaRPr>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100699081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000">
                <a:solidFill>
                  <a:schemeClr val="tx1">
                    <a:tint val="75000"/>
                  </a:schemeClr>
                </a:solidFill>
              </a:defRPr>
            </a:lvl1pPr>
          </a:lstStyle>
          <a:p>
            <a:endParaRPr lang="en-US" dirty="0" smtClean="0">
              <a:solidFill>
                <a:srgbClr val="000000">
                  <a:tint val="75000"/>
                </a:srgbClr>
              </a:solidFill>
            </a:endParaRPr>
          </a:p>
        </p:txBody>
      </p:sp>
    </p:spTree>
    <p:extLst>
      <p:ext uri="{BB962C8B-B14F-4D97-AF65-F5344CB8AC3E}">
        <p14:creationId xmlns:p14="http://schemas.microsoft.com/office/powerpoint/2010/main" val="44828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ctr" defTabSz="914400" rtl="0" eaLnBrk="1" latinLnBrk="0" hangingPunct="1">
        <a:spcBef>
          <a:spcPct val="0"/>
        </a:spcBef>
        <a:buNone/>
        <a:defRPr sz="3200" kern="1200" cap="none" spc="200" baseline="0">
          <a:ln>
            <a:noFill/>
          </a:ln>
          <a:solidFill>
            <a:schemeClr val="bg1"/>
          </a:solidFill>
          <a:effectLst/>
          <a:latin typeface="Palatino Linotype"/>
          <a:ea typeface="+mj-ea"/>
          <a:cs typeface="Palatino Linotype"/>
        </a:defRPr>
      </a:lvl1pPr>
    </p:titleStyle>
    <p:body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hyperlink" Target="..%5C..%5CStudent%20Growth%5CAssessment-Content-Review-Tool.xlsx" TargetMode="External"/><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5.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152" y="898634"/>
            <a:ext cx="7315200" cy="4177862"/>
          </a:xfrm>
        </p:spPr>
        <p:txBody>
          <a:bodyPr/>
          <a:lstStyle/>
          <a:p>
            <a:r>
              <a:rPr lang="en-US" sz="4000" b="1" dirty="0" smtClean="0"/>
              <a:t>Assessment </a:t>
            </a:r>
            <a:br>
              <a:rPr lang="en-US" sz="4000" b="1" dirty="0" smtClean="0"/>
            </a:br>
            <a:r>
              <a:rPr lang="en-US" sz="4000" b="1" dirty="0" smtClean="0"/>
              <a:t>Review and Design</a:t>
            </a:r>
            <a:br>
              <a:rPr lang="en-US" sz="4000" b="1" dirty="0" smtClean="0"/>
            </a:br>
            <a:r>
              <a:rPr lang="en-US" sz="4000" b="1" dirty="0" smtClean="0"/>
              <a:t>for</a:t>
            </a:r>
            <a:br>
              <a:rPr lang="en-US" sz="4000" b="1" dirty="0" smtClean="0"/>
            </a:br>
            <a:r>
              <a:rPr lang="en-US" sz="4000" b="1" i="1" dirty="0" smtClean="0"/>
              <a:t>Student Learning Outcomes</a:t>
            </a:r>
            <a:r>
              <a:rPr lang="en-US" sz="4400" b="1" dirty="0" smtClean="0"/>
              <a:t/>
            </a:r>
            <a:br>
              <a:rPr lang="en-US" sz="4400" b="1" dirty="0" smtClean="0"/>
            </a:br>
            <a:r>
              <a:rPr lang="en-US" sz="3200" dirty="0" smtClean="0"/>
              <a:t/>
            </a:r>
            <a:br>
              <a:rPr lang="en-US" sz="3200" dirty="0" smtClean="0"/>
            </a:b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59245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r>
              <a:rPr lang="en-US" sz="3200" dirty="0" smtClean="0"/>
              <a:t> </a:t>
            </a:r>
            <a:r>
              <a:rPr lang="en-US" dirty="0" smtClean="0"/>
              <a:t>………all </a:t>
            </a:r>
            <a:r>
              <a:rPr lang="en-US" dirty="0"/>
              <a:t>licensed personnel are evaluated using </a:t>
            </a:r>
            <a:r>
              <a:rPr lang="en-US" u="sng" dirty="0">
                <a:solidFill>
                  <a:schemeClr val="accent2">
                    <a:lumMod val="75000"/>
                  </a:schemeClr>
                </a:solidFill>
              </a:rPr>
              <a:t>multiple, fair, transparent, timely, rigorous, and valid</a:t>
            </a:r>
            <a:r>
              <a:rPr lang="en-US" u="sng" dirty="0"/>
              <a:t> </a:t>
            </a:r>
            <a:r>
              <a:rPr lang="en-US" dirty="0"/>
              <a:t>methods, fifty percent of which evaluation is determined by the academic growth of their </a:t>
            </a:r>
            <a:r>
              <a:rPr lang="en-US" dirty="0" smtClean="0"/>
              <a:t>students</a:t>
            </a:r>
          </a:p>
          <a:p>
            <a:endParaRPr lang="en-US" dirty="0"/>
          </a:p>
          <a:p>
            <a:r>
              <a:rPr lang="en-US" dirty="0" smtClean="0"/>
              <a:t>“School </a:t>
            </a:r>
            <a:r>
              <a:rPr lang="en-US" dirty="0"/>
              <a:t>Districts and BOCES shall seek to ensure that Measures of Student </a:t>
            </a:r>
            <a:r>
              <a:rPr lang="en-US" dirty="0" smtClean="0"/>
              <a:t>Academic </a:t>
            </a:r>
            <a:r>
              <a:rPr lang="en-US" dirty="0"/>
              <a:t>Growth </a:t>
            </a:r>
            <a:r>
              <a:rPr lang="en-US" dirty="0" smtClean="0"/>
              <a:t>are”:</a:t>
            </a:r>
          </a:p>
          <a:p>
            <a:pPr lvl="1"/>
            <a:r>
              <a:rPr lang="en-US" u="sng" dirty="0" smtClean="0">
                <a:solidFill>
                  <a:schemeClr val="accent2">
                    <a:lumMod val="75000"/>
                  </a:schemeClr>
                </a:solidFill>
              </a:rPr>
              <a:t>Valid</a:t>
            </a:r>
          </a:p>
          <a:p>
            <a:pPr lvl="1"/>
            <a:r>
              <a:rPr lang="en-US" u="sng" dirty="0" smtClean="0">
                <a:solidFill>
                  <a:schemeClr val="accent2">
                    <a:lumMod val="75000"/>
                  </a:schemeClr>
                </a:solidFill>
              </a:rPr>
              <a:t>Reliable</a:t>
            </a:r>
          </a:p>
          <a:p>
            <a:pPr lvl="1"/>
            <a:r>
              <a:rPr lang="en-US" u="sng" dirty="0" smtClean="0">
                <a:solidFill>
                  <a:schemeClr val="accent2">
                    <a:lumMod val="75000"/>
                  </a:schemeClr>
                </a:solidFill>
              </a:rPr>
              <a:t>Comparable </a:t>
            </a:r>
            <a:endParaRPr lang="en-US" u="sng" dirty="0">
              <a:solidFill>
                <a:schemeClr val="accent2">
                  <a:lumMod val="75000"/>
                </a:schemeClr>
              </a:solidFill>
            </a:endParaRPr>
          </a:p>
        </p:txBody>
      </p:sp>
      <p:sp>
        <p:nvSpPr>
          <p:cNvPr id="3" name="Title 2"/>
          <p:cNvSpPr>
            <a:spLocks noGrp="1"/>
          </p:cNvSpPr>
          <p:nvPr>
            <p:ph type="title"/>
          </p:nvPr>
        </p:nvSpPr>
        <p:spPr/>
        <p:txBody>
          <a:bodyPr/>
          <a:lstStyle/>
          <a:p>
            <a:r>
              <a:rPr lang="en-US" sz="4000" dirty="0" smtClean="0">
                <a:latin typeface="Palatino Linotype" pitchFamily="18" charset="0"/>
              </a:rPr>
              <a:t>Measures of Student Learning</a:t>
            </a:r>
            <a:br>
              <a:rPr lang="en-US" sz="4000" dirty="0" smtClean="0">
                <a:latin typeface="Palatino Linotype" pitchFamily="18" charset="0"/>
              </a:rPr>
            </a:br>
            <a:r>
              <a:rPr lang="en-US" sz="4000" dirty="0" smtClean="0">
                <a:latin typeface="Palatino Linotype" pitchFamily="18" charset="0"/>
              </a:rPr>
              <a:t>“Seeking to Ensure”</a:t>
            </a:r>
            <a:endParaRPr lang="en-US" sz="4000" dirty="0">
              <a:latin typeface="Palatino Linotype" pitchFamily="18" charset="0"/>
            </a:endParaRPr>
          </a:p>
        </p:txBody>
      </p:sp>
      <p:sp>
        <p:nvSpPr>
          <p:cNvPr id="4" name="TextBox 3"/>
          <p:cNvSpPr txBox="1"/>
          <p:nvPr/>
        </p:nvSpPr>
        <p:spPr>
          <a:xfrm>
            <a:off x="4953000" y="5334000"/>
            <a:ext cx="2438400" cy="369332"/>
          </a:xfrm>
          <a:prstGeom prst="rect">
            <a:avLst/>
          </a:prstGeom>
          <a:noFill/>
        </p:spPr>
        <p:txBody>
          <a:bodyPr wrap="square" rtlCol="0">
            <a:spAutoFit/>
          </a:bodyPr>
          <a:lstStyle/>
          <a:p>
            <a:r>
              <a:rPr lang="en-US" dirty="0" smtClean="0"/>
              <a:t>SB-10-191</a:t>
            </a:r>
            <a:endParaRPr lang="en-US" dirty="0"/>
          </a:p>
        </p:txBody>
      </p:sp>
    </p:spTree>
    <p:extLst>
      <p:ext uri="{BB962C8B-B14F-4D97-AF65-F5344CB8AC3E}">
        <p14:creationId xmlns:p14="http://schemas.microsoft.com/office/powerpoint/2010/main" val="19832129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Brainstorm</a:t>
            </a:r>
          </a:p>
          <a:p>
            <a:pPr lvl="1"/>
            <a:r>
              <a:rPr lang="en-US" sz="2800" dirty="0" smtClean="0"/>
              <a:t>How do </a:t>
            </a:r>
            <a:r>
              <a:rPr lang="en-US" sz="2800" u="sng" dirty="0" smtClean="0"/>
              <a:t>you</a:t>
            </a:r>
            <a:r>
              <a:rPr lang="en-US" sz="2800" dirty="0" smtClean="0"/>
              <a:t> know when an assessment is </a:t>
            </a:r>
          </a:p>
          <a:p>
            <a:pPr lvl="2"/>
            <a:r>
              <a:rPr lang="en-US" sz="2600" dirty="0" smtClean="0"/>
              <a:t>Fair</a:t>
            </a:r>
          </a:p>
          <a:p>
            <a:pPr lvl="2"/>
            <a:r>
              <a:rPr lang="en-US" sz="2600" dirty="0" smtClean="0"/>
              <a:t>Valid</a:t>
            </a:r>
          </a:p>
          <a:p>
            <a:pPr lvl="2"/>
            <a:r>
              <a:rPr lang="en-US" sz="2600" dirty="0" smtClean="0"/>
              <a:t>Reliable</a:t>
            </a:r>
          </a:p>
          <a:p>
            <a:pPr lvl="2"/>
            <a:r>
              <a:rPr lang="en-US" sz="2600" dirty="0" smtClean="0"/>
              <a:t>Rigorous</a:t>
            </a:r>
          </a:p>
          <a:p>
            <a:pPr lvl="1"/>
            <a:endParaRPr lang="en-US" sz="2800" dirty="0"/>
          </a:p>
        </p:txBody>
      </p:sp>
      <p:sp>
        <p:nvSpPr>
          <p:cNvPr id="3" name="Title 2"/>
          <p:cNvSpPr>
            <a:spLocks noGrp="1"/>
          </p:cNvSpPr>
          <p:nvPr>
            <p:ph type="title"/>
          </p:nvPr>
        </p:nvSpPr>
        <p:spPr/>
        <p:txBody>
          <a:bodyPr/>
          <a:lstStyle/>
          <a:p>
            <a:r>
              <a:rPr lang="en-US" sz="4000" dirty="0" smtClean="0">
                <a:latin typeface="Palatino Linotype" pitchFamily="18" charset="0"/>
              </a:rPr>
              <a:t>Measures of Student Learning</a:t>
            </a:r>
            <a:r>
              <a:rPr lang="en-US" sz="4000" dirty="0">
                <a:latin typeface="Palatino Linotype" pitchFamily="18" charset="0"/>
              </a:rPr>
              <a:t/>
            </a:r>
            <a:br>
              <a:rPr lang="en-US" sz="4000" dirty="0">
                <a:latin typeface="Palatino Linotype" pitchFamily="18" charset="0"/>
              </a:rPr>
            </a:br>
            <a:r>
              <a:rPr lang="en-US" sz="4000" dirty="0">
                <a:latin typeface="Palatino Linotype" pitchFamily="18" charset="0"/>
              </a:rPr>
              <a:t>“Seeking to Ensure”</a:t>
            </a:r>
          </a:p>
        </p:txBody>
      </p:sp>
      <p:pic>
        <p:nvPicPr>
          <p:cNvPr id="2050" name="Picture 2" descr="C:\Users\pare_d\AppData\Local\Microsoft\Windows\Temporary Internet Files\Content.IE5\301MR8U8\MC900334236[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48000" y="3484179"/>
            <a:ext cx="3347929" cy="260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443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sz="4000" dirty="0" smtClean="0"/>
          </a:p>
          <a:p>
            <a:pPr marL="45720" indent="0" algn="ctr">
              <a:buNone/>
            </a:pPr>
            <a:r>
              <a:rPr lang="en-US" sz="4000" dirty="0" smtClean="0"/>
              <a:t>What resources exist to support us in this endeavor? </a:t>
            </a:r>
            <a:endParaRPr lang="en-US" sz="4000" dirty="0"/>
          </a:p>
        </p:txBody>
      </p:sp>
      <p:sp>
        <p:nvSpPr>
          <p:cNvPr id="3" name="Title 2"/>
          <p:cNvSpPr>
            <a:spLocks noGrp="1"/>
          </p:cNvSpPr>
          <p:nvPr>
            <p:ph type="title"/>
          </p:nvPr>
        </p:nvSpPr>
        <p:spPr/>
        <p:txBody>
          <a:bodyPr/>
          <a:lstStyle/>
          <a:p>
            <a:r>
              <a:rPr lang="en-US" dirty="0" smtClean="0"/>
              <a:t>Measures of Student Learning</a:t>
            </a:r>
            <a:br>
              <a:rPr lang="en-US" dirty="0" smtClean="0"/>
            </a:br>
            <a:r>
              <a:rPr lang="en-US" dirty="0" smtClean="0"/>
              <a:t>“Seeking to Ensure”</a:t>
            </a:r>
            <a:endParaRPr lang="en-US" dirty="0"/>
          </a:p>
        </p:txBody>
      </p:sp>
    </p:spTree>
    <p:extLst>
      <p:ext uri="{BB962C8B-B14F-4D97-AF65-F5344CB8AC3E}">
        <p14:creationId xmlns:p14="http://schemas.microsoft.com/office/powerpoint/2010/main" val="26978424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p:cNvSpPr>
            <a:spLocks noGrp="1"/>
          </p:cNvSpPr>
          <p:nvPr>
            <p:ph type="title"/>
          </p:nvPr>
        </p:nvSpPr>
        <p:spPr bwMode="auto">
          <a:xfrm>
            <a:off x="457200" y="40990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Assessment Support </a:t>
            </a:r>
          </a:p>
        </p:txBody>
      </p:sp>
      <p:sp>
        <p:nvSpPr>
          <p:cNvPr id="35843" name="Content Placeholder 1"/>
          <p:cNvSpPr>
            <a:spLocks noGrp="1"/>
          </p:cNvSpPr>
          <p:nvPr>
            <p:ph idx="4294967295"/>
          </p:nvPr>
        </p:nvSpPr>
        <p:spPr bwMode="auto">
          <a:xfrm>
            <a:off x="236593" y="1411893"/>
            <a:ext cx="8610600" cy="5181600"/>
          </a:xfrm>
          <a:prstGeom prst="rect">
            <a:avLst/>
          </a:prstGeom>
          <a:extLst/>
        </p:spPr>
        <p:txBody>
          <a:bodyPr/>
          <a:lstStyle/>
          <a:p>
            <a:pPr>
              <a:buFontTx/>
              <a:buNone/>
              <a:defRPr/>
            </a:pPr>
            <a:r>
              <a:rPr lang="en-US" sz="1200" dirty="0" smtClean="0"/>
              <a:t>	</a:t>
            </a:r>
            <a:endParaRPr lang="en-US" sz="1400" dirty="0" smtClean="0"/>
          </a:p>
          <a:p>
            <a:pPr marL="45720" indent="0">
              <a:buNone/>
              <a:defRPr/>
            </a:pPr>
            <a:r>
              <a:rPr lang="en-US" sz="2400" b="1" dirty="0"/>
              <a:t>Content </a:t>
            </a:r>
            <a:r>
              <a:rPr lang="en-US" sz="2400" b="1" dirty="0" smtClean="0"/>
              <a:t>Collaboratives</a:t>
            </a:r>
          </a:p>
          <a:p>
            <a:pPr>
              <a:defRPr/>
            </a:pPr>
            <a:r>
              <a:rPr lang="en-US" dirty="0" smtClean="0"/>
              <a:t>P-12 educators from around the state gathered to identify and create a</a:t>
            </a:r>
            <a:r>
              <a:rPr lang="en-US" dirty="0" smtClean="0">
                <a:solidFill>
                  <a:srgbClr val="FF0000"/>
                </a:solidFill>
              </a:rPr>
              <a:t> </a:t>
            </a:r>
            <a:r>
              <a:rPr lang="en-US" dirty="0" smtClean="0"/>
              <a:t>high-quality assessment resource bank, which is aligned to the new Colorado Academic Standards and may be used in the context of Educator Effectiveness evaluations.</a:t>
            </a:r>
          </a:p>
          <a:p>
            <a:pPr>
              <a:defRPr/>
            </a:pPr>
            <a:r>
              <a:rPr lang="en-US" dirty="0" smtClean="0"/>
              <a:t>The Content Collaboratives</a:t>
            </a:r>
            <a:r>
              <a:rPr lang="en-US" dirty="0"/>
              <a:t>,</a:t>
            </a:r>
            <a:r>
              <a:rPr lang="en-US" dirty="0" smtClean="0"/>
              <a:t> CDE, along with state and national experts, will establish examples of student learning measures within each K – 12 content area including: </a:t>
            </a:r>
          </a:p>
          <a:p>
            <a:pPr marL="0" indent="0">
              <a:buFontTx/>
              <a:buNone/>
              <a:defRPr/>
            </a:pPr>
            <a:r>
              <a:rPr lang="en-US" sz="2400" dirty="0" smtClean="0"/>
              <a:t> </a:t>
            </a:r>
            <a:r>
              <a:rPr lang="en-US" sz="1400" dirty="0" smtClean="0"/>
              <a:t> </a:t>
            </a:r>
          </a:p>
        </p:txBody>
      </p:sp>
      <p:graphicFrame>
        <p:nvGraphicFramePr>
          <p:cNvPr id="2" name="Table 1"/>
          <p:cNvGraphicFramePr>
            <a:graphicFrameLocks noGrp="1"/>
          </p:cNvGraphicFramePr>
          <p:nvPr>
            <p:extLst>
              <p:ext uri="{D42A27DB-BD31-4B8C-83A1-F6EECF244321}">
                <p14:modId xmlns:p14="http://schemas.microsoft.com/office/powerpoint/2010/main" val="1904281347"/>
              </p:ext>
            </p:extLst>
          </p:nvPr>
        </p:nvGraphicFramePr>
        <p:xfrm>
          <a:off x="133999" y="4445875"/>
          <a:ext cx="8915400" cy="2267237"/>
        </p:xfrm>
        <a:graphic>
          <a:graphicData uri="http://schemas.openxmlformats.org/drawingml/2006/table">
            <a:tbl>
              <a:tblPr firstRow="1" bandRow="1">
                <a:tableStyleId>{69CF1AB2-1976-4502-BF36-3FF5EA218861}</a:tableStyleId>
              </a:tblPr>
              <a:tblGrid>
                <a:gridCol w="2228850"/>
                <a:gridCol w="2228850"/>
                <a:gridCol w="2228850"/>
                <a:gridCol w="2228850"/>
              </a:tblGrid>
              <a:tr h="306171">
                <a:tc gridSpan="4">
                  <a:txBody>
                    <a:bodyPr/>
                    <a:lstStyle/>
                    <a:p>
                      <a:pPr algn="ctr"/>
                      <a:r>
                        <a:rPr lang="en-US" sz="1800" dirty="0" smtClean="0"/>
                        <a:t>Cohor</a:t>
                      </a:r>
                      <a:r>
                        <a:rPr lang="en-US" sz="1800" baseline="0" dirty="0" smtClean="0"/>
                        <a:t>t I</a:t>
                      </a:r>
                      <a:endParaRPr lang="en-US" sz="1800" dirty="0"/>
                    </a:p>
                  </a:txBody>
                  <a:tcPr marT="45706" marB="45706" anchor="ctr">
                    <a:solidFill>
                      <a:schemeClr val="accent1">
                        <a:lumMod val="90000"/>
                      </a:schemeClr>
                    </a:solidFill>
                  </a:tcPr>
                </a:tc>
                <a:tc hMerge="1">
                  <a:txBody>
                    <a:bodyPr/>
                    <a:lstStyle/>
                    <a:p>
                      <a:endParaRPr lang="en-US" dirty="0"/>
                    </a:p>
                  </a:txBody>
                  <a:tcPr marT="45715" marB="45715" anchor="ctr"/>
                </a:tc>
                <a:tc hMerge="1">
                  <a:txBody>
                    <a:bodyPr/>
                    <a:lstStyle/>
                    <a:p>
                      <a:endParaRPr lang="en-US" dirty="0"/>
                    </a:p>
                  </a:txBody>
                  <a:tcPr marT="45715" marB="45715" anchor="ctr"/>
                </a:tc>
                <a:tc hMerge="1">
                  <a:txBody>
                    <a:bodyPr/>
                    <a:lstStyle/>
                    <a:p>
                      <a:pPr algn="ctr"/>
                      <a:endParaRPr lang="en-US" sz="1400" b="1" dirty="0"/>
                    </a:p>
                  </a:txBody>
                  <a:tcPr marT="45715" marB="45715" anchor="ctr"/>
                </a:tc>
              </a:tr>
              <a:tr h="484591">
                <a:tc>
                  <a:txBody>
                    <a:bodyPr/>
                    <a:lstStyle/>
                    <a:p>
                      <a:pPr algn="ctr"/>
                      <a:r>
                        <a:rPr lang="en-US" sz="1400" b="1" dirty="0" smtClean="0"/>
                        <a:t>Dance</a:t>
                      </a:r>
                      <a:endParaRPr lang="en-US" sz="1400" b="1" dirty="0"/>
                    </a:p>
                  </a:txBody>
                  <a:tcPr marT="45706" marB="45706" anchor="ctr">
                    <a:solidFill>
                      <a:schemeClr val="accent1">
                        <a:lumMod val="90000"/>
                      </a:schemeClr>
                    </a:solidFill>
                  </a:tcPr>
                </a:tc>
                <a:tc>
                  <a:txBody>
                    <a:bodyPr/>
                    <a:lstStyle/>
                    <a:p>
                      <a:pPr algn="ctr"/>
                      <a:r>
                        <a:rPr lang="en-US" sz="1400" b="1" dirty="0" smtClean="0"/>
                        <a:t>Drama &amp; Theatre Arts</a:t>
                      </a:r>
                      <a:endParaRPr lang="en-US" sz="1400" b="1" dirty="0"/>
                    </a:p>
                  </a:txBody>
                  <a:tcPr marT="45706" marB="45706" anchor="ctr">
                    <a:solidFill>
                      <a:schemeClr val="accent1">
                        <a:lumMod val="90000"/>
                      </a:schemeClr>
                    </a:solidFill>
                  </a:tcPr>
                </a:tc>
                <a:tc>
                  <a:txBody>
                    <a:bodyPr/>
                    <a:lstStyle/>
                    <a:p>
                      <a:pPr algn="ctr"/>
                      <a:r>
                        <a:rPr lang="en-US" sz="1400" b="1" dirty="0" smtClean="0"/>
                        <a:t>Music</a:t>
                      </a:r>
                      <a:endParaRPr lang="en-US" sz="1400" b="1" dirty="0"/>
                    </a:p>
                  </a:txBody>
                  <a:tcPr marT="45706" marB="45706" anchor="ctr">
                    <a:solidFill>
                      <a:schemeClr val="accent1">
                        <a:lumMod val="90000"/>
                      </a:schemeClr>
                    </a:solidFill>
                  </a:tcPr>
                </a:tc>
                <a:tc>
                  <a:txBody>
                    <a:bodyPr/>
                    <a:lstStyle/>
                    <a:p>
                      <a:pPr algn="ctr"/>
                      <a:r>
                        <a:rPr lang="en-US" sz="1400" b="1" dirty="0" smtClean="0"/>
                        <a:t>Reading, Writing and Communicating </a:t>
                      </a:r>
                      <a:endParaRPr lang="en-US" sz="1400" b="1" dirty="0"/>
                    </a:p>
                  </a:txBody>
                  <a:tcPr marT="45706" marB="45706" anchor="ctr">
                    <a:solidFill>
                      <a:schemeClr val="accent1">
                        <a:lumMod val="90000"/>
                      </a:schemeClr>
                    </a:solidFill>
                  </a:tcPr>
                </a:tc>
              </a:tr>
              <a:tr h="339214">
                <a:tc gridSpan="2">
                  <a:txBody>
                    <a:bodyPr/>
                    <a:lstStyle/>
                    <a:p>
                      <a:pPr algn="ctr"/>
                      <a:r>
                        <a:rPr lang="en-US" sz="1400" b="1" dirty="0" smtClean="0"/>
                        <a:t>Social</a:t>
                      </a:r>
                      <a:r>
                        <a:rPr lang="en-US" sz="1400" b="1" baseline="0" dirty="0" smtClean="0"/>
                        <a:t> Studies</a:t>
                      </a:r>
                      <a:endParaRPr lang="en-US" sz="1400" b="1" dirty="0"/>
                    </a:p>
                  </a:txBody>
                  <a:tcPr marT="45706" marB="45706" anchor="ctr">
                    <a:solidFill>
                      <a:schemeClr val="accent1">
                        <a:lumMod val="90000"/>
                      </a:schemeClr>
                    </a:solidFill>
                  </a:tcPr>
                </a:tc>
                <a:tc hMerge="1">
                  <a:txBody>
                    <a:bodyPr/>
                    <a:lstStyle/>
                    <a:p>
                      <a:pPr algn="ctr"/>
                      <a:endParaRPr lang="en-US" sz="1400" b="1" dirty="0"/>
                    </a:p>
                  </a:txBody>
                  <a:tcPr marT="45715" marB="45715" anchor="ctr"/>
                </a:tc>
                <a:tc gridSpan="2">
                  <a:txBody>
                    <a:bodyPr/>
                    <a:lstStyle/>
                    <a:p>
                      <a:pPr algn="ctr"/>
                      <a:r>
                        <a:rPr lang="en-US" sz="1400" b="1" dirty="0" smtClean="0"/>
                        <a:t>Visual Arts</a:t>
                      </a:r>
                      <a:endParaRPr lang="en-US" sz="1400" b="1" dirty="0"/>
                    </a:p>
                  </a:txBody>
                  <a:tcPr marT="45706" marB="45706" anchor="ctr">
                    <a:solidFill>
                      <a:schemeClr val="accent1">
                        <a:lumMod val="90000"/>
                      </a:schemeClr>
                    </a:solidFill>
                  </a:tcPr>
                </a:tc>
                <a:tc hMerge="1">
                  <a:txBody>
                    <a:bodyPr/>
                    <a:lstStyle/>
                    <a:p>
                      <a:pPr algn="ctr"/>
                      <a:endParaRPr lang="en-US" sz="1400" b="1" dirty="0"/>
                    </a:p>
                  </a:txBody>
                  <a:tcPr marT="45715" marB="45715" anchor="ctr"/>
                </a:tc>
              </a:tr>
              <a:tr h="339214">
                <a:tc gridSpan="4">
                  <a:txBody>
                    <a:bodyPr/>
                    <a:lstStyle/>
                    <a:p>
                      <a:pPr algn="ctr"/>
                      <a:r>
                        <a:rPr lang="en-US" sz="1800" b="1" dirty="0" smtClean="0"/>
                        <a:t>Cohort</a:t>
                      </a:r>
                      <a:r>
                        <a:rPr lang="en-US" sz="1800" b="1" baseline="0" dirty="0" smtClean="0"/>
                        <a:t> II</a:t>
                      </a:r>
                      <a:endParaRPr lang="en-US" sz="1800" b="1" dirty="0"/>
                    </a:p>
                  </a:txBody>
                  <a:tcPr marT="45706" marB="45706" anchor="ctr"/>
                </a:tc>
                <a:tc hMerge="1">
                  <a:txBody>
                    <a:bodyPr/>
                    <a:lstStyle/>
                    <a:p>
                      <a:pPr algn="ctr"/>
                      <a:endParaRPr lang="en-US" sz="1400" b="1" dirty="0"/>
                    </a:p>
                  </a:txBody>
                  <a:tcPr marT="45715" marB="45715" anchor="ctr"/>
                </a:tc>
                <a:tc hMerge="1">
                  <a:txBody>
                    <a:bodyPr/>
                    <a:lstStyle/>
                    <a:p>
                      <a:pPr algn="ctr"/>
                      <a:endParaRPr lang="en-US" sz="1400" b="1" dirty="0"/>
                    </a:p>
                  </a:txBody>
                  <a:tcPr marT="45715" marB="45715" anchor="ctr"/>
                </a:tc>
                <a:tc hMerge="1">
                  <a:txBody>
                    <a:bodyPr/>
                    <a:lstStyle/>
                    <a:p>
                      <a:pPr algn="ctr"/>
                      <a:endParaRPr lang="en-US" sz="1400" b="1" dirty="0"/>
                    </a:p>
                  </a:txBody>
                  <a:tcPr marT="45715" marB="45715" anchor="ctr"/>
                </a:tc>
              </a:tr>
              <a:tr h="339214">
                <a:tc>
                  <a:txBody>
                    <a:bodyPr/>
                    <a:lstStyle/>
                    <a:p>
                      <a:pPr algn="ctr"/>
                      <a:r>
                        <a:rPr lang="en-US" sz="1400" b="1" dirty="0" smtClean="0"/>
                        <a:t>Physical Education </a:t>
                      </a:r>
                      <a:endParaRPr lang="en-US" sz="1400" b="1" dirty="0">
                        <a:solidFill>
                          <a:schemeClr val="tx1"/>
                        </a:solidFill>
                      </a:endParaRPr>
                    </a:p>
                  </a:txBody>
                  <a:tcPr marT="45706" marB="45706" anchor="ctr"/>
                </a:tc>
                <a:tc>
                  <a:txBody>
                    <a:bodyPr/>
                    <a:lstStyle/>
                    <a:p>
                      <a:pPr algn="ctr"/>
                      <a:r>
                        <a:rPr lang="en-US" sz="1400" b="1" dirty="0" smtClean="0"/>
                        <a:t>Science </a:t>
                      </a:r>
                      <a:endParaRPr lang="en-US" sz="1400" b="1" dirty="0">
                        <a:solidFill>
                          <a:schemeClr val="tx1"/>
                        </a:solidFill>
                      </a:endParaRPr>
                    </a:p>
                  </a:txBody>
                  <a:tcPr marT="45706" marB="45706" anchor="ctr"/>
                </a:tc>
                <a:tc>
                  <a:txBody>
                    <a:bodyPr/>
                    <a:lstStyle/>
                    <a:p>
                      <a:pPr algn="ctr"/>
                      <a:r>
                        <a:rPr lang="en-US" sz="1400" b="1" dirty="0" smtClean="0"/>
                        <a:t>World</a:t>
                      </a:r>
                      <a:r>
                        <a:rPr lang="en-US" sz="1400" b="1" baseline="0" dirty="0" smtClean="0"/>
                        <a:t> Languages </a:t>
                      </a:r>
                      <a:endParaRPr lang="en-US" sz="1400" b="1" dirty="0">
                        <a:solidFill>
                          <a:schemeClr val="tx1"/>
                        </a:solidFill>
                      </a:endParaRPr>
                    </a:p>
                  </a:txBody>
                  <a:tcPr marT="45706" marB="4570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Comprehensive Health</a:t>
                      </a:r>
                    </a:p>
                  </a:txBody>
                  <a:tcPr marT="45706" marB="45706" anchor="ctr"/>
                </a:tc>
              </a:tr>
              <a:tr h="33921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Mathematics </a:t>
                      </a:r>
                    </a:p>
                  </a:txBody>
                  <a:tcPr marT="45706" marB="45706" anchor="ctr"/>
                </a:tc>
                <a:tc hMerge="1">
                  <a:txBody>
                    <a:bodyPr/>
                    <a:lstStyle/>
                    <a:p>
                      <a:pPr algn="ctr"/>
                      <a:endParaRPr lang="en-US" sz="1400" b="1" dirty="0">
                        <a:solidFill>
                          <a:schemeClr val="tx1"/>
                        </a:solidFill>
                      </a:endParaRPr>
                    </a:p>
                  </a:txBody>
                  <a:tcPr marT="45715" marB="45715"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CTE</a:t>
                      </a:r>
                    </a:p>
                  </a:txBody>
                  <a:tcPr marT="45706" marB="4570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marT="45715" marB="45715" anchor="ctr"/>
                </a:tc>
              </a:tr>
            </a:tbl>
          </a:graphicData>
        </a:graphic>
      </p:graphicFrame>
    </p:spTree>
    <p:extLst>
      <p:ext uri="{BB962C8B-B14F-4D97-AF65-F5344CB8AC3E}">
        <p14:creationId xmlns:p14="http://schemas.microsoft.com/office/powerpoint/2010/main" val="14215784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3"/>
          </p:nvPr>
        </p:nvSpPr>
        <p:spPr/>
        <p:txBody>
          <a:bodyPr/>
          <a:lstStyle/>
          <a:p>
            <a:endParaRPr lang="en-US" dirty="0" smtClean="0">
              <a:solidFill>
                <a:srgbClr val="000000">
                  <a:tint val="75000"/>
                </a:srgb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7" r="12271"/>
          <a:stretch/>
        </p:blipFill>
        <p:spPr bwMode="auto">
          <a:xfrm>
            <a:off x="31529" y="554354"/>
            <a:ext cx="9065173"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are_d\AppData\Local\Microsoft\Windows\Temporary Internet Files\Content.IE5\HNF517NO\MC900383748[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376004" y="72520"/>
            <a:ext cx="772512" cy="78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382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lvl="1" indent="0">
              <a:buClr>
                <a:schemeClr val="accent1"/>
              </a:buClr>
              <a:buNone/>
            </a:pPr>
            <a:r>
              <a:rPr lang="en-US" sz="2800" dirty="0">
                <a:hlinkClick r:id="rId3" action="ppaction://hlinkfile"/>
              </a:rPr>
              <a:t>Assessment Review </a:t>
            </a:r>
            <a:r>
              <a:rPr lang="en-US" sz="2800" dirty="0" smtClean="0">
                <a:hlinkClick r:id="rId3" action="ppaction://hlinkfile"/>
              </a:rPr>
              <a:t>Tool</a:t>
            </a:r>
            <a:endParaRPr lang="en-US" sz="2800" dirty="0" smtClean="0"/>
          </a:p>
          <a:p>
            <a:pPr marL="45720" lvl="1" indent="0">
              <a:buClr>
                <a:schemeClr val="accent1"/>
              </a:buClr>
              <a:buNone/>
            </a:pPr>
            <a:endParaRPr lang="en-US" sz="2800" dirty="0"/>
          </a:p>
          <a:p>
            <a:pPr marL="45720" indent="0">
              <a:buNone/>
            </a:pPr>
            <a:r>
              <a:rPr lang="en-US" sz="2400" b="1" dirty="0" smtClean="0"/>
              <a:t>Criteria </a:t>
            </a:r>
            <a:r>
              <a:rPr lang="en-US" sz="2400" b="1" dirty="0"/>
              <a:t>used in this </a:t>
            </a:r>
            <a:r>
              <a:rPr lang="en-US" sz="2400" b="1" dirty="0" smtClean="0"/>
              <a:t>tool:</a:t>
            </a:r>
          </a:p>
          <a:p>
            <a:pPr lvl="1"/>
            <a:r>
              <a:rPr lang="en-US" sz="2200" dirty="0"/>
              <a:t>Alignment</a:t>
            </a:r>
          </a:p>
          <a:p>
            <a:pPr lvl="1"/>
            <a:r>
              <a:rPr lang="en-US" sz="2200" dirty="0" smtClean="0"/>
              <a:t>Scoring </a:t>
            </a:r>
            <a:endParaRPr lang="en-US" sz="2200" dirty="0"/>
          </a:p>
          <a:p>
            <a:pPr lvl="1"/>
            <a:r>
              <a:rPr lang="en-US" sz="2200" dirty="0"/>
              <a:t>Fair and Unbiased</a:t>
            </a:r>
          </a:p>
          <a:p>
            <a:pPr lvl="1"/>
            <a:r>
              <a:rPr lang="en-US" sz="2200" dirty="0"/>
              <a:t>Opportunities to </a:t>
            </a:r>
            <a:r>
              <a:rPr lang="en-US" sz="2200" dirty="0" smtClean="0"/>
              <a:t>Learn</a:t>
            </a:r>
          </a:p>
          <a:p>
            <a:pPr lvl="1"/>
            <a:endParaRPr lang="en-US" sz="2200" dirty="0"/>
          </a:p>
          <a:p>
            <a:pPr lvl="1" algn="ctr"/>
            <a:r>
              <a:rPr lang="en-US" sz="2400" dirty="0">
                <a:solidFill>
                  <a:schemeClr val="bg2">
                    <a:lumMod val="50000"/>
                  </a:schemeClr>
                </a:solidFill>
              </a:rPr>
              <a:t>How do these criteria support the idea of fair, valid, reliable, and comparable assessments?</a:t>
            </a:r>
          </a:p>
          <a:p>
            <a:pPr lvl="1"/>
            <a:endParaRPr lang="en-US" sz="2200" dirty="0"/>
          </a:p>
          <a:p>
            <a:pPr marL="45720" indent="0">
              <a:buNone/>
            </a:pPr>
            <a:endParaRPr lang="en-US" dirty="0" smtClean="0"/>
          </a:p>
          <a:p>
            <a:pPr marL="45720" indent="0">
              <a:buNone/>
            </a:pPr>
            <a:endParaRPr lang="en-US" dirty="0" smtClean="0"/>
          </a:p>
        </p:txBody>
      </p:sp>
      <p:sp>
        <p:nvSpPr>
          <p:cNvPr id="3" name="Title 2"/>
          <p:cNvSpPr>
            <a:spLocks noGrp="1"/>
          </p:cNvSpPr>
          <p:nvPr>
            <p:ph type="title"/>
          </p:nvPr>
        </p:nvSpPr>
        <p:spPr/>
        <p:txBody>
          <a:bodyPr/>
          <a:lstStyle/>
          <a:p>
            <a:r>
              <a:rPr lang="en-US" sz="4000" dirty="0" smtClean="0"/>
              <a:t>Assessment Review Tool</a:t>
            </a:r>
            <a:endParaRPr lang="en-US" sz="4000" dirty="0"/>
          </a:p>
        </p:txBody>
      </p:sp>
      <p:sp>
        <p:nvSpPr>
          <p:cNvPr id="4" name="Footer Placeholder 3"/>
          <p:cNvSpPr>
            <a:spLocks noGrp="1"/>
          </p:cNvSpPr>
          <p:nvPr>
            <p:ph type="ftr" sz="quarter" idx="3"/>
          </p:nvPr>
        </p:nvSpPr>
        <p:spPr/>
        <p:txBody>
          <a:bodyPr/>
          <a:lstStyle/>
          <a:p>
            <a:endParaRPr lang="en-US" dirty="0" smtClean="0">
              <a:solidFill>
                <a:srgbClr val="000000">
                  <a:tint val="75000"/>
                </a:srgbClr>
              </a:solidFill>
            </a:endParaRPr>
          </a:p>
        </p:txBody>
      </p:sp>
      <p:pic>
        <p:nvPicPr>
          <p:cNvPr id="1026" name="Picture 2" descr="C:\Users\pare_d\AppData\Local\Microsoft\Windows\Temporary Internet Files\Content.IE5\VHZJWIZQ\MC900078825[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2096" y="2106324"/>
            <a:ext cx="4255786" cy="242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72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Objective: Understand how to use the Assessment Review Tool in a collaborative environment.</a:t>
            </a:r>
          </a:p>
          <a:p>
            <a:endParaRPr lang="en-US" dirty="0" smtClean="0"/>
          </a:p>
          <a:p>
            <a:pPr lvl="1"/>
            <a:r>
              <a:rPr lang="en-US" dirty="0" smtClean="0"/>
              <a:t>Participants will work in teams to perform a collaborative review of each of the main elements of the assessment review tool.  </a:t>
            </a:r>
            <a:br>
              <a:rPr lang="en-US" dirty="0" smtClean="0"/>
            </a:br>
            <a:endParaRPr lang="en-US" dirty="0"/>
          </a:p>
          <a:p>
            <a:pPr lvl="1"/>
            <a:r>
              <a:rPr lang="en-US" dirty="0" smtClean="0"/>
              <a:t>We will all perform an independent review of one of the “Fully Recommended” assessments. </a:t>
            </a:r>
            <a:br>
              <a:rPr lang="en-US" dirty="0" smtClean="0"/>
            </a:br>
            <a:endParaRPr lang="en-US" dirty="0"/>
          </a:p>
          <a:p>
            <a:pPr lvl="1"/>
            <a:r>
              <a:rPr lang="en-US" dirty="0" smtClean="0"/>
              <a:t>Split into an </a:t>
            </a:r>
            <a:r>
              <a:rPr lang="en-US" u="sng" dirty="0" smtClean="0"/>
              <a:t>Alignment</a:t>
            </a:r>
            <a:r>
              <a:rPr lang="en-US" dirty="0" smtClean="0"/>
              <a:t>, </a:t>
            </a:r>
            <a:r>
              <a:rPr lang="en-US" u="sng" dirty="0" smtClean="0"/>
              <a:t>Scoring</a:t>
            </a:r>
            <a:r>
              <a:rPr lang="en-US" dirty="0" smtClean="0"/>
              <a:t>, </a:t>
            </a:r>
            <a:r>
              <a:rPr lang="en-US" u="sng" dirty="0" smtClean="0"/>
              <a:t>Fair and Unbiased</a:t>
            </a:r>
            <a:r>
              <a:rPr lang="en-US" dirty="0" smtClean="0"/>
              <a:t>, and </a:t>
            </a:r>
            <a:r>
              <a:rPr lang="en-US" u="sng" dirty="0" smtClean="0"/>
              <a:t>Opportunities to Learn</a:t>
            </a:r>
            <a:r>
              <a:rPr lang="en-US" dirty="0" smtClean="0"/>
              <a:t>, Teams.</a:t>
            </a:r>
          </a:p>
          <a:p>
            <a:pPr lvl="2"/>
            <a:r>
              <a:rPr lang="en-US" dirty="0" smtClean="0"/>
              <a:t>Each team should have a fairly equal number of members</a:t>
            </a:r>
            <a:endParaRPr lang="en-US" dirty="0"/>
          </a:p>
          <a:p>
            <a:r>
              <a:rPr lang="en-US" dirty="0" smtClean="0"/>
              <a:t>Each team will report out to the group at large and create a final collaborative version</a:t>
            </a:r>
          </a:p>
        </p:txBody>
      </p:sp>
      <p:sp>
        <p:nvSpPr>
          <p:cNvPr id="3" name="Title 2"/>
          <p:cNvSpPr>
            <a:spLocks noGrp="1"/>
          </p:cNvSpPr>
          <p:nvPr>
            <p:ph type="title"/>
          </p:nvPr>
        </p:nvSpPr>
        <p:spPr/>
        <p:txBody>
          <a:bodyPr/>
          <a:lstStyle/>
          <a:p>
            <a:r>
              <a:rPr lang="en-US" dirty="0" smtClean="0"/>
              <a:t>Deeper Dive…….</a:t>
            </a:r>
            <a:br>
              <a:rPr lang="en-US" dirty="0" smtClean="0"/>
            </a:br>
            <a:r>
              <a:rPr lang="en-US" dirty="0" smtClean="0"/>
              <a:t>True Collaborative Review</a:t>
            </a:r>
            <a:endParaRPr lang="en-US" dirty="0"/>
          </a:p>
        </p:txBody>
      </p:sp>
      <p:sp>
        <p:nvSpPr>
          <p:cNvPr id="4" name="Footer Placeholder 3"/>
          <p:cNvSpPr>
            <a:spLocks noGrp="1"/>
          </p:cNvSpPr>
          <p:nvPr>
            <p:ph type="ftr" sz="quarter" idx="3"/>
          </p:nvPr>
        </p:nvSpPr>
        <p:spPr/>
        <p:txBody>
          <a:bodyPr/>
          <a:lstStyle/>
          <a:p>
            <a:endParaRPr lang="en-US" dirty="0" smtClean="0">
              <a:solidFill>
                <a:srgbClr val="000000">
                  <a:tint val="75000"/>
                </a:srgbClr>
              </a:solidFill>
            </a:endParaRPr>
          </a:p>
        </p:txBody>
      </p:sp>
    </p:spTree>
    <p:extLst>
      <p:ext uri="{BB962C8B-B14F-4D97-AF65-F5344CB8AC3E}">
        <p14:creationId xmlns:p14="http://schemas.microsoft.com/office/powerpoint/2010/main" val="40848607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Palatino Linotype" pitchFamily="18" charset="0"/>
              </a:rPr>
              <a:t>Debrief/Reflection</a:t>
            </a:r>
            <a:endParaRPr lang="en-US" sz="4000" dirty="0">
              <a:latin typeface="Palatino Linotype" pitchFamily="18" charset="0"/>
            </a:endParaRPr>
          </a:p>
        </p:txBody>
      </p:sp>
      <p:sp>
        <p:nvSpPr>
          <p:cNvPr id="3" name="Content Placeholder 2"/>
          <p:cNvSpPr>
            <a:spLocks noGrp="1"/>
          </p:cNvSpPr>
          <p:nvPr>
            <p:ph idx="1"/>
          </p:nvPr>
        </p:nvSpPr>
        <p:spPr/>
        <p:txBody>
          <a:bodyPr/>
          <a:lstStyle/>
          <a:p>
            <a:pPr marL="45720" indent="0">
              <a:buNone/>
            </a:pPr>
            <a:r>
              <a:rPr lang="en-US" sz="3200" dirty="0" smtClean="0"/>
              <a:t>How does the Assessment Review Tool help:</a:t>
            </a:r>
          </a:p>
          <a:p>
            <a:r>
              <a:rPr lang="en-US" sz="3200" dirty="0"/>
              <a:t>C</a:t>
            </a:r>
            <a:r>
              <a:rPr lang="en-US" sz="3200" dirty="0" smtClean="0"/>
              <a:t>reate a useful process for teacher teams?</a:t>
            </a:r>
          </a:p>
          <a:p>
            <a:r>
              <a:rPr lang="en-US" sz="3200" dirty="0" smtClean="0"/>
              <a:t>Serve as a teaching tool?</a:t>
            </a:r>
          </a:p>
          <a:p>
            <a:r>
              <a:rPr lang="en-US" sz="3200" dirty="0" smtClean="0"/>
              <a:t>Act as a guide for creating assessments?</a:t>
            </a:r>
          </a:p>
          <a:p>
            <a:r>
              <a:rPr lang="en-US" sz="3200" dirty="0" smtClean="0"/>
              <a:t>Impact the use of assessments in your classroom</a:t>
            </a:r>
            <a:endParaRPr lang="en-US" sz="3200" dirty="0"/>
          </a:p>
          <a:p>
            <a:r>
              <a:rPr lang="en-US" sz="3200" dirty="0" smtClean="0"/>
              <a:t>Other?</a:t>
            </a:r>
            <a:endParaRPr lang="en-US" sz="3400" dirty="0" smtClean="0"/>
          </a:p>
          <a:p>
            <a:pPr marL="45720" indent="0">
              <a:buNone/>
            </a:pPr>
            <a:endParaRPr lang="en-US" sz="3200" dirty="0" smtClean="0"/>
          </a:p>
          <a:p>
            <a:pPr marL="45720" indent="0">
              <a:buNone/>
            </a:pPr>
            <a:endParaRPr lang="en-US" sz="3200" dirty="0"/>
          </a:p>
        </p:txBody>
      </p:sp>
      <p:pic>
        <p:nvPicPr>
          <p:cNvPr id="4098" name="Picture 2" descr="C:\Users\Cabrera_C\AppData\Local\Microsoft\Windows\Temporary Internet Files\Content.IE5\J3F86MPW\MC9003565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7763">
            <a:off x="5027787" y="4802099"/>
            <a:ext cx="1753819" cy="189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7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Where are you now? </a:t>
            </a:r>
            <a:endParaRPr lang="en-US" dirty="0"/>
          </a:p>
        </p:txBody>
      </p:sp>
      <p:sp>
        <p:nvSpPr>
          <p:cNvPr id="3" name="TextBox 2"/>
          <p:cNvSpPr txBox="1"/>
          <p:nvPr/>
        </p:nvSpPr>
        <p:spPr>
          <a:xfrm>
            <a:off x="859807" y="3657600"/>
            <a:ext cx="1774209" cy="369332"/>
          </a:xfrm>
          <a:prstGeom prst="rect">
            <a:avLst/>
          </a:prstGeom>
          <a:noFill/>
        </p:spPr>
        <p:txBody>
          <a:bodyPr wrap="square" rtlCol="0">
            <a:spAutoFit/>
          </a:bodyPr>
          <a:lstStyle/>
          <a:p>
            <a:r>
              <a:rPr lang="en-US" dirty="0">
                <a:solidFill>
                  <a:srgbClr val="ABC178">
                    <a:lumMod val="75000"/>
                  </a:srgbClr>
                </a:solidFill>
              </a:rPr>
              <a:t>High Knowledge</a:t>
            </a:r>
          </a:p>
        </p:txBody>
      </p:sp>
      <p:sp>
        <p:nvSpPr>
          <p:cNvPr id="7" name="TextBox 6"/>
          <p:cNvSpPr txBox="1"/>
          <p:nvPr/>
        </p:nvSpPr>
        <p:spPr>
          <a:xfrm>
            <a:off x="859808" y="4991739"/>
            <a:ext cx="1774209" cy="369332"/>
          </a:xfrm>
          <a:prstGeom prst="rect">
            <a:avLst/>
          </a:prstGeom>
          <a:noFill/>
        </p:spPr>
        <p:txBody>
          <a:bodyPr wrap="square" rtlCol="0">
            <a:spAutoFit/>
          </a:bodyPr>
          <a:lstStyle/>
          <a:p>
            <a:r>
              <a:rPr lang="en-US" dirty="0">
                <a:solidFill>
                  <a:srgbClr val="ABC178">
                    <a:lumMod val="75000"/>
                  </a:srgbClr>
                </a:solidFill>
              </a:rPr>
              <a:t>Low Knowledge</a:t>
            </a:r>
          </a:p>
        </p:txBody>
      </p:sp>
      <p:sp>
        <p:nvSpPr>
          <p:cNvPr id="4" name="TextBox 3"/>
          <p:cNvSpPr txBox="1"/>
          <p:nvPr/>
        </p:nvSpPr>
        <p:spPr>
          <a:xfrm>
            <a:off x="3316407" y="3488323"/>
            <a:ext cx="2743200" cy="1446550"/>
          </a:xfrm>
          <a:prstGeom prst="rect">
            <a:avLst/>
          </a:prstGeom>
          <a:noFill/>
        </p:spPr>
        <p:txBody>
          <a:bodyPr wrap="square" rtlCol="0">
            <a:spAutoFit/>
          </a:bodyPr>
          <a:lstStyle/>
          <a:p>
            <a:r>
              <a:rPr lang="en-US" sz="8800" dirty="0">
                <a:solidFill>
                  <a:srgbClr val="000000"/>
                </a:solidFill>
              </a:rPr>
              <a:t>Next</a:t>
            </a:r>
          </a:p>
        </p:txBody>
      </p:sp>
      <p:graphicFrame>
        <p:nvGraphicFramePr>
          <p:cNvPr id="2" name="Table 1"/>
          <p:cNvGraphicFramePr>
            <a:graphicFrameLocks noGrp="1"/>
          </p:cNvGraphicFramePr>
          <p:nvPr>
            <p:extLst>
              <p:ext uri="{D42A27DB-BD31-4B8C-83A1-F6EECF244321}">
                <p14:modId xmlns:p14="http://schemas.microsoft.com/office/powerpoint/2010/main" val="4104085331"/>
              </p:ext>
            </p:extLst>
          </p:nvPr>
        </p:nvGraphicFramePr>
        <p:xfrm>
          <a:off x="2727434" y="3334532"/>
          <a:ext cx="4299046" cy="2797792"/>
        </p:xfrm>
        <a:graphic>
          <a:graphicData uri="http://schemas.openxmlformats.org/drawingml/2006/table">
            <a:tbl>
              <a:tblPr firstRow="1" bandRow="1">
                <a:tableStyleId>{5C22544A-7EE6-4342-B048-85BDC9FD1C3A}</a:tableStyleId>
              </a:tblPr>
              <a:tblGrid>
                <a:gridCol w="2149523"/>
                <a:gridCol w="2149523"/>
              </a:tblGrid>
              <a:tr h="1398896">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chemeClr val="accent1">
                        <a:lumMod val="60000"/>
                        <a:lumOff val="40000"/>
                      </a:schemeClr>
                    </a:solidFill>
                  </a:tcPr>
                </a:tc>
              </a:tr>
              <a:tr h="1398896">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1">
                        <a:lumMod val="60000"/>
                        <a:lumOff val="40000"/>
                      </a:schemeClr>
                    </a:solidFill>
                  </a:tcPr>
                </a:tc>
              </a:tr>
            </a:tbl>
          </a:graphicData>
        </a:graphic>
      </p:graphicFrame>
      <p:sp>
        <p:nvSpPr>
          <p:cNvPr id="9" name="TextBox 8"/>
          <p:cNvSpPr txBox="1"/>
          <p:nvPr/>
        </p:nvSpPr>
        <p:spPr>
          <a:xfrm>
            <a:off x="5188424" y="6123718"/>
            <a:ext cx="1774209" cy="369332"/>
          </a:xfrm>
          <a:prstGeom prst="rect">
            <a:avLst/>
          </a:prstGeom>
          <a:noFill/>
        </p:spPr>
        <p:txBody>
          <a:bodyPr wrap="square" rtlCol="0">
            <a:spAutoFit/>
          </a:bodyPr>
          <a:lstStyle/>
          <a:p>
            <a:r>
              <a:rPr lang="en-US" dirty="0">
                <a:solidFill>
                  <a:srgbClr val="ABC178">
                    <a:lumMod val="75000"/>
                  </a:srgbClr>
                </a:solidFill>
              </a:rPr>
              <a:t>High Comfort</a:t>
            </a:r>
          </a:p>
        </p:txBody>
      </p:sp>
      <p:sp>
        <p:nvSpPr>
          <p:cNvPr id="10" name="TextBox 9"/>
          <p:cNvSpPr txBox="1"/>
          <p:nvPr/>
        </p:nvSpPr>
        <p:spPr>
          <a:xfrm>
            <a:off x="3036630" y="6144010"/>
            <a:ext cx="1774209" cy="369332"/>
          </a:xfrm>
          <a:prstGeom prst="rect">
            <a:avLst/>
          </a:prstGeom>
          <a:noFill/>
        </p:spPr>
        <p:txBody>
          <a:bodyPr wrap="square" rtlCol="0">
            <a:spAutoFit/>
          </a:bodyPr>
          <a:lstStyle/>
          <a:p>
            <a:r>
              <a:rPr lang="en-US" dirty="0">
                <a:solidFill>
                  <a:srgbClr val="ABC178">
                    <a:lumMod val="75000"/>
                  </a:srgbClr>
                </a:solidFill>
              </a:rPr>
              <a:t>Low Comfort</a:t>
            </a:r>
          </a:p>
        </p:txBody>
      </p:sp>
      <p:sp>
        <p:nvSpPr>
          <p:cNvPr id="6" name="TextBox 5"/>
          <p:cNvSpPr txBox="1"/>
          <p:nvPr/>
        </p:nvSpPr>
        <p:spPr>
          <a:xfrm>
            <a:off x="450380" y="1564156"/>
            <a:ext cx="8195478" cy="1631216"/>
          </a:xfrm>
          <a:prstGeom prst="rect">
            <a:avLst/>
          </a:prstGeom>
          <a:noFill/>
        </p:spPr>
        <p:txBody>
          <a:bodyPr wrap="square" rtlCol="0">
            <a:spAutoFit/>
          </a:bodyPr>
          <a:lstStyle/>
          <a:p>
            <a:pPr algn="ctr"/>
            <a:r>
              <a:rPr lang="en-US" sz="2000" spc="150" dirty="0">
                <a:solidFill>
                  <a:srgbClr val="785F55"/>
                </a:solidFill>
              </a:rPr>
              <a:t>On the wall you will see a chart that will be used to capture everyone’s level of comfort and knowledge with </a:t>
            </a:r>
            <a:r>
              <a:rPr lang="en-US" sz="2000" u="sng" spc="150" dirty="0" smtClean="0">
                <a:solidFill>
                  <a:srgbClr val="785F55"/>
                </a:solidFill>
              </a:rPr>
              <a:t>using a formal process to review assessments</a:t>
            </a:r>
            <a:r>
              <a:rPr lang="en-US" sz="2000" spc="150" dirty="0" smtClean="0">
                <a:solidFill>
                  <a:srgbClr val="785F55"/>
                </a:solidFill>
              </a:rPr>
              <a:t>.  </a:t>
            </a:r>
            <a:r>
              <a:rPr lang="en-US" sz="2000" spc="150" dirty="0">
                <a:solidFill>
                  <a:srgbClr val="785F55"/>
                </a:solidFill>
              </a:rPr>
              <a:t>Place a dot on the chart the best represents your level of comfort and knowledge now that we are near the end of the training.</a:t>
            </a:r>
          </a:p>
        </p:txBody>
      </p:sp>
      <p:sp>
        <p:nvSpPr>
          <p:cNvPr id="8" name="Smiley Face 7"/>
          <p:cNvSpPr/>
          <p:nvPr/>
        </p:nvSpPr>
        <p:spPr>
          <a:xfrm>
            <a:off x="3036631" y="5116843"/>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miley Face 12"/>
          <p:cNvSpPr/>
          <p:nvPr/>
        </p:nvSpPr>
        <p:spPr>
          <a:xfrm>
            <a:off x="6581637" y="4069504"/>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miley Face 13"/>
          <p:cNvSpPr/>
          <p:nvPr/>
        </p:nvSpPr>
        <p:spPr>
          <a:xfrm>
            <a:off x="3199839" y="3964379"/>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Smiley Face 14"/>
          <p:cNvSpPr/>
          <p:nvPr/>
        </p:nvSpPr>
        <p:spPr>
          <a:xfrm>
            <a:off x="5563741" y="506345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Smiley Face 15"/>
          <p:cNvSpPr/>
          <p:nvPr/>
        </p:nvSpPr>
        <p:spPr>
          <a:xfrm>
            <a:off x="3405695" y="480976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Smiley Face 16"/>
          <p:cNvSpPr/>
          <p:nvPr/>
        </p:nvSpPr>
        <p:spPr>
          <a:xfrm>
            <a:off x="3713902" y="3655395"/>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Smiley Face 17"/>
          <p:cNvSpPr/>
          <p:nvPr/>
        </p:nvSpPr>
        <p:spPr>
          <a:xfrm>
            <a:off x="4408231" y="5623017"/>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Smiley Face 18"/>
          <p:cNvSpPr/>
          <p:nvPr/>
        </p:nvSpPr>
        <p:spPr>
          <a:xfrm>
            <a:off x="5552942" y="4132056"/>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miley Face 19"/>
          <p:cNvSpPr/>
          <p:nvPr/>
        </p:nvSpPr>
        <p:spPr>
          <a:xfrm>
            <a:off x="6651581" y="3581874"/>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miley Face 20"/>
          <p:cNvSpPr/>
          <p:nvPr/>
        </p:nvSpPr>
        <p:spPr>
          <a:xfrm>
            <a:off x="5118480" y="3361151"/>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Smiley Face 21"/>
          <p:cNvSpPr/>
          <p:nvPr/>
        </p:nvSpPr>
        <p:spPr>
          <a:xfrm>
            <a:off x="6307544" y="5503442"/>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Smiley Face 23"/>
          <p:cNvSpPr/>
          <p:nvPr/>
        </p:nvSpPr>
        <p:spPr>
          <a:xfrm>
            <a:off x="3911796" y="499173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Smiley Face 24"/>
          <p:cNvSpPr/>
          <p:nvPr/>
        </p:nvSpPr>
        <p:spPr>
          <a:xfrm>
            <a:off x="3866302" y="3807795"/>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Smiley Face 25"/>
          <p:cNvSpPr/>
          <p:nvPr/>
        </p:nvSpPr>
        <p:spPr>
          <a:xfrm>
            <a:off x="4639113" y="5361071"/>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Smiley Face 26"/>
          <p:cNvSpPr/>
          <p:nvPr/>
        </p:nvSpPr>
        <p:spPr>
          <a:xfrm>
            <a:off x="4268343" y="4783679"/>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Smiley Face 27"/>
          <p:cNvSpPr/>
          <p:nvPr/>
        </p:nvSpPr>
        <p:spPr>
          <a:xfrm>
            <a:off x="4988267" y="4139890"/>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Smiley Face 28"/>
          <p:cNvSpPr/>
          <p:nvPr/>
        </p:nvSpPr>
        <p:spPr>
          <a:xfrm>
            <a:off x="4664126" y="3655394"/>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Smiley Face 29"/>
          <p:cNvSpPr/>
          <p:nvPr/>
        </p:nvSpPr>
        <p:spPr>
          <a:xfrm>
            <a:off x="5377790" y="3827199"/>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Smiley Face 30"/>
          <p:cNvSpPr/>
          <p:nvPr/>
        </p:nvSpPr>
        <p:spPr>
          <a:xfrm>
            <a:off x="4413922" y="4067297"/>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Smiley Face 31"/>
          <p:cNvSpPr/>
          <p:nvPr/>
        </p:nvSpPr>
        <p:spPr>
          <a:xfrm>
            <a:off x="5447734" y="4593747"/>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Smiley Face 32"/>
          <p:cNvSpPr/>
          <p:nvPr/>
        </p:nvSpPr>
        <p:spPr>
          <a:xfrm>
            <a:off x="5920861" y="4150264"/>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Smiley Face 33"/>
          <p:cNvSpPr/>
          <p:nvPr/>
        </p:nvSpPr>
        <p:spPr>
          <a:xfrm>
            <a:off x="5716144" y="5379544"/>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Smiley Face 35"/>
          <p:cNvSpPr/>
          <p:nvPr/>
        </p:nvSpPr>
        <p:spPr>
          <a:xfrm>
            <a:off x="4018702" y="3960195"/>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Smiley Face 36"/>
          <p:cNvSpPr/>
          <p:nvPr/>
        </p:nvSpPr>
        <p:spPr>
          <a:xfrm>
            <a:off x="6443215" y="3385587"/>
            <a:ext cx="139888" cy="125105"/>
          </a:xfrm>
          <a:prstGeom prst="smileyFac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0268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9000"/>
                            </p:stCondLst>
                            <p:childTnLst>
                              <p:par>
                                <p:cTn id="29" presetID="10" presetClass="entr" presetSubtype="0" fill="hold" grpId="0" nodeType="afterEffect">
                                  <p:stCondLst>
                                    <p:cond delay="1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10500"/>
                            </p:stCondLst>
                            <p:childTnLst>
                              <p:par>
                                <p:cTn id="33" presetID="10" presetClass="entr" presetSubtype="0" fill="hold" grpId="0" nodeType="afterEffect">
                                  <p:stCondLst>
                                    <p:cond delay="10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12000"/>
                            </p:stCondLst>
                            <p:childTnLst>
                              <p:par>
                                <p:cTn id="37" presetID="10" presetClass="entr" presetSubtype="0" fill="hold" grpId="1" nodeType="afterEffect">
                                  <p:stCondLst>
                                    <p:cond delay="1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3500"/>
                            </p:stCondLst>
                            <p:childTnLst>
                              <p:par>
                                <p:cTn id="41" presetID="10" presetClass="entr" presetSubtype="0" fill="hold" grpId="0" nodeType="afterEffect">
                                  <p:stCondLst>
                                    <p:cond delay="100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15000"/>
                            </p:stCondLst>
                            <p:childTnLst>
                              <p:par>
                                <p:cTn id="45" presetID="10" presetClass="entr" presetSubtype="0" fill="hold" grpId="0" nodeType="afterEffect">
                                  <p:stCondLst>
                                    <p:cond delay="10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16500"/>
                            </p:stCondLst>
                            <p:childTnLst>
                              <p:par>
                                <p:cTn id="49" presetID="10" presetClass="entr" presetSubtype="0" fill="hold" grpId="0" nodeType="afterEffect">
                                  <p:stCondLst>
                                    <p:cond delay="10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8" grpId="1" animBg="1"/>
      <p:bldP spid="29" grpId="0" animBg="1"/>
      <p:bldP spid="30" grpId="0" animBg="1"/>
      <p:bldP spid="32" grpId="0" animBg="1"/>
      <p:bldP spid="33" grpId="0" animBg="1"/>
      <p:bldP spid="34"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smtClean="0"/>
              <a:t>What would you like your assessment review and creation system to look like in 3 years?</a:t>
            </a:r>
          </a:p>
          <a:p>
            <a:pPr marL="45720" indent="0">
              <a:buNone/>
            </a:pPr>
            <a:endParaRPr lang="en-US" sz="2800" dirty="0"/>
          </a:p>
          <a:p>
            <a:pPr marL="45720" indent="0">
              <a:buNone/>
            </a:pPr>
            <a:r>
              <a:rPr lang="en-US" sz="2800" dirty="0" smtClean="0"/>
              <a:t>What can you do this year in</a:t>
            </a:r>
            <a:br>
              <a:rPr lang="en-US" sz="2800" dirty="0" smtClean="0"/>
            </a:br>
            <a:r>
              <a:rPr lang="en-US" sz="2800" dirty="0" smtClean="0"/>
              <a:t>order to get there?</a:t>
            </a:r>
          </a:p>
        </p:txBody>
      </p:sp>
      <p:sp>
        <p:nvSpPr>
          <p:cNvPr id="819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What are next </a:t>
            </a:r>
            <a:r>
              <a:rPr lang="en-US" sz="4000" dirty="0">
                <a:latin typeface="Palatino Linotype" pitchFamily="18" charset="0"/>
              </a:rPr>
              <a:t>n</a:t>
            </a:r>
            <a:r>
              <a:rPr lang="en-US" sz="4000" dirty="0" smtClean="0">
                <a:latin typeface="Palatino Linotype" pitchFamily="18" charset="0"/>
              </a:rPr>
              <a:t>ext steps?</a:t>
            </a:r>
            <a:r>
              <a:rPr lang="en-US" sz="4000" dirty="0">
                <a:latin typeface="Palatino Linotype" pitchFamily="18" charset="0"/>
              </a:rPr>
              <a:t/>
            </a:r>
            <a:br>
              <a:rPr lang="en-US" sz="4000" dirty="0">
                <a:latin typeface="Palatino Linotype" pitchFamily="18" charset="0"/>
              </a:rPr>
            </a:br>
            <a:r>
              <a:rPr lang="en-US" sz="4000" dirty="0" smtClean="0">
                <a:latin typeface="Palatino Linotype" pitchFamily="18" charset="0"/>
              </a:rPr>
              <a:t>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3070" t="5188" r="13362" b="10666"/>
          <a:stretch/>
        </p:blipFill>
        <p:spPr>
          <a:xfrm>
            <a:off x="5986497" y="3357350"/>
            <a:ext cx="2866451" cy="2584244"/>
          </a:xfrm>
          <a:prstGeom prst="rect">
            <a:avLst/>
          </a:prstGeom>
          <a:effectLst>
            <a:softEdge rad="50800"/>
          </a:effectLst>
        </p:spPr>
      </p:pic>
    </p:spTree>
    <p:extLst>
      <p:ext uri="{BB962C8B-B14F-4D97-AF65-F5344CB8AC3E}">
        <p14:creationId xmlns:p14="http://schemas.microsoft.com/office/powerpoint/2010/main" val="41439016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Before we begin…</a:t>
            </a:r>
          </a:p>
        </p:txBody>
      </p:sp>
      <p:sp>
        <p:nvSpPr>
          <p:cNvPr id="16387" name="Content Placeholder 2"/>
          <p:cNvSpPr>
            <a:spLocks noGrp="1"/>
          </p:cNvSpPr>
          <p:nvPr>
            <p:ph idx="1"/>
          </p:nvPr>
        </p:nvSpPr>
        <p:spPr bwMode="auto">
          <a:xfrm>
            <a:off x="110362" y="1653781"/>
            <a:ext cx="6262608" cy="1212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 indent="0">
              <a:buNone/>
            </a:pPr>
            <a:r>
              <a:rPr lang="en-US" dirty="0" smtClean="0"/>
              <a:t>Find your work group – it’s important where you sit.  Try to sit with members of your school or district.</a:t>
            </a:r>
            <a:endParaRPr lang="en-US" dirty="0"/>
          </a:p>
          <a:p>
            <a:pPr marL="365760" lvl="1" indent="0">
              <a:buNone/>
            </a:pPr>
            <a:endParaRPr lang="en-US" sz="2200" dirty="0" smtClean="0"/>
          </a:p>
          <a:p>
            <a:pPr marL="45720" indent="0">
              <a:buNone/>
            </a:pPr>
            <a:endParaRPr lang="en-US" dirty="0" smtClean="0"/>
          </a:p>
          <a:p>
            <a:endParaRPr lang="en-US" dirty="0" smtClean="0"/>
          </a:p>
        </p:txBody>
      </p:sp>
      <p:sp>
        <p:nvSpPr>
          <p:cNvPr id="3" name="TextBox 2"/>
          <p:cNvSpPr txBox="1"/>
          <p:nvPr/>
        </p:nvSpPr>
        <p:spPr>
          <a:xfrm>
            <a:off x="326695" y="3548278"/>
            <a:ext cx="1255590" cy="646331"/>
          </a:xfrm>
          <a:prstGeom prst="rect">
            <a:avLst/>
          </a:prstGeom>
          <a:noFill/>
        </p:spPr>
        <p:txBody>
          <a:bodyPr wrap="square" rtlCol="0">
            <a:spAutoFit/>
          </a:bodyPr>
          <a:lstStyle/>
          <a:p>
            <a:r>
              <a:rPr lang="en-US" dirty="0">
                <a:solidFill>
                  <a:srgbClr val="ABC178">
                    <a:lumMod val="75000"/>
                  </a:srgbClr>
                </a:solidFill>
              </a:rPr>
              <a:t>High Knowledge</a:t>
            </a:r>
          </a:p>
        </p:txBody>
      </p:sp>
      <p:sp>
        <p:nvSpPr>
          <p:cNvPr id="7" name="TextBox 6"/>
          <p:cNvSpPr txBox="1"/>
          <p:nvPr/>
        </p:nvSpPr>
        <p:spPr>
          <a:xfrm>
            <a:off x="326695" y="4809768"/>
            <a:ext cx="1363072" cy="646331"/>
          </a:xfrm>
          <a:prstGeom prst="rect">
            <a:avLst/>
          </a:prstGeom>
          <a:noFill/>
        </p:spPr>
        <p:txBody>
          <a:bodyPr wrap="square" rtlCol="0">
            <a:spAutoFit/>
          </a:bodyPr>
          <a:lstStyle/>
          <a:p>
            <a:r>
              <a:rPr lang="en-US" dirty="0">
                <a:solidFill>
                  <a:srgbClr val="ABC178">
                    <a:lumMod val="75000"/>
                  </a:srgbClr>
                </a:solidFill>
              </a:rPr>
              <a:t>Low Knowledge</a:t>
            </a:r>
          </a:p>
        </p:txBody>
      </p:sp>
      <p:sp>
        <p:nvSpPr>
          <p:cNvPr id="4" name="TextBox 3"/>
          <p:cNvSpPr txBox="1"/>
          <p:nvPr/>
        </p:nvSpPr>
        <p:spPr>
          <a:xfrm>
            <a:off x="2137586" y="3488323"/>
            <a:ext cx="2743200" cy="1446550"/>
          </a:xfrm>
          <a:prstGeom prst="rect">
            <a:avLst/>
          </a:prstGeom>
          <a:noFill/>
        </p:spPr>
        <p:txBody>
          <a:bodyPr wrap="square" rtlCol="0">
            <a:spAutoFit/>
          </a:bodyPr>
          <a:lstStyle/>
          <a:p>
            <a:r>
              <a:rPr lang="en-US" sz="8800" dirty="0">
                <a:solidFill>
                  <a:srgbClr val="000000"/>
                </a:solidFill>
              </a:rPr>
              <a:t>Next</a:t>
            </a:r>
          </a:p>
        </p:txBody>
      </p:sp>
      <p:graphicFrame>
        <p:nvGraphicFramePr>
          <p:cNvPr id="2" name="Table 1"/>
          <p:cNvGraphicFramePr>
            <a:graphicFrameLocks noGrp="1"/>
          </p:cNvGraphicFramePr>
          <p:nvPr>
            <p:extLst>
              <p:ext uri="{D42A27DB-BD31-4B8C-83A1-F6EECF244321}">
                <p14:modId xmlns:p14="http://schemas.microsoft.com/office/powerpoint/2010/main" val="3697489284"/>
              </p:ext>
            </p:extLst>
          </p:nvPr>
        </p:nvGraphicFramePr>
        <p:xfrm>
          <a:off x="1564379" y="3098042"/>
          <a:ext cx="4299046" cy="2797792"/>
        </p:xfrm>
        <a:graphic>
          <a:graphicData uri="http://schemas.openxmlformats.org/drawingml/2006/table">
            <a:tbl>
              <a:tblPr firstRow="1" bandRow="1">
                <a:tableStyleId>{5C22544A-7EE6-4342-B048-85BDC9FD1C3A}</a:tableStyleId>
              </a:tblPr>
              <a:tblGrid>
                <a:gridCol w="2149523"/>
                <a:gridCol w="2149523"/>
              </a:tblGrid>
              <a:tr h="1398896">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solidFill>
                      <a:schemeClr val="accent1">
                        <a:lumMod val="60000"/>
                        <a:lumOff val="40000"/>
                      </a:schemeClr>
                    </a:solidFill>
                  </a:tcPr>
                </a:tc>
              </a:tr>
              <a:tr h="1398896">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1">
                        <a:lumMod val="60000"/>
                        <a:lumOff val="40000"/>
                      </a:schemeClr>
                    </a:solidFill>
                  </a:tcPr>
                </a:tc>
              </a:tr>
            </a:tbl>
          </a:graphicData>
        </a:graphic>
      </p:graphicFrame>
      <p:sp>
        <p:nvSpPr>
          <p:cNvPr id="9" name="TextBox 8"/>
          <p:cNvSpPr txBox="1"/>
          <p:nvPr/>
        </p:nvSpPr>
        <p:spPr>
          <a:xfrm>
            <a:off x="4009603" y="5939052"/>
            <a:ext cx="1774209" cy="369332"/>
          </a:xfrm>
          <a:prstGeom prst="rect">
            <a:avLst/>
          </a:prstGeom>
          <a:noFill/>
        </p:spPr>
        <p:txBody>
          <a:bodyPr wrap="square" rtlCol="0">
            <a:spAutoFit/>
          </a:bodyPr>
          <a:lstStyle/>
          <a:p>
            <a:r>
              <a:rPr lang="en-US" dirty="0">
                <a:solidFill>
                  <a:srgbClr val="ABC178">
                    <a:lumMod val="75000"/>
                  </a:srgbClr>
                </a:solidFill>
              </a:rPr>
              <a:t>High Comfort</a:t>
            </a:r>
          </a:p>
        </p:txBody>
      </p:sp>
      <p:sp>
        <p:nvSpPr>
          <p:cNvPr id="10" name="TextBox 9"/>
          <p:cNvSpPr txBox="1"/>
          <p:nvPr/>
        </p:nvSpPr>
        <p:spPr>
          <a:xfrm>
            <a:off x="1857809" y="5939052"/>
            <a:ext cx="1774209" cy="369332"/>
          </a:xfrm>
          <a:prstGeom prst="rect">
            <a:avLst/>
          </a:prstGeom>
          <a:noFill/>
        </p:spPr>
        <p:txBody>
          <a:bodyPr wrap="square" rtlCol="0">
            <a:spAutoFit/>
          </a:bodyPr>
          <a:lstStyle/>
          <a:p>
            <a:r>
              <a:rPr lang="en-US" dirty="0">
                <a:solidFill>
                  <a:srgbClr val="ABC178">
                    <a:lumMod val="75000"/>
                  </a:srgbClr>
                </a:solidFill>
              </a:rPr>
              <a:t>Low Comfort</a:t>
            </a:r>
          </a:p>
        </p:txBody>
      </p:sp>
      <p:sp>
        <p:nvSpPr>
          <p:cNvPr id="6" name="TextBox 5"/>
          <p:cNvSpPr txBox="1"/>
          <p:nvPr/>
        </p:nvSpPr>
        <p:spPr>
          <a:xfrm>
            <a:off x="6262608" y="1802406"/>
            <a:ext cx="2792104" cy="4093428"/>
          </a:xfrm>
          <a:prstGeom prst="rect">
            <a:avLst/>
          </a:prstGeom>
          <a:noFill/>
        </p:spPr>
        <p:txBody>
          <a:bodyPr wrap="square" rtlCol="0">
            <a:spAutoFit/>
          </a:bodyPr>
          <a:lstStyle/>
          <a:p>
            <a:r>
              <a:rPr lang="en-US" sz="2000" spc="150" dirty="0">
                <a:solidFill>
                  <a:srgbClr val="785F55"/>
                </a:solidFill>
              </a:rPr>
              <a:t>On the wall you will see a chart that will be used to capture everyone’s level of comfort and knowledge with </a:t>
            </a:r>
            <a:r>
              <a:rPr lang="en-US" sz="2000" u="sng" spc="150" dirty="0" smtClean="0">
                <a:solidFill>
                  <a:srgbClr val="785F55"/>
                </a:solidFill>
              </a:rPr>
              <a:t>using a formal process for reviewing assessments.</a:t>
            </a:r>
            <a:r>
              <a:rPr lang="en-US" sz="2000" spc="150" dirty="0" smtClean="0">
                <a:solidFill>
                  <a:srgbClr val="785F55"/>
                </a:solidFill>
              </a:rPr>
              <a:t>  </a:t>
            </a:r>
            <a:r>
              <a:rPr lang="en-US" sz="2000" spc="150" dirty="0">
                <a:solidFill>
                  <a:srgbClr val="785F55"/>
                </a:solidFill>
              </a:rPr>
              <a:t>Place a dot on the chart the best represents your level of comfort and knowledge </a:t>
            </a:r>
            <a:r>
              <a:rPr lang="en-US" sz="2000" i="1" spc="150" dirty="0">
                <a:solidFill>
                  <a:srgbClr val="785F55"/>
                </a:solidFill>
              </a:rPr>
              <a:t>currently</a:t>
            </a:r>
            <a:r>
              <a:rPr lang="en-US" sz="2000" spc="150" dirty="0">
                <a:solidFill>
                  <a:srgbClr val="785F55"/>
                </a:solidFill>
              </a:rPr>
              <a:t>.</a:t>
            </a:r>
          </a:p>
        </p:txBody>
      </p:sp>
      <p:sp>
        <p:nvSpPr>
          <p:cNvPr id="8" name="Smiley Face 7"/>
          <p:cNvSpPr/>
          <p:nvPr/>
        </p:nvSpPr>
        <p:spPr>
          <a:xfrm>
            <a:off x="1857810" y="5116843"/>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miley Face 12"/>
          <p:cNvSpPr/>
          <p:nvPr/>
        </p:nvSpPr>
        <p:spPr>
          <a:xfrm>
            <a:off x="5402816" y="4069504"/>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miley Face 13"/>
          <p:cNvSpPr/>
          <p:nvPr/>
        </p:nvSpPr>
        <p:spPr>
          <a:xfrm>
            <a:off x="2021018" y="3964379"/>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Smiley Face 14"/>
          <p:cNvSpPr/>
          <p:nvPr/>
        </p:nvSpPr>
        <p:spPr>
          <a:xfrm>
            <a:off x="4384920" y="506345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Smiley Face 15"/>
          <p:cNvSpPr/>
          <p:nvPr/>
        </p:nvSpPr>
        <p:spPr>
          <a:xfrm>
            <a:off x="2226874" y="480976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Smiley Face 16"/>
          <p:cNvSpPr/>
          <p:nvPr/>
        </p:nvSpPr>
        <p:spPr>
          <a:xfrm>
            <a:off x="2535081" y="3655395"/>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Smiley Face 17"/>
          <p:cNvSpPr/>
          <p:nvPr/>
        </p:nvSpPr>
        <p:spPr>
          <a:xfrm>
            <a:off x="3229410" y="5623017"/>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Smiley Face 18"/>
          <p:cNvSpPr/>
          <p:nvPr/>
        </p:nvSpPr>
        <p:spPr>
          <a:xfrm>
            <a:off x="4374121" y="4132056"/>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miley Face 19"/>
          <p:cNvSpPr/>
          <p:nvPr/>
        </p:nvSpPr>
        <p:spPr>
          <a:xfrm>
            <a:off x="5472760" y="3361150"/>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miley Face 20"/>
          <p:cNvSpPr/>
          <p:nvPr/>
        </p:nvSpPr>
        <p:spPr>
          <a:xfrm>
            <a:off x="3939659" y="3361151"/>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Smiley Face 21"/>
          <p:cNvSpPr/>
          <p:nvPr/>
        </p:nvSpPr>
        <p:spPr>
          <a:xfrm>
            <a:off x="5128723" y="5503442"/>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Smiley Face 23"/>
          <p:cNvSpPr/>
          <p:nvPr/>
        </p:nvSpPr>
        <p:spPr>
          <a:xfrm>
            <a:off x="2732975" y="4991738"/>
            <a:ext cx="139888" cy="125105"/>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9504009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Determine </a:t>
            </a:r>
            <a:r>
              <a:rPr lang="en-US" sz="3200" dirty="0"/>
              <a:t>how student learning is currently measured in your </a:t>
            </a:r>
            <a:r>
              <a:rPr lang="en-US" sz="3200" dirty="0" smtClean="0"/>
              <a:t>content</a:t>
            </a:r>
          </a:p>
          <a:p>
            <a:pPr lvl="1"/>
            <a:r>
              <a:rPr lang="en-US" sz="2800" dirty="0" smtClean="0"/>
              <a:t>Conduct an </a:t>
            </a:r>
            <a:r>
              <a:rPr lang="en-US" sz="2800" i="1" dirty="0" smtClean="0"/>
              <a:t>assessment inventory </a:t>
            </a:r>
            <a:r>
              <a:rPr lang="en-US" sz="2800" dirty="0" smtClean="0"/>
              <a:t>to identify what is currently being used to measure student learning </a:t>
            </a:r>
          </a:p>
          <a:p>
            <a:pPr lvl="1"/>
            <a:r>
              <a:rPr lang="en-US" sz="2800" dirty="0" smtClean="0"/>
              <a:t> Identify where gaps exist</a:t>
            </a:r>
          </a:p>
          <a:p>
            <a:pPr marL="91440" indent="0">
              <a:buNone/>
            </a:pPr>
            <a:endParaRPr lang="en-US" sz="1600" b="1" i="1" dirty="0" smtClean="0"/>
          </a:p>
          <a:p>
            <a:pPr marL="91440" indent="0">
              <a:buNone/>
            </a:pPr>
            <a:r>
              <a:rPr lang="en-US" sz="3400" b="1" i="1" dirty="0" smtClean="0"/>
              <a:t>		</a:t>
            </a:r>
            <a:r>
              <a:rPr lang="en-US" sz="3200" dirty="0"/>
              <a:t>	</a:t>
            </a:r>
          </a:p>
        </p:txBody>
      </p:sp>
      <p:sp>
        <p:nvSpPr>
          <p:cNvPr id="3" name="Title 2"/>
          <p:cNvSpPr>
            <a:spLocks noGrp="1"/>
          </p:cNvSpPr>
          <p:nvPr>
            <p:ph type="title"/>
          </p:nvPr>
        </p:nvSpPr>
        <p:spPr/>
        <p:txBody>
          <a:bodyPr/>
          <a:lstStyle/>
          <a:p>
            <a:r>
              <a:rPr lang="en-US" sz="4000" dirty="0" smtClean="0">
                <a:latin typeface="Palatino Linotype" pitchFamily="18" charset="0"/>
              </a:rPr>
              <a:t>Assessment Inventory</a:t>
            </a:r>
            <a:endParaRPr lang="en-US" sz="40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3070" t="5188" r="13362" b="10666"/>
          <a:stretch/>
        </p:blipFill>
        <p:spPr>
          <a:xfrm>
            <a:off x="7413158" y="4205951"/>
            <a:ext cx="1505223" cy="1357032"/>
          </a:xfrm>
          <a:prstGeom prst="rect">
            <a:avLst/>
          </a:prstGeom>
          <a:effectLst>
            <a:softEdge rad="50800"/>
          </a:effectLst>
        </p:spPr>
      </p:pic>
    </p:spTree>
    <p:extLst>
      <p:ext uri="{BB962C8B-B14F-4D97-AF65-F5344CB8AC3E}">
        <p14:creationId xmlns:p14="http://schemas.microsoft.com/office/powerpoint/2010/main" val="731468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Assessment Data Summary</a:t>
            </a:r>
            <a:endParaRPr lang="en-US" dirty="0"/>
          </a:p>
        </p:txBody>
      </p:sp>
      <p:sp>
        <p:nvSpPr>
          <p:cNvPr id="3" name="Content Placeholder 2"/>
          <p:cNvSpPr>
            <a:spLocks noGrp="1"/>
          </p:cNvSpPr>
          <p:nvPr>
            <p:ph idx="4294967295"/>
          </p:nvPr>
        </p:nvSpPr>
        <p:spPr>
          <a:xfrm>
            <a:off x="274638" y="1298575"/>
            <a:ext cx="8594725" cy="4937125"/>
          </a:xfrm>
          <a:prstGeom prst="rect">
            <a:avLst/>
          </a:prstGeom>
        </p:spPr>
        <p:txBody>
          <a:bodyPr/>
          <a:lstStyle/>
          <a:p>
            <a:r>
              <a:rPr lang="en-US" dirty="0" smtClean="0"/>
              <a:t>To be completed for each grade/course within your content</a:t>
            </a:r>
          </a:p>
          <a:p>
            <a:r>
              <a:rPr lang="en-US" dirty="0" smtClean="0"/>
              <a:t>Growth data requires pre/post data</a:t>
            </a:r>
          </a:p>
          <a:p>
            <a:r>
              <a:rPr lang="en-US" dirty="0"/>
              <a:t>Cut-scores will be determined based on student data. District owns the average; teacher owns their contribution</a:t>
            </a:r>
          </a:p>
          <a:p>
            <a:endParaRPr lang="en-US" dirty="0"/>
          </a:p>
        </p:txBody>
      </p:sp>
      <p:grpSp>
        <p:nvGrpSpPr>
          <p:cNvPr id="7" name="Group 6"/>
          <p:cNvGrpSpPr/>
          <p:nvPr/>
        </p:nvGrpSpPr>
        <p:grpSpPr>
          <a:xfrm>
            <a:off x="1447800" y="3010877"/>
            <a:ext cx="6096000" cy="3110351"/>
            <a:chOff x="1447800" y="2209800"/>
            <a:chExt cx="6096000" cy="3110351"/>
          </a:xfrm>
        </p:grpSpPr>
        <p:pic>
          <p:nvPicPr>
            <p:cNvPr id="8"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2209800"/>
              <a:ext cx="6096000" cy="3110351"/>
            </a:xfrm>
            <a:prstGeom prst="rect">
              <a:avLst/>
            </a:prstGeom>
            <a:solidFill>
              <a:schemeClr val="bg1"/>
            </a:solidFill>
            <a:ln>
              <a:noFill/>
            </a:ln>
            <a:effectLst/>
            <a:extLst/>
          </p:spPr>
        </p:pic>
        <p:sp>
          <p:nvSpPr>
            <p:cNvPr id="9" name="TextBox 8"/>
            <p:cNvSpPr txBox="1"/>
            <p:nvPr/>
          </p:nvSpPr>
          <p:spPr>
            <a:xfrm>
              <a:off x="4210538" y="2800812"/>
              <a:ext cx="1191847" cy="369332"/>
            </a:xfrm>
            <a:prstGeom prst="rect">
              <a:avLst/>
            </a:prstGeom>
            <a:noFill/>
          </p:spPr>
          <p:txBody>
            <a:bodyPr wrap="square" rtlCol="0">
              <a:spAutoFit/>
            </a:bodyPr>
            <a:lstStyle/>
            <a:p>
              <a:pPr algn="ctr"/>
              <a:r>
                <a:rPr lang="en-US" dirty="0" smtClean="0"/>
                <a:t>Expected</a:t>
              </a:r>
              <a:endParaRPr lang="en-US" dirty="0"/>
            </a:p>
          </p:txBody>
        </p:sp>
        <p:sp>
          <p:nvSpPr>
            <p:cNvPr id="10" name="TextBox 9"/>
            <p:cNvSpPr txBox="1"/>
            <p:nvPr/>
          </p:nvSpPr>
          <p:spPr>
            <a:xfrm>
              <a:off x="5730631" y="2800812"/>
              <a:ext cx="1191847" cy="646331"/>
            </a:xfrm>
            <a:prstGeom prst="rect">
              <a:avLst/>
            </a:prstGeom>
            <a:noFill/>
          </p:spPr>
          <p:txBody>
            <a:bodyPr wrap="square" rtlCol="0">
              <a:spAutoFit/>
            </a:bodyPr>
            <a:lstStyle/>
            <a:p>
              <a:pPr algn="ctr"/>
              <a:r>
                <a:rPr lang="en-US" dirty="0" smtClean="0"/>
                <a:t>More than Expected</a:t>
              </a:r>
              <a:endParaRPr lang="en-US" dirty="0"/>
            </a:p>
          </p:txBody>
        </p:sp>
        <p:sp>
          <p:nvSpPr>
            <p:cNvPr id="11" name="TextBox 10"/>
            <p:cNvSpPr txBox="1"/>
            <p:nvPr/>
          </p:nvSpPr>
          <p:spPr>
            <a:xfrm>
              <a:off x="2901461" y="2800812"/>
              <a:ext cx="1191847" cy="646331"/>
            </a:xfrm>
            <a:prstGeom prst="rect">
              <a:avLst/>
            </a:prstGeom>
            <a:noFill/>
          </p:spPr>
          <p:txBody>
            <a:bodyPr wrap="square" rtlCol="0">
              <a:spAutoFit/>
            </a:bodyPr>
            <a:lstStyle/>
            <a:p>
              <a:pPr algn="ctr"/>
              <a:r>
                <a:rPr lang="en-US" dirty="0" smtClean="0"/>
                <a:t>Less than Expected</a:t>
              </a:r>
              <a:endParaRPr lang="en-US" dirty="0"/>
            </a:p>
          </p:txBody>
        </p:sp>
        <p:sp>
          <p:nvSpPr>
            <p:cNvPr id="12" name="TextBox 11"/>
            <p:cNvSpPr txBox="1"/>
            <p:nvPr/>
          </p:nvSpPr>
          <p:spPr>
            <a:xfrm>
              <a:off x="1709614" y="2800812"/>
              <a:ext cx="1191847" cy="923330"/>
            </a:xfrm>
            <a:prstGeom prst="rect">
              <a:avLst/>
            </a:prstGeom>
            <a:noFill/>
          </p:spPr>
          <p:txBody>
            <a:bodyPr wrap="square" rtlCol="0">
              <a:spAutoFit/>
            </a:bodyPr>
            <a:lstStyle/>
            <a:p>
              <a:pPr algn="ctr"/>
              <a:r>
                <a:rPr lang="en-US" dirty="0" smtClean="0"/>
                <a:t>Much Less than Expected</a:t>
              </a:r>
              <a:endParaRPr lang="en-US" dirty="0"/>
            </a:p>
          </p:txBody>
        </p:sp>
      </p:grpSp>
    </p:spTree>
    <p:extLst>
      <p:ext uri="{BB962C8B-B14F-4D97-AF65-F5344CB8AC3E}">
        <p14:creationId xmlns:p14="http://schemas.microsoft.com/office/powerpoint/2010/main" val="25746057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Music Example</a:t>
            </a:r>
            <a:endParaRPr lang="en-US" sz="3600" dirty="0"/>
          </a:p>
        </p:txBody>
      </p:sp>
      <p:sp>
        <p:nvSpPr>
          <p:cNvPr id="8" name="Text Placeholder 7"/>
          <p:cNvSpPr>
            <a:spLocks noGrp="1"/>
          </p:cNvSpPr>
          <p:nvPr>
            <p:ph type="body" sz="half" idx="2"/>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0563925"/>
              </p:ext>
            </p:extLst>
          </p:nvPr>
        </p:nvGraphicFramePr>
        <p:xfrm>
          <a:off x="5189449" y="228601"/>
          <a:ext cx="2572371" cy="6333916"/>
        </p:xfrm>
        <a:graphic>
          <a:graphicData uri="http://schemas.openxmlformats.org/drawingml/2006/table">
            <a:tbl>
              <a:tblPr/>
              <a:tblGrid>
                <a:gridCol w="1294592"/>
                <a:gridCol w="1277779"/>
              </a:tblGrid>
              <a:tr h="368056">
                <a:tc gridSpan="2">
                  <a:txBody>
                    <a:bodyPr/>
                    <a:lstStyle/>
                    <a:p>
                      <a:pPr algn="ctr" fontAlgn="ctr"/>
                      <a:r>
                        <a:rPr lang="en-US" sz="2000" b="1" i="0" u="none" strike="noStrike" dirty="0">
                          <a:solidFill>
                            <a:srgbClr val="000000"/>
                          </a:solidFill>
                          <a:effectLst/>
                          <a:latin typeface="Calibri"/>
                        </a:rPr>
                        <a:t>Stats from student data</a:t>
                      </a:r>
                    </a:p>
                  </a:txBody>
                  <a:tcPr marL="16813" marR="16813" marT="1681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98293">
                <a:tc>
                  <a:txBody>
                    <a:bodyPr/>
                    <a:lstStyle/>
                    <a:p>
                      <a:pPr algn="ctr" fontAlgn="ctr"/>
                      <a:r>
                        <a:rPr lang="en-US" sz="1600" b="0" i="0" u="none" strike="noStrike" dirty="0">
                          <a:solidFill>
                            <a:srgbClr val="000000"/>
                          </a:solidFill>
                          <a:effectLst/>
                          <a:latin typeface="Calibri"/>
                        </a:rPr>
                        <a:t>Mean</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1.043103448</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St. Dev</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1.557198199</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Median</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1</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dirty="0">
                          <a:solidFill>
                            <a:srgbClr val="000000"/>
                          </a:solidFill>
                          <a:effectLst/>
                          <a:latin typeface="Calibri"/>
                        </a:rPr>
                        <a:t>Min</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-6</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1%</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-3</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5%</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-1</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10%</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0</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20%</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0</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25%</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0</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30%</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0</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40%</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1</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50%</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1</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60%</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1</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70%</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2</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75%</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2</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80%</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2</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90%</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3</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95%</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4</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99%</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a:solidFill>
                            <a:srgbClr val="000000"/>
                          </a:solidFill>
                          <a:effectLst/>
                          <a:latin typeface="Calibri"/>
                        </a:rPr>
                        <a:t>5.73</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r h="298293">
                <a:tc>
                  <a:txBody>
                    <a:bodyPr/>
                    <a:lstStyle/>
                    <a:p>
                      <a:pPr algn="ctr" fontAlgn="ctr"/>
                      <a:r>
                        <a:rPr lang="en-US" sz="1600" b="0" i="0" u="none" strike="noStrike">
                          <a:solidFill>
                            <a:srgbClr val="000000"/>
                          </a:solidFill>
                          <a:effectLst/>
                          <a:latin typeface="Calibri"/>
                        </a:rPr>
                        <a:t>Max</a:t>
                      </a:r>
                    </a:p>
                  </a:txBody>
                  <a:tcPr marL="16813" marR="16813" marT="16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en-US" sz="1600" b="0" i="0" u="none" strike="noStrike" dirty="0">
                          <a:solidFill>
                            <a:srgbClr val="000000"/>
                          </a:solidFill>
                          <a:effectLst/>
                          <a:latin typeface="Calibri"/>
                        </a:rPr>
                        <a:t>9</a:t>
                      </a:r>
                    </a:p>
                  </a:txBody>
                  <a:tcPr marL="16813" marR="16813" marT="16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r>
            </a:tbl>
          </a:graphicData>
        </a:graphic>
      </p:graphicFrame>
      <p:grpSp>
        <p:nvGrpSpPr>
          <p:cNvPr id="10" name="Group 9"/>
          <p:cNvGrpSpPr/>
          <p:nvPr/>
        </p:nvGrpSpPr>
        <p:grpSpPr>
          <a:xfrm>
            <a:off x="3584233" y="1747405"/>
            <a:ext cx="1605216" cy="4481457"/>
            <a:chOff x="123478" y="2646174"/>
            <a:chExt cx="1605216" cy="3916337"/>
          </a:xfrm>
        </p:grpSpPr>
        <p:sp>
          <p:nvSpPr>
            <p:cNvPr id="6" name="Left Brace 5"/>
            <p:cNvSpPr/>
            <p:nvPr/>
          </p:nvSpPr>
          <p:spPr>
            <a:xfrm>
              <a:off x="1093664" y="2726229"/>
              <a:ext cx="635030" cy="3836282"/>
            </a:xfrm>
            <a:prstGeom prst="leftBrace">
              <a:avLst>
                <a:gd name="adj1" fmla="val 154179"/>
                <a:gd name="adj2" fmla="val 50000"/>
              </a:avLst>
            </a:prstGeom>
            <a:ln w="76200" cmpd="sng"/>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TextBox 6"/>
            <p:cNvSpPr txBox="1"/>
            <p:nvPr/>
          </p:nvSpPr>
          <p:spPr>
            <a:xfrm>
              <a:off x="123478" y="2646174"/>
              <a:ext cx="1015663" cy="3916337"/>
            </a:xfrm>
            <a:prstGeom prst="rect">
              <a:avLst/>
            </a:prstGeom>
            <a:noFill/>
          </p:spPr>
          <p:txBody>
            <a:bodyPr vert="vert270" wrap="square" rtlCol="0">
              <a:spAutoFit/>
            </a:bodyPr>
            <a:lstStyle/>
            <a:p>
              <a:pPr algn="ctr"/>
              <a:r>
                <a:rPr lang="en-US" sz="5400" dirty="0" smtClean="0"/>
                <a:t>Percentiles </a:t>
              </a:r>
              <a:endParaRPr lang="en-US" sz="5400" dirty="0"/>
            </a:p>
          </p:txBody>
        </p:sp>
      </p:grpSp>
    </p:spTree>
    <p:extLst>
      <p:ext uri="{BB962C8B-B14F-4D97-AF65-F5344CB8AC3E}">
        <p14:creationId xmlns:p14="http://schemas.microsoft.com/office/powerpoint/2010/main" val="5106405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Example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5211093"/>
              </p:ext>
            </p:extLst>
          </p:nvPr>
        </p:nvGraphicFramePr>
        <p:xfrm>
          <a:off x="200283" y="1804203"/>
          <a:ext cx="8537634" cy="2116941"/>
        </p:xfrm>
        <a:graphic>
          <a:graphicData uri="http://schemas.openxmlformats.org/drawingml/2006/table">
            <a:tbl>
              <a:tblPr/>
              <a:tblGrid>
                <a:gridCol w="2910558"/>
                <a:gridCol w="1234782"/>
                <a:gridCol w="1887452"/>
                <a:gridCol w="978112"/>
                <a:gridCol w="1526730"/>
              </a:tblGrid>
              <a:tr h="346811">
                <a:tc gridSpan="4">
                  <a:txBody>
                    <a:bodyPr/>
                    <a:lstStyle/>
                    <a:p>
                      <a:pPr algn="ctr" fontAlgn="ctr"/>
                      <a:r>
                        <a:rPr lang="en-US" sz="2000" b="1" i="0" u="none" strike="noStrike" dirty="0">
                          <a:solidFill>
                            <a:srgbClr val="FFFFFF"/>
                          </a:solidFill>
                          <a:effectLst/>
                          <a:latin typeface="Calibri"/>
                        </a:rPr>
                        <a:t>Cut scores</a:t>
                      </a:r>
                    </a:p>
                  </a:txBody>
                  <a:tcPr marL="23602" marR="23602" marT="23602" marB="0" anchor="ctr">
                    <a:lnL>
                      <a:noFill/>
                    </a:lnL>
                    <a:lnR>
                      <a:noFill/>
                    </a:lnR>
                    <a:lnT>
                      <a:noFill/>
                    </a:lnT>
                    <a:lnB>
                      <a:noFill/>
                    </a:lnB>
                    <a:solidFill>
                      <a:srgbClr val="0F243E"/>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2000" b="1" i="0" u="none" strike="noStrike">
                        <a:solidFill>
                          <a:srgbClr val="FFFFFF"/>
                        </a:solidFill>
                        <a:effectLst/>
                        <a:latin typeface="Calibri"/>
                      </a:endParaRPr>
                    </a:p>
                  </a:txBody>
                  <a:tcPr marL="23602" marR="23602" marT="23602" marB="0" anchor="ctr">
                    <a:lnL>
                      <a:noFill/>
                    </a:lnL>
                    <a:lnR>
                      <a:noFill/>
                    </a:lnR>
                    <a:lnT>
                      <a:noFill/>
                    </a:lnT>
                    <a:lnB>
                      <a:noFill/>
                    </a:lnB>
                    <a:solidFill>
                      <a:srgbClr val="0F243E"/>
                    </a:solidFill>
                  </a:tcPr>
                </a:tc>
              </a:tr>
              <a:tr h="354026">
                <a:tc>
                  <a:txBody>
                    <a:bodyPr/>
                    <a:lstStyle/>
                    <a:p>
                      <a:pPr algn="l" fontAlgn="b"/>
                      <a:r>
                        <a:rPr lang="en-US" sz="2000" b="0" i="0" u="none" strike="noStrike">
                          <a:solidFill>
                            <a:srgbClr val="FFFFFF"/>
                          </a:solidFill>
                          <a:effectLst/>
                          <a:latin typeface="Calibri"/>
                        </a:rPr>
                        <a:t> </a:t>
                      </a:r>
                    </a:p>
                  </a:txBody>
                  <a:tcPr marL="23602" marR="23602" marT="23602" marB="0" anchor="b">
                    <a:lnL>
                      <a:noFill/>
                    </a:lnL>
                    <a:lnR>
                      <a:noFill/>
                    </a:lnR>
                    <a:lnT>
                      <a:noFill/>
                    </a:lnT>
                    <a:lnB>
                      <a:noFill/>
                    </a:lnB>
                    <a:solidFill>
                      <a:srgbClr val="0F243E"/>
                    </a:solidFill>
                  </a:tcPr>
                </a:tc>
                <a:tc gridSpan="2">
                  <a:txBody>
                    <a:bodyPr/>
                    <a:lstStyle/>
                    <a:p>
                      <a:pPr algn="ctr" fontAlgn="b"/>
                      <a:r>
                        <a:rPr lang="en-US" sz="2000" b="0" i="0" u="none" strike="noStrike" dirty="0">
                          <a:solidFill>
                            <a:srgbClr val="FFFFFF"/>
                          </a:solidFill>
                          <a:effectLst/>
                          <a:latin typeface="Calibri"/>
                        </a:rPr>
                        <a:t>St. </a:t>
                      </a:r>
                      <a:r>
                        <a:rPr lang="en-US" sz="2000" b="0" i="0" u="none" strike="noStrike" dirty="0" err="1">
                          <a:solidFill>
                            <a:srgbClr val="FFFFFF"/>
                          </a:solidFill>
                          <a:effectLst/>
                          <a:latin typeface="Calibri"/>
                        </a:rPr>
                        <a:t>Dev</a:t>
                      </a:r>
                      <a:r>
                        <a:rPr lang="en-US" sz="2000" b="0" i="0" u="none" strike="noStrike" dirty="0">
                          <a:solidFill>
                            <a:srgbClr val="FFFFFF"/>
                          </a:solidFill>
                          <a:effectLst/>
                          <a:latin typeface="Calibri"/>
                        </a:rPr>
                        <a:t> Model</a:t>
                      </a:r>
                    </a:p>
                  </a:txBody>
                  <a:tcPr marL="23602" marR="23602" marT="23602" marB="0" anchor="b">
                    <a:lnL>
                      <a:noFill/>
                    </a:lnL>
                    <a:lnR>
                      <a:noFill/>
                    </a:lnR>
                    <a:lnT>
                      <a:noFill/>
                    </a:lnT>
                    <a:lnB w="12700" cap="flat" cmpd="sng" algn="ctr">
                      <a:solidFill>
                        <a:scrgbClr r="0" g="0" b="0"/>
                      </a:solidFill>
                      <a:prstDash val="solid"/>
                      <a:round/>
                      <a:headEnd type="none" w="med" len="med"/>
                      <a:tailEnd type="none" w="med" len="med"/>
                    </a:lnB>
                    <a:solidFill>
                      <a:srgbClr val="0F243E"/>
                    </a:solidFill>
                  </a:tcPr>
                </a:tc>
                <a:tc hMerge="1">
                  <a:txBody>
                    <a:bodyPr/>
                    <a:lstStyle/>
                    <a:p>
                      <a:pPr algn="l" fontAlgn="b"/>
                      <a:endParaRPr lang="en-US" sz="2000" b="0" i="0" u="none" strike="noStrike" dirty="0">
                        <a:solidFill>
                          <a:srgbClr val="FFFFFF"/>
                        </a:solidFill>
                        <a:effectLst/>
                        <a:latin typeface="Calibri"/>
                      </a:endParaRPr>
                    </a:p>
                  </a:txBody>
                  <a:tcPr marL="23602" marR="23602" marT="23602" marB="0" anchor="b">
                    <a:lnL>
                      <a:noFill/>
                    </a:lnL>
                    <a:lnR>
                      <a:noFill/>
                    </a:lnR>
                    <a:lnT>
                      <a:noFill/>
                    </a:lnT>
                    <a:lnB>
                      <a:noFill/>
                    </a:lnB>
                    <a:solidFill>
                      <a:srgbClr val="0F243E"/>
                    </a:solidFill>
                  </a:tcPr>
                </a:tc>
                <a:tc gridSpan="2">
                  <a:txBody>
                    <a:bodyPr/>
                    <a:lstStyle/>
                    <a:p>
                      <a:pPr algn="ctr" fontAlgn="b"/>
                      <a:r>
                        <a:rPr lang="en-US" sz="2000" b="0" i="0" u="none" strike="noStrike" dirty="0">
                          <a:solidFill>
                            <a:srgbClr val="FFFFFF"/>
                          </a:solidFill>
                          <a:effectLst/>
                          <a:latin typeface="Calibri"/>
                        </a:rPr>
                        <a:t>Quartile Model</a:t>
                      </a:r>
                    </a:p>
                  </a:txBody>
                  <a:tcPr marL="23602" marR="23602" marT="23602" marB="0" anchor="b">
                    <a:lnL>
                      <a:noFill/>
                    </a:lnL>
                    <a:lnR>
                      <a:noFill/>
                    </a:lnR>
                    <a:lnT>
                      <a:noFill/>
                    </a:lnT>
                    <a:lnB w="12700" cap="flat" cmpd="sng" algn="ctr">
                      <a:solidFill>
                        <a:scrgbClr r="0" g="0" b="0"/>
                      </a:solidFill>
                      <a:prstDash val="solid"/>
                      <a:round/>
                      <a:headEnd type="none" w="med" len="med"/>
                      <a:tailEnd type="none" w="med" len="med"/>
                    </a:lnB>
                    <a:solidFill>
                      <a:srgbClr val="0F243E"/>
                    </a:solidFill>
                  </a:tcPr>
                </a:tc>
                <a:tc hMerge="1">
                  <a:txBody>
                    <a:bodyPr/>
                    <a:lstStyle/>
                    <a:p>
                      <a:pPr algn="l" fontAlgn="b"/>
                      <a:endParaRPr lang="en-US" sz="2000" b="0" i="0" u="none" strike="noStrike" dirty="0">
                        <a:solidFill>
                          <a:srgbClr val="FFFFFF"/>
                        </a:solidFill>
                        <a:effectLst/>
                        <a:latin typeface="Calibri"/>
                      </a:endParaRPr>
                    </a:p>
                  </a:txBody>
                  <a:tcPr marL="23602" marR="23602" marT="23602" marB="0" anchor="b">
                    <a:lnL>
                      <a:noFill/>
                    </a:lnL>
                    <a:lnR>
                      <a:noFill/>
                    </a:lnR>
                    <a:lnT>
                      <a:noFill/>
                    </a:lnT>
                    <a:lnB w="12700" cap="flat" cmpd="sng" algn="ctr">
                      <a:solidFill>
                        <a:scrgbClr r="0" g="0" b="0"/>
                      </a:solidFill>
                      <a:prstDash val="solid"/>
                      <a:round/>
                      <a:headEnd type="none" w="med" len="med"/>
                      <a:tailEnd type="none" w="med" len="med"/>
                    </a:lnB>
                    <a:solidFill>
                      <a:srgbClr val="0F243E"/>
                    </a:solidFill>
                  </a:tcPr>
                </a:tc>
              </a:tr>
              <a:tr h="354026">
                <a:tc>
                  <a:txBody>
                    <a:bodyPr/>
                    <a:lstStyle/>
                    <a:p>
                      <a:pPr algn="l" fontAlgn="b"/>
                      <a:r>
                        <a:rPr lang="en-US" sz="2000" b="0" i="0" u="none" strike="noStrike">
                          <a:solidFill>
                            <a:srgbClr val="FFFFFF"/>
                          </a:solidFill>
                          <a:effectLst/>
                          <a:latin typeface="Calibri"/>
                        </a:rPr>
                        <a:t>More than expected</a:t>
                      </a:r>
                    </a:p>
                  </a:txBody>
                  <a:tcPr marL="23602" marR="23602" marT="23602" marB="0" anchor="b">
                    <a:lnL>
                      <a:noFill/>
                    </a:lnL>
                    <a:lnR w="12700" cap="flat" cmpd="sng" algn="ctr">
                      <a:solidFill>
                        <a:scrgbClr r="0" g="0" b="0"/>
                      </a:solidFill>
                      <a:prstDash val="solid"/>
                      <a:round/>
                      <a:headEnd type="none" w="med" len="med"/>
                      <a:tailEnd type="none" w="med" len="med"/>
                    </a:lnR>
                    <a:lnT>
                      <a:noFill/>
                    </a:lnT>
                    <a:lnB>
                      <a:noFill/>
                    </a:lnB>
                    <a:solidFill>
                      <a:srgbClr val="0F243E"/>
                    </a:solidFill>
                  </a:tcPr>
                </a:tc>
                <a:tc>
                  <a:txBody>
                    <a:bodyPr/>
                    <a:lstStyle/>
                    <a:p>
                      <a:pPr algn="ctr" fontAlgn="b"/>
                      <a:r>
                        <a:rPr lang="en-US" sz="2000" b="0" i="0" u="none" strike="noStrike" dirty="0" smtClean="0">
                          <a:solidFill>
                            <a:srgbClr val="000000"/>
                          </a:solidFill>
                          <a:effectLst/>
                          <a:latin typeface="Calibri"/>
                        </a:rPr>
                        <a:t>1.56</a:t>
                      </a:r>
                      <a:endParaRPr lang="en-US" sz="20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+1k St. </a:t>
                      </a:r>
                      <a:r>
                        <a:rPr lang="en-US" sz="2000" b="0" i="0" u="none" strike="noStrike" dirty="0" err="1" smtClean="0">
                          <a:solidFill>
                            <a:srgbClr val="000000"/>
                          </a:solidFill>
                          <a:effectLst/>
                          <a:latin typeface="Calibri"/>
                        </a:rPr>
                        <a:t>Dev</a:t>
                      </a:r>
                      <a:endParaRPr lang="en-US" sz="2000" b="0" i="0" u="none" strike="noStrike" dirty="0">
                        <a:solidFill>
                          <a:srgbClr val="000000"/>
                        </a:solidFill>
                        <a:effectLst/>
                        <a:latin typeface="Calibri"/>
                      </a:endParaRPr>
                    </a:p>
                  </a:txBody>
                  <a:tcPr marL="23602" marR="23602" marT="23602"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a:t>
                      </a:r>
                    </a:p>
                  </a:txBody>
                  <a:tcPr marL="23602" marR="23602" marT="23602" marB="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75</a:t>
                      </a:r>
                      <a:r>
                        <a:rPr lang="en-US" sz="2000" b="0" i="0" u="none" strike="noStrike" baseline="0" dirty="0" smtClean="0">
                          <a:solidFill>
                            <a:srgbClr val="000000"/>
                          </a:solidFill>
                          <a:effectLst/>
                          <a:latin typeface="Calibri"/>
                        </a:rPr>
                        <a:t> percentile</a:t>
                      </a:r>
                      <a:endParaRPr lang="en-US" sz="2000" b="0" i="0" u="none" strike="noStrike" dirty="0">
                        <a:solidFill>
                          <a:srgbClr val="000000"/>
                        </a:solidFill>
                        <a:effectLst/>
                        <a:latin typeface="Calibri"/>
                      </a:endParaRPr>
                    </a:p>
                  </a:txBody>
                  <a:tcPr marL="23602" marR="23602" marT="23602"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026">
                <a:tc>
                  <a:txBody>
                    <a:bodyPr/>
                    <a:lstStyle/>
                    <a:p>
                      <a:pPr algn="l" fontAlgn="b"/>
                      <a:r>
                        <a:rPr lang="en-US" sz="2000" b="0" i="0" u="none" strike="noStrike">
                          <a:solidFill>
                            <a:srgbClr val="FFFFFF"/>
                          </a:solidFill>
                          <a:effectLst/>
                          <a:latin typeface="Calibri"/>
                        </a:rPr>
                        <a:t>Expected</a:t>
                      </a:r>
                    </a:p>
                  </a:txBody>
                  <a:tcPr marL="23602" marR="23602" marT="23602" marB="0" anchor="b">
                    <a:lnL>
                      <a:noFill/>
                    </a:lnL>
                    <a:lnR w="12700" cap="flat" cmpd="sng" algn="ctr">
                      <a:solidFill>
                        <a:scrgbClr r="0" g="0" b="0"/>
                      </a:solidFill>
                      <a:prstDash val="solid"/>
                      <a:round/>
                      <a:headEnd type="none" w="med" len="med"/>
                      <a:tailEnd type="none" w="med" len="med"/>
                    </a:lnR>
                    <a:lnT>
                      <a:noFill/>
                    </a:lnT>
                    <a:lnB>
                      <a:noFill/>
                    </a:lnB>
                    <a:solidFill>
                      <a:srgbClr val="0F243E"/>
                    </a:solidFill>
                  </a:tcPr>
                </a:tc>
                <a:tc>
                  <a:txBody>
                    <a:bodyPr/>
                    <a:lstStyle/>
                    <a:p>
                      <a:pPr algn="ctr" fontAlgn="b"/>
                      <a:r>
                        <a:rPr lang="en-US" sz="2000" b="0" i="0" u="none" strike="noStrike" dirty="0" smtClean="0">
                          <a:solidFill>
                            <a:srgbClr val="000000"/>
                          </a:solidFill>
                          <a:effectLst/>
                          <a:latin typeface="Calibri"/>
                        </a:rPr>
                        <a:t>0.52</a:t>
                      </a:r>
                      <a:endParaRPr lang="en-US" sz="20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-1k St. </a:t>
                      </a:r>
                      <a:r>
                        <a:rPr lang="en-US" sz="2000" b="0" i="0" u="none" strike="noStrike" dirty="0" err="1" smtClean="0">
                          <a:solidFill>
                            <a:srgbClr val="000000"/>
                          </a:solidFill>
                          <a:effectLst/>
                          <a:latin typeface="Calibri"/>
                        </a:rPr>
                        <a:t>Dev</a:t>
                      </a:r>
                      <a:endParaRPr lang="en-US" sz="2000" b="0" i="0" u="none" strike="noStrike" dirty="0">
                        <a:solidFill>
                          <a:srgbClr val="000000"/>
                        </a:solidFill>
                        <a:effectLst/>
                        <a:latin typeface="Calibri"/>
                      </a:endParaRPr>
                    </a:p>
                  </a:txBody>
                  <a:tcPr marL="23602" marR="23602" marT="23602"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23602" marR="23602" marT="23602" marB="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50 Percentile</a:t>
                      </a:r>
                      <a:endParaRPr lang="en-US" sz="2000" b="0" i="0" u="none" strike="noStrike" dirty="0">
                        <a:solidFill>
                          <a:srgbClr val="000000"/>
                        </a:solidFill>
                        <a:effectLst/>
                        <a:latin typeface="Calibri"/>
                      </a:endParaRPr>
                    </a:p>
                  </a:txBody>
                  <a:tcPr marL="23602" marR="23602" marT="23602"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026">
                <a:tc>
                  <a:txBody>
                    <a:bodyPr/>
                    <a:lstStyle/>
                    <a:p>
                      <a:pPr algn="l" fontAlgn="b"/>
                      <a:r>
                        <a:rPr lang="en-US" sz="2000" b="0" i="0" u="none" strike="noStrike">
                          <a:solidFill>
                            <a:srgbClr val="FFFFFF"/>
                          </a:solidFill>
                          <a:effectLst/>
                          <a:latin typeface="Calibri"/>
                        </a:rPr>
                        <a:t>Less than Expected</a:t>
                      </a:r>
                    </a:p>
                  </a:txBody>
                  <a:tcPr marL="23602" marR="23602" marT="23602" marB="0" anchor="b">
                    <a:lnL>
                      <a:noFill/>
                    </a:lnL>
                    <a:lnR w="12700" cap="flat" cmpd="sng" algn="ctr">
                      <a:solidFill>
                        <a:scrgbClr r="0" g="0" b="0"/>
                      </a:solidFill>
                      <a:prstDash val="solid"/>
                      <a:round/>
                      <a:headEnd type="none" w="med" len="med"/>
                      <a:tailEnd type="none" w="med" len="med"/>
                    </a:lnR>
                    <a:lnT>
                      <a:noFill/>
                    </a:lnT>
                    <a:lnB>
                      <a:noFill/>
                    </a:lnB>
                    <a:solidFill>
                      <a:srgbClr val="0F243E"/>
                    </a:solidFill>
                  </a:tcPr>
                </a:tc>
                <a:tc>
                  <a:txBody>
                    <a:bodyPr/>
                    <a:lstStyle/>
                    <a:p>
                      <a:pPr algn="ctr" fontAlgn="b"/>
                      <a:r>
                        <a:rPr lang="en-US" sz="2000" b="0" i="0" u="none" strike="noStrike" dirty="0" smtClean="0">
                          <a:solidFill>
                            <a:srgbClr val="000000"/>
                          </a:solidFill>
                          <a:effectLst/>
                          <a:latin typeface="Calibri"/>
                        </a:rPr>
                        <a:t>0.0049</a:t>
                      </a:r>
                      <a:endParaRPr lang="en-US" sz="20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-2k St </a:t>
                      </a:r>
                      <a:r>
                        <a:rPr lang="en-US" sz="2000" b="0" i="0" u="none" strike="noStrike" dirty="0" err="1" smtClean="0">
                          <a:solidFill>
                            <a:srgbClr val="000000"/>
                          </a:solidFill>
                          <a:effectLst/>
                          <a:latin typeface="Calibri"/>
                        </a:rPr>
                        <a:t>Dev</a:t>
                      </a:r>
                      <a:endParaRPr lang="en-US" sz="2000" b="0" i="0" u="none" strike="noStrike" dirty="0">
                        <a:solidFill>
                          <a:srgbClr val="000000"/>
                        </a:solidFill>
                        <a:effectLst/>
                        <a:latin typeface="Calibri"/>
                      </a:endParaRPr>
                    </a:p>
                  </a:txBody>
                  <a:tcPr marL="23602" marR="23602" marT="23602"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0</a:t>
                      </a:r>
                    </a:p>
                  </a:txBody>
                  <a:tcPr marL="23602" marR="23602" marT="23602" marB="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25 Percentile</a:t>
                      </a:r>
                      <a:endParaRPr lang="en-US" sz="2000" b="0" i="0" u="none" strike="noStrike" dirty="0">
                        <a:solidFill>
                          <a:srgbClr val="000000"/>
                        </a:solidFill>
                        <a:effectLst/>
                        <a:latin typeface="Calibri"/>
                      </a:endParaRPr>
                    </a:p>
                  </a:txBody>
                  <a:tcPr marL="23602" marR="23602" marT="23602"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026">
                <a:tc>
                  <a:txBody>
                    <a:bodyPr/>
                    <a:lstStyle/>
                    <a:p>
                      <a:pPr algn="l" fontAlgn="b"/>
                      <a:r>
                        <a:rPr lang="en-US" sz="2000" b="0" i="0" u="none" strike="noStrike">
                          <a:solidFill>
                            <a:srgbClr val="FFFFFF"/>
                          </a:solidFill>
                          <a:effectLst/>
                          <a:latin typeface="Calibri"/>
                        </a:rPr>
                        <a:t>Much less than Expected</a:t>
                      </a:r>
                    </a:p>
                  </a:txBody>
                  <a:tcPr marL="23602" marR="23602" marT="23602" marB="0" anchor="b">
                    <a:lnL>
                      <a:noFill/>
                    </a:lnL>
                    <a:lnR w="12700" cap="flat" cmpd="sng" algn="ctr">
                      <a:solidFill>
                        <a:scrgbClr r="0" g="0" b="0"/>
                      </a:solidFill>
                      <a:prstDash val="solid"/>
                      <a:round/>
                      <a:headEnd type="none" w="med" len="med"/>
                      <a:tailEnd type="none" w="med" len="med"/>
                    </a:lnR>
                    <a:lnT>
                      <a:noFill/>
                    </a:lnT>
                    <a:lnB>
                      <a:noFill/>
                    </a:lnB>
                    <a:solidFill>
                      <a:srgbClr val="0F243E"/>
                    </a:solidFill>
                  </a:tcPr>
                </a:tc>
                <a:tc>
                  <a:txBody>
                    <a:bodyPr/>
                    <a:lstStyle/>
                    <a:p>
                      <a:pPr algn="ctr" fontAlgn="b"/>
                      <a:r>
                        <a:rPr lang="en-US" sz="2000" b="0" i="0" u="none" strike="noStrike" dirty="0">
                          <a:solidFill>
                            <a:srgbClr val="000000"/>
                          </a:solidFill>
                          <a:effectLst/>
                          <a:latin typeface="Calibri"/>
                        </a:rPr>
                        <a:t>0</a:t>
                      </a:r>
                    </a:p>
                  </a:txBody>
                  <a:tcPr marL="0" marR="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Minimum</a:t>
                      </a:r>
                      <a:endParaRPr lang="en-US" sz="2000" dirty="0"/>
                    </a:p>
                  </a:txBody>
                  <a:tcPr marL="23602" marR="23602" marT="23602"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-6</a:t>
                      </a:r>
                      <a:endParaRPr lang="en-US" sz="2000" b="0" i="0" u="none" strike="noStrike" dirty="0">
                        <a:solidFill>
                          <a:srgbClr val="000000"/>
                        </a:solidFill>
                        <a:effectLst/>
                        <a:latin typeface="Calibri"/>
                      </a:endParaRPr>
                    </a:p>
                  </a:txBody>
                  <a:tcPr marL="23602" marR="23602" marT="23602" marB="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Minimum </a:t>
                      </a:r>
                      <a:endParaRPr lang="en-US" sz="2000" b="0" i="0" u="none" strike="noStrike" dirty="0">
                        <a:solidFill>
                          <a:srgbClr val="000000"/>
                        </a:solidFill>
                        <a:effectLst/>
                        <a:latin typeface="Calibri"/>
                      </a:endParaRPr>
                    </a:p>
                  </a:txBody>
                  <a:tcPr marL="23602" marR="23602" marT="23602"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33966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8119284"/>
              </p:ext>
            </p:extLst>
          </p:nvPr>
        </p:nvGraphicFramePr>
        <p:xfrm>
          <a:off x="1773724" y="434600"/>
          <a:ext cx="5697637" cy="1412757"/>
        </p:xfrm>
        <a:graphic>
          <a:graphicData uri="http://schemas.openxmlformats.org/drawingml/2006/table">
            <a:tbl>
              <a:tblPr/>
              <a:tblGrid>
                <a:gridCol w="1942377"/>
                <a:gridCol w="824038"/>
                <a:gridCol w="1259601"/>
                <a:gridCol w="652749"/>
                <a:gridCol w="1018872"/>
              </a:tblGrid>
              <a:tr h="231447">
                <a:tc gridSpan="4">
                  <a:txBody>
                    <a:bodyPr/>
                    <a:lstStyle/>
                    <a:p>
                      <a:pPr algn="ctr" fontAlgn="ctr"/>
                      <a:r>
                        <a:rPr lang="en-US" sz="1400" b="1" i="0" u="none" strike="noStrike" dirty="0">
                          <a:solidFill>
                            <a:srgbClr val="FFFFFF"/>
                          </a:solidFill>
                          <a:effectLst/>
                          <a:latin typeface="Calibri"/>
                        </a:rPr>
                        <a:t>Cut scores</a:t>
                      </a:r>
                    </a:p>
                  </a:txBody>
                  <a:tcPr marL="15751" marR="15751" marT="15751" marB="0" anchor="ctr">
                    <a:lnL>
                      <a:noFill/>
                    </a:lnL>
                    <a:lnR>
                      <a:noFill/>
                    </a:lnR>
                    <a:lnT>
                      <a:noFill/>
                    </a:lnT>
                    <a:lnB>
                      <a:noFill/>
                    </a:lnB>
                    <a:solidFill>
                      <a:srgbClr val="0F243E"/>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400" b="1" i="0" u="none" strike="noStrike">
                        <a:solidFill>
                          <a:srgbClr val="FFFFFF"/>
                        </a:solidFill>
                        <a:effectLst/>
                        <a:latin typeface="Calibri"/>
                      </a:endParaRPr>
                    </a:p>
                  </a:txBody>
                  <a:tcPr marL="15751" marR="15751" marT="15751" marB="0" anchor="ctr">
                    <a:lnL>
                      <a:noFill/>
                    </a:lnL>
                    <a:lnR>
                      <a:noFill/>
                    </a:lnR>
                    <a:lnT>
                      <a:noFill/>
                    </a:lnT>
                    <a:lnB>
                      <a:noFill/>
                    </a:lnB>
                    <a:solidFill>
                      <a:srgbClr val="0F243E"/>
                    </a:solidFill>
                  </a:tcPr>
                </a:tc>
              </a:tr>
              <a:tr h="236262">
                <a:tc>
                  <a:txBody>
                    <a:bodyPr/>
                    <a:lstStyle/>
                    <a:p>
                      <a:pPr algn="l" fontAlgn="b"/>
                      <a:r>
                        <a:rPr lang="en-US" sz="1400" b="0" i="0" u="none" strike="noStrike" dirty="0">
                          <a:solidFill>
                            <a:srgbClr val="FFFFFF"/>
                          </a:solidFill>
                          <a:effectLst/>
                          <a:latin typeface="Calibri"/>
                        </a:rPr>
                        <a:t> </a:t>
                      </a:r>
                    </a:p>
                  </a:txBody>
                  <a:tcPr marL="15751" marR="15751" marT="15751" marB="0" anchor="b">
                    <a:lnL>
                      <a:noFill/>
                    </a:lnL>
                    <a:lnR>
                      <a:noFill/>
                    </a:lnR>
                    <a:lnT>
                      <a:noFill/>
                    </a:lnT>
                    <a:lnB>
                      <a:noFill/>
                    </a:lnB>
                    <a:solidFill>
                      <a:srgbClr val="0F243E"/>
                    </a:solidFill>
                  </a:tcPr>
                </a:tc>
                <a:tc gridSpan="2">
                  <a:txBody>
                    <a:bodyPr/>
                    <a:lstStyle/>
                    <a:p>
                      <a:pPr algn="ctr" fontAlgn="b"/>
                      <a:r>
                        <a:rPr lang="en-US" sz="1400" b="0" i="0" u="none" strike="noStrike" dirty="0">
                          <a:solidFill>
                            <a:srgbClr val="FFFFFF"/>
                          </a:solidFill>
                          <a:effectLst/>
                          <a:latin typeface="Calibri"/>
                        </a:rPr>
                        <a:t>St. </a:t>
                      </a:r>
                      <a:r>
                        <a:rPr lang="en-US" sz="1400" b="0" i="0" u="none" strike="noStrike" dirty="0" err="1">
                          <a:solidFill>
                            <a:srgbClr val="FFFFFF"/>
                          </a:solidFill>
                          <a:effectLst/>
                          <a:latin typeface="Calibri"/>
                        </a:rPr>
                        <a:t>Dev</a:t>
                      </a:r>
                      <a:r>
                        <a:rPr lang="en-US" sz="1400" b="0" i="0" u="none" strike="noStrike" dirty="0">
                          <a:solidFill>
                            <a:srgbClr val="FFFFFF"/>
                          </a:solidFill>
                          <a:effectLst/>
                          <a:latin typeface="Calibri"/>
                        </a:rPr>
                        <a:t> Model</a:t>
                      </a:r>
                    </a:p>
                  </a:txBody>
                  <a:tcPr marL="15751" marR="15751" marT="15751" marB="0" anchor="b">
                    <a:lnL>
                      <a:noFill/>
                    </a:lnL>
                    <a:lnR>
                      <a:noFill/>
                    </a:lnR>
                    <a:lnT>
                      <a:noFill/>
                    </a:lnT>
                    <a:lnB w="12700" cap="flat" cmpd="sng" algn="ctr">
                      <a:solidFill>
                        <a:scrgbClr r="0" g="0" b="0"/>
                      </a:solidFill>
                      <a:prstDash val="solid"/>
                      <a:round/>
                      <a:headEnd type="none" w="med" len="med"/>
                      <a:tailEnd type="none" w="med" len="med"/>
                    </a:lnB>
                    <a:solidFill>
                      <a:srgbClr val="0F243E"/>
                    </a:solidFill>
                  </a:tcPr>
                </a:tc>
                <a:tc hMerge="1">
                  <a:txBody>
                    <a:bodyPr/>
                    <a:lstStyle/>
                    <a:p>
                      <a:pPr algn="l" fontAlgn="b"/>
                      <a:endParaRPr lang="en-US" sz="2000" b="0" i="0" u="none" strike="noStrike" dirty="0">
                        <a:solidFill>
                          <a:srgbClr val="FFFFFF"/>
                        </a:solidFill>
                        <a:effectLst/>
                        <a:latin typeface="Calibri"/>
                      </a:endParaRPr>
                    </a:p>
                  </a:txBody>
                  <a:tcPr marL="23602" marR="23602" marT="23602" marB="0" anchor="b">
                    <a:lnL>
                      <a:noFill/>
                    </a:lnL>
                    <a:lnR>
                      <a:noFill/>
                    </a:lnR>
                    <a:lnT>
                      <a:noFill/>
                    </a:lnT>
                    <a:lnB>
                      <a:noFill/>
                    </a:lnB>
                    <a:solidFill>
                      <a:srgbClr val="0F243E"/>
                    </a:solidFill>
                  </a:tcPr>
                </a:tc>
                <a:tc gridSpan="2">
                  <a:txBody>
                    <a:bodyPr/>
                    <a:lstStyle/>
                    <a:p>
                      <a:pPr algn="ctr" fontAlgn="b"/>
                      <a:r>
                        <a:rPr lang="en-US" sz="1400" b="0" i="0" u="none" strike="noStrike" dirty="0">
                          <a:solidFill>
                            <a:srgbClr val="FFFFFF"/>
                          </a:solidFill>
                          <a:effectLst/>
                          <a:latin typeface="Calibri"/>
                        </a:rPr>
                        <a:t>Quartile Model</a:t>
                      </a:r>
                    </a:p>
                  </a:txBody>
                  <a:tcPr marL="15751" marR="15751" marT="15751" marB="0" anchor="b">
                    <a:lnL>
                      <a:noFill/>
                    </a:lnL>
                    <a:lnR>
                      <a:noFill/>
                    </a:lnR>
                    <a:lnT>
                      <a:noFill/>
                    </a:lnT>
                    <a:lnB w="12700" cap="flat" cmpd="sng" algn="ctr">
                      <a:solidFill>
                        <a:scrgbClr r="0" g="0" b="0"/>
                      </a:solidFill>
                      <a:prstDash val="solid"/>
                      <a:round/>
                      <a:headEnd type="none" w="med" len="med"/>
                      <a:tailEnd type="none" w="med" len="med"/>
                    </a:lnB>
                    <a:solidFill>
                      <a:srgbClr val="0F243E"/>
                    </a:solidFill>
                  </a:tcPr>
                </a:tc>
                <a:tc hMerge="1">
                  <a:txBody>
                    <a:bodyPr/>
                    <a:lstStyle/>
                    <a:p>
                      <a:pPr algn="l" fontAlgn="b"/>
                      <a:endParaRPr lang="en-US" sz="2000" b="0" i="0" u="none" strike="noStrike" dirty="0">
                        <a:solidFill>
                          <a:srgbClr val="FFFFFF"/>
                        </a:solidFill>
                        <a:effectLst/>
                        <a:latin typeface="Calibri"/>
                      </a:endParaRPr>
                    </a:p>
                  </a:txBody>
                  <a:tcPr marL="23602" marR="23602" marT="23602" marB="0" anchor="b">
                    <a:lnL>
                      <a:noFill/>
                    </a:lnL>
                    <a:lnR>
                      <a:noFill/>
                    </a:lnR>
                    <a:lnT>
                      <a:noFill/>
                    </a:lnT>
                    <a:lnB w="12700" cap="flat" cmpd="sng" algn="ctr">
                      <a:solidFill>
                        <a:scrgbClr r="0" g="0" b="0"/>
                      </a:solidFill>
                      <a:prstDash val="solid"/>
                      <a:round/>
                      <a:headEnd type="none" w="med" len="med"/>
                      <a:tailEnd type="none" w="med" len="med"/>
                    </a:lnB>
                    <a:solidFill>
                      <a:srgbClr val="0F243E"/>
                    </a:solidFill>
                  </a:tcPr>
                </a:tc>
              </a:tr>
              <a:tr h="236262">
                <a:tc>
                  <a:txBody>
                    <a:bodyPr/>
                    <a:lstStyle/>
                    <a:p>
                      <a:pPr algn="l" fontAlgn="b"/>
                      <a:r>
                        <a:rPr lang="en-US" sz="1400" b="0" i="0" u="none" strike="noStrike" dirty="0">
                          <a:solidFill>
                            <a:srgbClr val="FFFFFF"/>
                          </a:solidFill>
                          <a:effectLst/>
                          <a:latin typeface="Calibri"/>
                        </a:rPr>
                        <a:t>More than expected</a:t>
                      </a:r>
                    </a:p>
                  </a:txBody>
                  <a:tcPr marL="15751" marR="15751" marT="15751" marB="0" anchor="b">
                    <a:lnL>
                      <a:noFill/>
                    </a:lnL>
                    <a:lnR w="12700" cap="flat" cmpd="sng" algn="ctr">
                      <a:solidFill>
                        <a:scrgbClr r="0" g="0" b="0"/>
                      </a:solidFill>
                      <a:prstDash val="solid"/>
                      <a:round/>
                      <a:headEnd type="none" w="med" len="med"/>
                      <a:tailEnd type="none" w="med" len="med"/>
                    </a:lnR>
                    <a:lnT>
                      <a:noFill/>
                    </a:lnT>
                    <a:lnB>
                      <a:noFill/>
                    </a:lnB>
                    <a:solidFill>
                      <a:srgbClr val="0F243E"/>
                    </a:solidFill>
                  </a:tcPr>
                </a:tc>
                <a:tc>
                  <a:txBody>
                    <a:bodyPr/>
                    <a:lstStyle/>
                    <a:p>
                      <a:pPr algn="ctr" fontAlgn="b"/>
                      <a:r>
                        <a:rPr lang="en-US" sz="1400" b="0" i="0" u="none" strike="noStrike" dirty="0" smtClean="0">
                          <a:solidFill>
                            <a:srgbClr val="000000"/>
                          </a:solidFill>
                          <a:effectLst/>
                          <a:latin typeface="Calibri"/>
                        </a:rPr>
                        <a:t>1.56</a:t>
                      </a:r>
                      <a:endParaRPr lang="en-US" sz="14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+1k St. </a:t>
                      </a:r>
                      <a:r>
                        <a:rPr lang="en-US" sz="1400" b="0" i="0" u="none" strike="noStrike" dirty="0" err="1" smtClean="0">
                          <a:solidFill>
                            <a:srgbClr val="000000"/>
                          </a:solidFill>
                          <a:effectLst/>
                          <a:latin typeface="Calibri"/>
                        </a:rPr>
                        <a:t>Dev</a:t>
                      </a:r>
                      <a:endParaRPr lang="en-US" sz="1400" b="0" i="0" u="none" strike="noStrike" dirty="0">
                        <a:solidFill>
                          <a:srgbClr val="000000"/>
                        </a:solidFill>
                        <a:effectLst/>
                        <a:latin typeface="Calibri"/>
                      </a:endParaRPr>
                    </a:p>
                  </a:txBody>
                  <a:tcPr marL="15751" marR="15751" marT="15751"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15751" marR="15751" marT="15751" marB="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75</a:t>
                      </a:r>
                      <a:r>
                        <a:rPr lang="en-US" sz="1400" b="0" i="0" u="none" strike="noStrike" baseline="0" dirty="0" smtClean="0">
                          <a:solidFill>
                            <a:srgbClr val="000000"/>
                          </a:solidFill>
                          <a:effectLst/>
                          <a:latin typeface="Calibri"/>
                        </a:rPr>
                        <a:t> percentile</a:t>
                      </a:r>
                      <a:endParaRPr lang="en-US" sz="1400" b="0" i="0" u="none" strike="noStrike" dirty="0">
                        <a:solidFill>
                          <a:srgbClr val="000000"/>
                        </a:solidFill>
                        <a:effectLst/>
                        <a:latin typeface="Calibri"/>
                      </a:endParaRPr>
                    </a:p>
                  </a:txBody>
                  <a:tcPr marL="15751" marR="15751" marT="15751"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6262">
                <a:tc>
                  <a:txBody>
                    <a:bodyPr/>
                    <a:lstStyle/>
                    <a:p>
                      <a:pPr algn="l" fontAlgn="b"/>
                      <a:r>
                        <a:rPr lang="en-US" sz="1400" b="0" i="0" u="none" strike="noStrike">
                          <a:solidFill>
                            <a:srgbClr val="FFFFFF"/>
                          </a:solidFill>
                          <a:effectLst/>
                          <a:latin typeface="Calibri"/>
                        </a:rPr>
                        <a:t>Expected</a:t>
                      </a:r>
                    </a:p>
                  </a:txBody>
                  <a:tcPr marL="15751" marR="15751" marT="15751" marB="0" anchor="b">
                    <a:lnL>
                      <a:noFill/>
                    </a:lnL>
                    <a:lnR w="12700" cap="flat" cmpd="sng" algn="ctr">
                      <a:solidFill>
                        <a:scrgbClr r="0" g="0" b="0"/>
                      </a:solidFill>
                      <a:prstDash val="solid"/>
                      <a:round/>
                      <a:headEnd type="none" w="med" len="med"/>
                      <a:tailEnd type="none" w="med" len="med"/>
                    </a:lnR>
                    <a:lnT>
                      <a:noFill/>
                    </a:lnT>
                    <a:lnB>
                      <a:noFill/>
                    </a:lnB>
                    <a:solidFill>
                      <a:srgbClr val="0F243E"/>
                    </a:solidFill>
                  </a:tcPr>
                </a:tc>
                <a:tc>
                  <a:txBody>
                    <a:bodyPr/>
                    <a:lstStyle/>
                    <a:p>
                      <a:pPr algn="ctr" fontAlgn="b"/>
                      <a:r>
                        <a:rPr lang="en-US" sz="1400" b="0" i="0" u="none" strike="noStrike" dirty="0" smtClean="0">
                          <a:solidFill>
                            <a:srgbClr val="000000"/>
                          </a:solidFill>
                          <a:effectLst/>
                          <a:latin typeface="Calibri"/>
                        </a:rPr>
                        <a:t>0.52</a:t>
                      </a:r>
                      <a:endParaRPr lang="en-US" sz="14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-1k St. </a:t>
                      </a:r>
                      <a:r>
                        <a:rPr lang="en-US" sz="1400" b="0" i="0" u="none" strike="noStrike" dirty="0" err="1" smtClean="0">
                          <a:solidFill>
                            <a:srgbClr val="000000"/>
                          </a:solidFill>
                          <a:effectLst/>
                          <a:latin typeface="Calibri"/>
                        </a:rPr>
                        <a:t>Dev</a:t>
                      </a:r>
                      <a:endParaRPr lang="en-US" sz="1400" b="0" i="0" u="none" strike="noStrike" dirty="0">
                        <a:solidFill>
                          <a:srgbClr val="000000"/>
                        </a:solidFill>
                        <a:effectLst/>
                        <a:latin typeface="Calibri"/>
                      </a:endParaRPr>
                    </a:p>
                  </a:txBody>
                  <a:tcPr marL="15751" marR="15751" marT="15751"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15751" marR="15751" marT="15751" marB="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50 Percentile</a:t>
                      </a:r>
                      <a:endParaRPr lang="en-US" sz="1400" b="0" i="0" u="none" strike="noStrike" dirty="0">
                        <a:solidFill>
                          <a:srgbClr val="000000"/>
                        </a:solidFill>
                        <a:effectLst/>
                        <a:latin typeface="Calibri"/>
                      </a:endParaRPr>
                    </a:p>
                  </a:txBody>
                  <a:tcPr marL="15751" marR="15751" marT="15751"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6262">
                <a:tc>
                  <a:txBody>
                    <a:bodyPr/>
                    <a:lstStyle/>
                    <a:p>
                      <a:pPr algn="l" fontAlgn="b"/>
                      <a:r>
                        <a:rPr lang="en-US" sz="1400" b="0" i="0" u="none" strike="noStrike">
                          <a:solidFill>
                            <a:srgbClr val="FFFFFF"/>
                          </a:solidFill>
                          <a:effectLst/>
                          <a:latin typeface="Calibri"/>
                        </a:rPr>
                        <a:t>Less than Expected</a:t>
                      </a:r>
                    </a:p>
                  </a:txBody>
                  <a:tcPr marL="15751" marR="15751" marT="15751" marB="0" anchor="b">
                    <a:lnL>
                      <a:noFill/>
                    </a:lnL>
                    <a:lnR w="12700" cap="flat" cmpd="sng" algn="ctr">
                      <a:solidFill>
                        <a:scrgbClr r="0" g="0" b="0"/>
                      </a:solidFill>
                      <a:prstDash val="solid"/>
                      <a:round/>
                      <a:headEnd type="none" w="med" len="med"/>
                      <a:tailEnd type="none" w="med" len="med"/>
                    </a:lnR>
                    <a:lnT>
                      <a:noFill/>
                    </a:lnT>
                    <a:lnB>
                      <a:noFill/>
                    </a:lnB>
                    <a:solidFill>
                      <a:srgbClr val="0F243E"/>
                    </a:solidFill>
                  </a:tcPr>
                </a:tc>
                <a:tc>
                  <a:txBody>
                    <a:bodyPr/>
                    <a:lstStyle/>
                    <a:p>
                      <a:pPr algn="ctr" fontAlgn="b"/>
                      <a:r>
                        <a:rPr lang="en-US" sz="1400" b="0" i="0" u="none" strike="noStrike" dirty="0" smtClean="0">
                          <a:solidFill>
                            <a:srgbClr val="000000"/>
                          </a:solidFill>
                          <a:effectLst/>
                          <a:latin typeface="Calibri"/>
                        </a:rPr>
                        <a:t>0.0049</a:t>
                      </a:r>
                      <a:endParaRPr lang="en-US" sz="1400" b="0" i="0" u="none" strike="noStrike" dirty="0">
                        <a:solidFill>
                          <a:srgbClr val="000000"/>
                        </a:solidFill>
                        <a:effectLst/>
                        <a:latin typeface="Calibri"/>
                      </a:endParaRPr>
                    </a:p>
                  </a:txBody>
                  <a:tcPr marL="0" marR="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-2k St </a:t>
                      </a:r>
                      <a:r>
                        <a:rPr lang="en-US" sz="1400" b="0" i="0" u="none" strike="noStrike" dirty="0" err="1" smtClean="0">
                          <a:solidFill>
                            <a:srgbClr val="000000"/>
                          </a:solidFill>
                          <a:effectLst/>
                          <a:latin typeface="Calibri"/>
                        </a:rPr>
                        <a:t>Dev</a:t>
                      </a:r>
                      <a:endParaRPr lang="en-US" sz="1400" b="0" i="0" u="none" strike="noStrike" dirty="0">
                        <a:solidFill>
                          <a:srgbClr val="000000"/>
                        </a:solidFill>
                        <a:effectLst/>
                        <a:latin typeface="Calibri"/>
                      </a:endParaRPr>
                    </a:p>
                  </a:txBody>
                  <a:tcPr marL="15751" marR="15751" marT="15751"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0</a:t>
                      </a:r>
                    </a:p>
                  </a:txBody>
                  <a:tcPr marL="15751" marR="15751" marT="15751" marB="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25 Percentile</a:t>
                      </a:r>
                      <a:endParaRPr lang="en-US" sz="1400" b="0" i="0" u="none" strike="noStrike" dirty="0">
                        <a:solidFill>
                          <a:srgbClr val="000000"/>
                        </a:solidFill>
                        <a:effectLst/>
                        <a:latin typeface="Calibri"/>
                      </a:endParaRPr>
                    </a:p>
                  </a:txBody>
                  <a:tcPr marL="15751" marR="15751" marT="15751"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6262">
                <a:tc>
                  <a:txBody>
                    <a:bodyPr/>
                    <a:lstStyle/>
                    <a:p>
                      <a:pPr algn="l" fontAlgn="b"/>
                      <a:r>
                        <a:rPr lang="en-US" sz="1400" b="0" i="0" u="none" strike="noStrike">
                          <a:solidFill>
                            <a:srgbClr val="FFFFFF"/>
                          </a:solidFill>
                          <a:effectLst/>
                          <a:latin typeface="Calibri"/>
                        </a:rPr>
                        <a:t>Much less than Expected</a:t>
                      </a:r>
                    </a:p>
                  </a:txBody>
                  <a:tcPr marL="15751" marR="15751" marT="15751" marB="0" anchor="b">
                    <a:lnL>
                      <a:noFill/>
                    </a:lnL>
                    <a:lnR w="12700" cap="flat" cmpd="sng" algn="ctr">
                      <a:solidFill>
                        <a:scrgbClr r="0" g="0" b="0"/>
                      </a:solidFill>
                      <a:prstDash val="solid"/>
                      <a:round/>
                      <a:headEnd type="none" w="med" len="med"/>
                      <a:tailEnd type="none" w="med" len="med"/>
                    </a:lnR>
                    <a:lnT>
                      <a:noFill/>
                    </a:lnT>
                    <a:lnB>
                      <a:noFill/>
                    </a:lnB>
                    <a:solidFill>
                      <a:srgbClr val="0F243E"/>
                    </a:solidFill>
                  </a:tcPr>
                </a:tc>
                <a:tc>
                  <a:txBody>
                    <a:bodyPr/>
                    <a:lstStyle/>
                    <a:p>
                      <a:pPr algn="ctr" fontAlgn="b"/>
                      <a:r>
                        <a:rPr lang="en-US" sz="1400" b="0" i="0" u="none" strike="noStrike" dirty="0">
                          <a:solidFill>
                            <a:srgbClr val="000000"/>
                          </a:solidFill>
                          <a:effectLst/>
                          <a:latin typeface="Calibri"/>
                        </a:rPr>
                        <a:t>0</a:t>
                      </a:r>
                    </a:p>
                  </a:txBody>
                  <a:tcPr marL="0" marR="0" marT="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Minimum</a:t>
                      </a:r>
                      <a:endParaRPr lang="en-US" sz="1400" dirty="0"/>
                    </a:p>
                  </a:txBody>
                  <a:tcPr marL="15751" marR="15751" marT="15751"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5751" marR="15751" marT="15751" marB="0"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Minimum </a:t>
                      </a:r>
                      <a:endParaRPr lang="en-US" sz="1400" b="0" i="0" u="none" strike="noStrike" dirty="0">
                        <a:solidFill>
                          <a:srgbClr val="000000"/>
                        </a:solidFill>
                        <a:effectLst/>
                        <a:latin typeface="Calibri"/>
                      </a:endParaRPr>
                    </a:p>
                  </a:txBody>
                  <a:tcPr marL="15751" marR="15751" marT="15751" marB="0"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9772511"/>
              </p:ext>
            </p:extLst>
          </p:nvPr>
        </p:nvGraphicFramePr>
        <p:xfrm>
          <a:off x="1491488" y="2108200"/>
          <a:ext cx="6311892" cy="4749800"/>
        </p:xfrm>
        <a:graphic>
          <a:graphicData uri="http://schemas.openxmlformats.org/drawingml/2006/table">
            <a:tbl>
              <a:tblPr/>
              <a:tblGrid>
                <a:gridCol w="2123091"/>
                <a:gridCol w="1396267"/>
                <a:gridCol w="1396267"/>
                <a:gridCol w="1396267"/>
              </a:tblGrid>
              <a:tr h="190500">
                <a:tc>
                  <a:txBody>
                    <a:bodyPr/>
                    <a:lstStyle/>
                    <a:p>
                      <a:pPr algn="ctr" fontAlgn="b"/>
                      <a:r>
                        <a:rPr lang="en-US" sz="2000" b="0" i="0" u="none" strike="noStrike" dirty="0" smtClean="0">
                          <a:solidFill>
                            <a:srgbClr val="000000"/>
                          </a:solidFill>
                          <a:effectLst/>
                          <a:latin typeface="Calibri"/>
                        </a:rPr>
                        <a:t>Teacher</a:t>
                      </a:r>
                      <a:endParaRPr lang="en-US" sz="2000" b="0" i="0" u="none" strike="noStrike" dirty="0">
                        <a:solidFill>
                          <a:srgbClr val="000000"/>
                        </a:solidFill>
                        <a:effectLst/>
                        <a:latin typeface="Calibri"/>
                      </a:endParaRP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000" b="0" i="0" u="none" strike="noStrike" dirty="0" smtClean="0">
                          <a:solidFill>
                            <a:srgbClr val="000000"/>
                          </a:solidFill>
                          <a:effectLst/>
                          <a:latin typeface="Calibri"/>
                        </a:rPr>
                        <a:t>Average Growth</a:t>
                      </a:r>
                      <a:endParaRPr lang="en-US" sz="2000" b="0" i="0" u="none" strike="noStrike" dirty="0">
                        <a:solidFill>
                          <a:srgbClr val="000000"/>
                        </a:solidFill>
                        <a:effectLst/>
                        <a:latin typeface="Calibri"/>
                      </a:endParaRPr>
                    </a:p>
                  </a:txBody>
                  <a:tcPr marL="12700" marR="12700" marT="12700" marB="0" anchor="ctr">
                    <a:lnL>
                      <a:noFill/>
                    </a:lnL>
                    <a:lnR>
                      <a:noFill/>
                    </a:lnR>
                    <a:lnT>
                      <a:noFill/>
                    </a:lnT>
                    <a:lnB>
                      <a:noFill/>
                    </a:lnB>
                    <a:solidFill>
                      <a:schemeClr val="accent6">
                        <a:lumMod val="60000"/>
                        <a:lumOff val="40000"/>
                      </a:schemeClr>
                    </a:solidFill>
                  </a:tcPr>
                </a:tc>
                <a:tc gridSpan="2">
                  <a:txBody>
                    <a:bodyPr/>
                    <a:lstStyle/>
                    <a:p>
                      <a:pPr algn="ctr" fontAlgn="ctr"/>
                      <a:r>
                        <a:rPr lang="en-US" sz="2000" b="0" i="0" u="none" strike="noStrike" dirty="0" smtClean="0">
                          <a:solidFill>
                            <a:srgbClr val="000000"/>
                          </a:solidFill>
                          <a:effectLst/>
                          <a:latin typeface="Calibri"/>
                        </a:rPr>
                        <a:t>Individual Attribution</a:t>
                      </a:r>
                      <a:r>
                        <a:rPr lang="en-US" sz="2000" b="0" i="0" u="none" strike="noStrike" baseline="0" dirty="0" smtClean="0">
                          <a:solidFill>
                            <a:srgbClr val="000000"/>
                          </a:solidFill>
                          <a:effectLst/>
                          <a:latin typeface="Calibri"/>
                        </a:rPr>
                        <a:t> Rating</a:t>
                      </a:r>
                      <a:endParaRPr lang="en-US" sz="2000" b="0" i="0" u="none" strike="noStrike" dirty="0">
                        <a:solidFill>
                          <a:srgbClr val="000000"/>
                        </a:solidFill>
                        <a:effectLst/>
                        <a:latin typeface="Calibri"/>
                      </a:endParaRPr>
                    </a:p>
                  </a:txBody>
                  <a:tcPr marL="12700" marR="12700" marT="12700" marB="0" anchor="ctr">
                    <a:lnL>
                      <a:noFill/>
                    </a:lnL>
                    <a:lnR>
                      <a:noFill/>
                    </a:lnR>
                    <a:lnT>
                      <a:noFill/>
                    </a:lnT>
                    <a:lnB>
                      <a:noFill/>
                    </a:lnB>
                    <a:solidFill>
                      <a:schemeClr val="accent6">
                        <a:lumMod val="60000"/>
                        <a:lumOff val="40000"/>
                      </a:schemeClr>
                    </a:solidFill>
                  </a:tcPr>
                </a:tc>
                <a:tc hMerge="1">
                  <a:txBody>
                    <a:bodyPr/>
                    <a:lstStyle/>
                    <a:p>
                      <a:pPr algn="r" fontAlgn="ctr"/>
                      <a:endParaRPr lang="en-US" sz="1200" b="0" i="0" u="none" strike="noStrike" dirty="0">
                        <a:solidFill>
                          <a:srgbClr val="000000"/>
                        </a:solidFill>
                        <a:effectLst/>
                        <a:latin typeface="Calibri"/>
                      </a:endParaRPr>
                    </a:p>
                  </a:txBody>
                  <a:tcPr marL="12700" marR="12700" marT="12700" marB="0" anchor="ctr">
                    <a:lnL>
                      <a:noFill/>
                    </a:lnL>
                    <a:lnR>
                      <a:noFill/>
                    </a:lnR>
                    <a:lnT>
                      <a:noFill/>
                    </a:lnT>
                    <a:lnB>
                      <a:noFill/>
                    </a:lnB>
                    <a:solidFill>
                      <a:srgbClr val="008000"/>
                    </a:solidFill>
                  </a:tcPr>
                </a:tc>
              </a:tr>
              <a:tr h="190500">
                <a:tc>
                  <a:txBody>
                    <a:bodyPr/>
                    <a:lstStyle/>
                    <a:p>
                      <a:pPr algn="ctr" fontAlgn="b"/>
                      <a:r>
                        <a:rPr lang="en-US" sz="2000" b="0" i="0" u="none" strike="noStrike" dirty="0">
                          <a:solidFill>
                            <a:srgbClr val="000000"/>
                          </a:solidFill>
                          <a:effectLst/>
                          <a:latin typeface="Calibri"/>
                        </a:rPr>
                        <a:t>Teacher 1</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1.019607843</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2</a:t>
                      </a:r>
                    </a:p>
                  </a:txBody>
                  <a:tcPr marL="0" marR="0" marT="0" marB="0" anchor="ctr">
                    <a:lnL>
                      <a:noFill/>
                    </a:lnL>
                    <a:lnR>
                      <a:noFill/>
                    </a:lnR>
                    <a:lnT>
                      <a:noFill/>
                    </a:lnT>
                    <a:lnB>
                      <a:noFill/>
                    </a:lnB>
                    <a:solidFill>
                      <a:srgbClr val="008000"/>
                    </a:solidFill>
                  </a:tcPr>
                </a:tc>
                <a:tc>
                  <a:txBody>
                    <a:bodyPr/>
                    <a:lstStyle/>
                    <a:p>
                      <a:pPr algn="ctr" fontAlgn="ctr"/>
                      <a:r>
                        <a:rPr lang="en-US" sz="2000" b="0" i="0" u="none" strike="noStrike" dirty="0">
                          <a:solidFill>
                            <a:srgbClr val="000000"/>
                          </a:solidFill>
                          <a:effectLst/>
                          <a:latin typeface="Calibri"/>
                        </a:rPr>
                        <a:t>2</a:t>
                      </a:r>
                    </a:p>
                  </a:txBody>
                  <a:tcPr marL="12700" marR="12700" marT="12700" marB="0" anchor="ctr">
                    <a:lnL>
                      <a:noFill/>
                    </a:lnL>
                    <a:lnR>
                      <a:noFill/>
                    </a:lnR>
                    <a:lnT>
                      <a:noFill/>
                    </a:lnT>
                    <a:lnB>
                      <a:noFill/>
                    </a:lnB>
                    <a:solidFill>
                      <a:srgbClr val="008000"/>
                    </a:solidFill>
                  </a:tcPr>
                </a:tc>
              </a:tr>
              <a:tr h="190500">
                <a:tc>
                  <a:txBody>
                    <a:bodyPr/>
                    <a:lstStyle/>
                    <a:p>
                      <a:pPr algn="ctr" fontAlgn="b"/>
                      <a:r>
                        <a:rPr lang="en-US" sz="2000" b="0" i="0" u="none" strike="noStrike" dirty="0">
                          <a:solidFill>
                            <a:srgbClr val="000000"/>
                          </a:solidFill>
                          <a:effectLst/>
                          <a:latin typeface="Calibri"/>
                        </a:rPr>
                        <a:t>Teacher 2</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2.351351351</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3</a:t>
                      </a:r>
                    </a:p>
                  </a:txBody>
                  <a:tcPr marL="0" marR="0" marT="0" marB="0" anchor="ctr">
                    <a:lnL>
                      <a:noFill/>
                    </a:lnL>
                    <a:lnR>
                      <a:noFill/>
                    </a:lnR>
                    <a:lnT>
                      <a:noFill/>
                    </a:lnT>
                    <a:lnB>
                      <a:noFill/>
                    </a:lnB>
                    <a:solidFill>
                      <a:srgbClr val="0000FF"/>
                    </a:solidFill>
                  </a:tcPr>
                </a:tc>
                <a:tc>
                  <a:txBody>
                    <a:bodyPr/>
                    <a:lstStyle/>
                    <a:p>
                      <a:pPr algn="ctr" fontAlgn="ctr"/>
                      <a:r>
                        <a:rPr lang="en-US" sz="2000" b="0" i="0" u="none" strike="noStrike" dirty="0">
                          <a:solidFill>
                            <a:srgbClr val="000000"/>
                          </a:solidFill>
                          <a:effectLst/>
                          <a:latin typeface="Calibri"/>
                        </a:rPr>
                        <a:t>3</a:t>
                      </a:r>
                    </a:p>
                  </a:txBody>
                  <a:tcPr marL="12700" marR="12700" marT="12700" marB="0" anchor="ctr">
                    <a:lnL>
                      <a:noFill/>
                    </a:lnL>
                    <a:lnR>
                      <a:noFill/>
                    </a:lnR>
                    <a:lnT>
                      <a:noFill/>
                    </a:lnT>
                    <a:lnB>
                      <a:noFill/>
                    </a:lnB>
                    <a:solidFill>
                      <a:srgbClr val="0000FF"/>
                    </a:solidFill>
                  </a:tcPr>
                </a:tc>
              </a:tr>
              <a:tr h="190500">
                <a:tc>
                  <a:txBody>
                    <a:bodyPr/>
                    <a:lstStyle/>
                    <a:p>
                      <a:pPr algn="ctr" fontAlgn="b"/>
                      <a:r>
                        <a:rPr lang="en-US" sz="2000" b="0" i="0" u="none" strike="noStrike" dirty="0">
                          <a:solidFill>
                            <a:srgbClr val="000000"/>
                          </a:solidFill>
                          <a:effectLst/>
                          <a:latin typeface="Calibri"/>
                        </a:rPr>
                        <a:t>Teacher 3</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a:solidFill>
                            <a:srgbClr val="000000"/>
                          </a:solidFill>
                          <a:effectLst/>
                          <a:latin typeface="Calibri"/>
                        </a:rPr>
                        <a:t>0.987179487</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2</a:t>
                      </a:r>
                    </a:p>
                  </a:txBody>
                  <a:tcPr marL="0" marR="0" marT="0" marB="0" anchor="ctr">
                    <a:lnL>
                      <a:noFill/>
                    </a:lnL>
                    <a:lnR>
                      <a:noFill/>
                    </a:lnR>
                    <a:lnT>
                      <a:noFill/>
                    </a:lnT>
                    <a:lnB>
                      <a:noFill/>
                    </a:lnB>
                    <a:solidFill>
                      <a:srgbClr val="008000"/>
                    </a:solidFill>
                  </a:tcPr>
                </a:tc>
                <a:tc>
                  <a:txBody>
                    <a:bodyPr/>
                    <a:lstStyle/>
                    <a:p>
                      <a:pPr algn="ctr" fontAlgn="ctr"/>
                      <a:r>
                        <a:rPr lang="en-US" sz="2000" b="0" i="0" u="none" strike="noStrike" dirty="0">
                          <a:solidFill>
                            <a:srgbClr val="000000"/>
                          </a:solidFill>
                          <a:effectLst/>
                          <a:latin typeface="Calibri"/>
                        </a:rPr>
                        <a:t>1</a:t>
                      </a:r>
                    </a:p>
                  </a:txBody>
                  <a:tcPr marL="12700" marR="12700" marT="12700" marB="0" anchor="ctr">
                    <a:lnL>
                      <a:noFill/>
                    </a:lnL>
                    <a:lnR>
                      <a:noFill/>
                    </a:lnR>
                    <a:lnT>
                      <a:noFill/>
                    </a:lnT>
                    <a:lnB>
                      <a:noFill/>
                    </a:lnB>
                    <a:solidFill>
                      <a:srgbClr val="FFFF00"/>
                    </a:solidFill>
                  </a:tcPr>
                </a:tc>
              </a:tr>
              <a:tr h="190500">
                <a:tc>
                  <a:txBody>
                    <a:bodyPr/>
                    <a:lstStyle/>
                    <a:p>
                      <a:pPr algn="ctr" fontAlgn="b"/>
                      <a:r>
                        <a:rPr lang="en-US" sz="2000" b="0" i="0" u="none" strike="noStrike" dirty="0">
                          <a:solidFill>
                            <a:srgbClr val="000000"/>
                          </a:solidFill>
                          <a:effectLst/>
                          <a:latin typeface="Calibri"/>
                        </a:rPr>
                        <a:t>Teacher 4</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0.025</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1</a:t>
                      </a:r>
                    </a:p>
                  </a:txBody>
                  <a:tcPr marL="0" marR="0" marT="0" marB="0" anchor="ctr">
                    <a:lnL>
                      <a:noFill/>
                    </a:lnL>
                    <a:lnR>
                      <a:noFill/>
                    </a:lnR>
                    <a:lnT>
                      <a:noFill/>
                    </a:lnT>
                    <a:lnB>
                      <a:noFill/>
                    </a:lnB>
                    <a:solidFill>
                      <a:srgbClr val="FFFF00"/>
                    </a:solidFill>
                  </a:tcPr>
                </a:tc>
                <a:tc>
                  <a:txBody>
                    <a:bodyPr/>
                    <a:lstStyle/>
                    <a:p>
                      <a:pPr algn="ctr" fontAlgn="ctr"/>
                      <a:r>
                        <a:rPr lang="en-US" sz="2000" b="0" i="0" u="none" strike="noStrike" dirty="0">
                          <a:solidFill>
                            <a:srgbClr val="000000"/>
                          </a:solidFill>
                          <a:effectLst/>
                          <a:latin typeface="Calibri"/>
                        </a:rPr>
                        <a:t>1</a:t>
                      </a:r>
                    </a:p>
                  </a:txBody>
                  <a:tcPr marL="12700" marR="12700" marT="12700" marB="0" anchor="ctr">
                    <a:lnL>
                      <a:noFill/>
                    </a:lnL>
                    <a:lnR>
                      <a:noFill/>
                    </a:lnR>
                    <a:lnT>
                      <a:noFill/>
                    </a:lnT>
                    <a:lnB>
                      <a:noFill/>
                    </a:lnB>
                    <a:solidFill>
                      <a:srgbClr val="FFFF00"/>
                    </a:solidFill>
                  </a:tcPr>
                </a:tc>
              </a:tr>
              <a:tr h="190500">
                <a:tc>
                  <a:txBody>
                    <a:bodyPr/>
                    <a:lstStyle/>
                    <a:p>
                      <a:pPr algn="ctr" fontAlgn="b"/>
                      <a:r>
                        <a:rPr lang="en-US" sz="2000" b="0" i="0" u="none" strike="noStrike" dirty="0">
                          <a:solidFill>
                            <a:srgbClr val="000000"/>
                          </a:solidFill>
                          <a:effectLst/>
                          <a:latin typeface="Calibri"/>
                        </a:rPr>
                        <a:t>Teacher 5</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a:solidFill>
                            <a:srgbClr val="000000"/>
                          </a:solidFill>
                          <a:effectLst/>
                          <a:latin typeface="Calibri"/>
                        </a:rPr>
                        <a:t>0.896551724</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2</a:t>
                      </a:r>
                    </a:p>
                  </a:txBody>
                  <a:tcPr marL="0" marR="0" marT="0" marB="0" anchor="ctr">
                    <a:lnL>
                      <a:noFill/>
                    </a:lnL>
                    <a:lnR>
                      <a:noFill/>
                    </a:lnR>
                    <a:lnT>
                      <a:noFill/>
                    </a:lnT>
                    <a:lnB>
                      <a:noFill/>
                    </a:lnB>
                    <a:solidFill>
                      <a:srgbClr val="008000"/>
                    </a:solidFill>
                  </a:tcPr>
                </a:tc>
                <a:tc>
                  <a:txBody>
                    <a:bodyPr/>
                    <a:lstStyle/>
                    <a:p>
                      <a:pPr algn="ctr" fontAlgn="ctr"/>
                      <a:r>
                        <a:rPr lang="en-US" sz="2000" b="0" i="0" u="none" strike="noStrike" dirty="0">
                          <a:solidFill>
                            <a:srgbClr val="000000"/>
                          </a:solidFill>
                          <a:effectLst/>
                          <a:latin typeface="Calibri"/>
                        </a:rPr>
                        <a:t>1</a:t>
                      </a:r>
                    </a:p>
                  </a:txBody>
                  <a:tcPr marL="12700" marR="12700" marT="12700" marB="0" anchor="ctr">
                    <a:lnL>
                      <a:noFill/>
                    </a:lnL>
                    <a:lnR>
                      <a:noFill/>
                    </a:lnR>
                    <a:lnT>
                      <a:noFill/>
                    </a:lnT>
                    <a:lnB>
                      <a:noFill/>
                    </a:lnB>
                    <a:solidFill>
                      <a:srgbClr val="FFFF00"/>
                    </a:solidFill>
                  </a:tcPr>
                </a:tc>
              </a:tr>
              <a:tr h="190500">
                <a:tc>
                  <a:txBody>
                    <a:bodyPr/>
                    <a:lstStyle/>
                    <a:p>
                      <a:pPr algn="ctr" fontAlgn="b"/>
                      <a:r>
                        <a:rPr lang="en-US" sz="2000" b="0" i="0" u="none" strike="noStrike" dirty="0">
                          <a:solidFill>
                            <a:srgbClr val="000000"/>
                          </a:solidFill>
                          <a:effectLst/>
                          <a:latin typeface="Calibri"/>
                        </a:rPr>
                        <a:t>Teacher 6</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a:solidFill>
                            <a:srgbClr val="000000"/>
                          </a:solidFill>
                          <a:effectLst/>
                          <a:latin typeface="Calibri"/>
                        </a:rPr>
                        <a:t>0.588785047</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2</a:t>
                      </a:r>
                    </a:p>
                  </a:txBody>
                  <a:tcPr marL="0" marR="0" marT="0" marB="0" anchor="ctr">
                    <a:lnL>
                      <a:noFill/>
                    </a:lnL>
                    <a:lnR>
                      <a:noFill/>
                    </a:lnR>
                    <a:lnT>
                      <a:noFill/>
                    </a:lnT>
                    <a:lnB>
                      <a:noFill/>
                    </a:lnB>
                    <a:solidFill>
                      <a:srgbClr val="008000"/>
                    </a:solidFill>
                  </a:tcPr>
                </a:tc>
                <a:tc>
                  <a:txBody>
                    <a:bodyPr/>
                    <a:lstStyle/>
                    <a:p>
                      <a:pPr algn="ctr" fontAlgn="ctr"/>
                      <a:r>
                        <a:rPr lang="en-US" sz="2000" b="0" i="0" u="none" strike="noStrike">
                          <a:solidFill>
                            <a:srgbClr val="000000"/>
                          </a:solidFill>
                          <a:effectLst/>
                          <a:latin typeface="Calibri"/>
                        </a:rPr>
                        <a:t>1</a:t>
                      </a:r>
                    </a:p>
                  </a:txBody>
                  <a:tcPr marL="12700" marR="12700" marT="12700" marB="0" anchor="ctr">
                    <a:lnL>
                      <a:noFill/>
                    </a:lnL>
                    <a:lnR>
                      <a:noFill/>
                    </a:lnR>
                    <a:lnT>
                      <a:noFill/>
                    </a:lnT>
                    <a:lnB>
                      <a:noFill/>
                    </a:lnB>
                    <a:solidFill>
                      <a:srgbClr val="FFFF00"/>
                    </a:solidFill>
                  </a:tcPr>
                </a:tc>
              </a:tr>
              <a:tr h="190500">
                <a:tc>
                  <a:txBody>
                    <a:bodyPr/>
                    <a:lstStyle/>
                    <a:p>
                      <a:pPr algn="ctr" fontAlgn="b"/>
                      <a:r>
                        <a:rPr lang="en-US" sz="2000" b="0" i="0" u="none" strike="noStrike">
                          <a:solidFill>
                            <a:srgbClr val="000000"/>
                          </a:solidFill>
                          <a:effectLst/>
                          <a:latin typeface="Calibri"/>
                        </a:rPr>
                        <a:t>Teacher 7</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1.220588235</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2</a:t>
                      </a:r>
                    </a:p>
                  </a:txBody>
                  <a:tcPr marL="0" marR="0" marT="0" marB="0" anchor="ctr">
                    <a:lnL>
                      <a:noFill/>
                    </a:lnL>
                    <a:lnR>
                      <a:noFill/>
                    </a:lnR>
                    <a:lnT>
                      <a:noFill/>
                    </a:lnT>
                    <a:lnB>
                      <a:noFill/>
                    </a:lnB>
                    <a:solidFill>
                      <a:srgbClr val="008000"/>
                    </a:solidFill>
                  </a:tcPr>
                </a:tc>
                <a:tc>
                  <a:txBody>
                    <a:bodyPr/>
                    <a:lstStyle/>
                    <a:p>
                      <a:pPr algn="ctr" fontAlgn="ctr"/>
                      <a:r>
                        <a:rPr lang="en-US" sz="2000" b="0" i="0" u="none" strike="noStrike" dirty="0">
                          <a:solidFill>
                            <a:srgbClr val="000000"/>
                          </a:solidFill>
                          <a:effectLst/>
                          <a:latin typeface="Calibri"/>
                        </a:rPr>
                        <a:t>2</a:t>
                      </a:r>
                    </a:p>
                  </a:txBody>
                  <a:tcPr marL="12700" marR="12700" marT="12700" marB="0" anchor="ctr">
                    <a:lnL>
                      <a:noFill/>
                    </a:lnL>
                    <a:lnR>
                      <a:noFill/>
                    </a:lnR>
                    <a:lnT>
                      <a:noFill/>
                    </a:lnT>
                    <a:lnB>
                      <a:noFill/>
                    </a:lnB>
                    <a:solidFill>
                      <a:srgbClr val="008000"/>
                    </a:solidFill>
                  </a:tcPr>
                </a:tc>
              </a:tr>
              <a:tr h="190500">
                <a:tc>
                  <a:txBody>
                    <a:bodyPr/>
                    <a:lstStyle/>
                    <a:p>
                      <a:pPr algn="ctr" fontAlgn="b"/>
                      <a:r>
                        <a:rPr lang="en-US" sz="2000" b="0" i="0" u="none" strike="noStrike">
                          <a:solidFill>
                            <a:srgbClr val="000000"/>
                          </a:solidFill>
                          <a:effectLst/>
                          <a:latin typeface="Calibri"/>
                        </a:rPr>
                        <a:t>Teacher 8</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1.35</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2</a:t>
                      </a:r>
                    </a:p>
                  </a:txBody>
                  <a:tcPr marL="0" marR="0" marT="0" marB="0" anchor="ctr">
                    <a:lnL>
                      <a:noFill/>
                    </a:lnL>
                    <a:lnR>
                      <a:noFill/>
                    </a:lnR>
                    <a:lnT>
                      <a:noFill/>
                    </a:lnT>
                    <a:lnB>
                      <a:noFill/>
                    </a:lnB>
                    <a:solidFill>
                      <a:srgbClr val="008000"/>
                    </a:solidFill>
                  </a:tcPr>
                </a:tc>
                <a:tc>
                  <a:txBody>
                    <a:bodyPr/>
                    <a:lstStyle/>
                    <a:p>
                      <a:pPr algn="ctr" fontAlgn="ctr"/>
                      <a:r>
                        <a:rPr lang="en-US" sz="2000" b="0" i="0" u="none" strike="noStrike" dirty="0">
                          <a:solidFill>
                            <a:srgbClr val="000000"/>
                          </a:solidFill>
                          <a:effectLst/>
                          <a:latin typeface="Calibri"/>
                        </a:rPr>
                        <a:t>2</a:t>
                      </a:r>
                    </a:p>
                  </a:txBody>
                  <a:tcPr marL="12700" marR="12700" marT="12700" marB="0" anchor="ctr">
                    <a:lnL>
                      <a:noFill/>
                    </a:lnL>
                    <a:lnR>
                      <a:noFill/>
                    </a:lnR>
                    <a:lnT>
                      <a:noFill/>
                    </a:lnT>
                    <a:lnB>
                      <a:noFill/>
                    </a:lnB>
                    <a:solidFill>
                      <a:srgbClr val="008000"/>
                    </a:solidFill>
                  </a:tcPr>
                </a:tc>
              </a:tr>
              <a:tr h="190500">
                <a:tc>
                  <a:txBody>
                    <a:bodyPr/>
                    <a:lstStyle/>
                    <a:p>
                      <a:pPr algn="ctr" fontAlgn="b"/>
                      <a:r>
                        <a:rPr lang="en-US" sz="2000" b="0" i="0" u="none" strike="noStrike">
                          <a:solidFill>
                            <a:srgbClr val="000000"/>
                          </a:solidFill>
                          <a:effectLst/>
                          <a:latin typeface="Calibri"/>
                        </a:rPr>
                        <a:t>Teacher 9</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0.604938272</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2</a:t>
                      </a:r>
                    </a:p>
                  </a:txBody>
                  <a:tcPr marL="0" marR="0" marT="0" marB="0" anchor="ctr">
                    <a:lnL>
                      <a:noFill/>
                    </a:lnL>
                    <a:lnR>
                      <a:noFill/>
                    </a:lnR>
                    <a:lnT>
                      <a:noFill/>
                    </a:lnT>
                    <a:lnB>
                      <a:noFill/>
                    </a:lnB>
                    <a:solidFill>
                      <a:srgbClr val="008000"/>
                    </a:solidFill>
                  </a:tcPr>
                </a:tc>
                <a:tc>
                  <a:txBody>
                    <a:bodyPr/>
                    <a:lstStyle/>
                    <a:p>
                      <a:pPr algn="ctr" fontAlgn="ctr"/>
                      <a:r>
                        <a:rPr lang="en-US" sz="2000" b="0" i="0" u="none" strike="noStrike" dirty="0">
                          <a:solidFill>
                            <a:srgbClr val="000000"/>
                          </a:solidFill>
                          <a:effectLst/>
                          <a:latin typeface="Calibri"/>
                        </a:rPr>
                        <a:t>1</a:t>
                      </a:r>
                    </a:p>
                  </a:txBody>
                  <a:tcPr marL="12700" marR="12700" marT="12700" marB="0" anchor="ctr">
                    <a:lnL>
                      <a:noFill/>
                    </a:lnL>
                    <a:lnR>
                      <a:noFill/>
                    </a:lnR>
                    <a:lnT>
                      <a:noFill/>
                    </a:lnT>
                    <a:lnB>
                      <a:noFill/>
                    </a:lnB>
                    <a:solidFill>
                      <a:srgbClr val="FFFF00"/>
                    </a:solidFill>
                  </a:tcPr>
                </a:tc>
              </a:tr>
              <a:tr h="190500">
                <a:tc>
                  <a:txBody>
                    <a:bodyPr/>
                    <a:lstStyle/>
                    <a:p>
                      <a:pPr algn="ctr" fontAlgn="b"/>
                      <a:r>
                        <a:rPr lang="en-US" sz="2000" b="0" i="0" u="none" strike="noStrike">
                          <a:solidFill>
                            <a:srgbClr val="000000"/>
                          </a:solidFill>
                          <a:effectLst/>
                          <a:latin typeface="Calibri"/>
                        </a:rPr>
                        <a:t>Teacher 10</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0.361445783</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1</a:t>
                      </a:r>
                    </a:p>
                  </a:txBody>
                  <a:tcPr marL="0" marR="0" marT="0" marB="0" anchor="ctr">
                    <a:lnL>
                      <a:noFill/>
                    </a:lnL>
                    <a:lnR>
                      <a:noFill/>
                    </a:lnR>
                    <a:lnT>
                      <a:noFill/>
                    </a:lnT>
                    <a:lnB>
                      <a:noFill/>
                    </a:lnB>
                    <a:solidFill>
                      <a:srgbClr val="FFFF00"/>
                    </a:solidFill>
                  </a:tcPr>
                </a:tc>
                <a:tc>
                  <a:txBody>
                    <a:bodyPr/>
                    <a:lstStyle/>
                    <a:p>
                      <a:pPr algn="ctr" fontAlgn="ctr"/>
                      <a:r>
                        <a:rPr lang="en-US" sz="2000" b="0" i="0" u="none" strike="noStrike" dirty="0">
                          <a:solidFill>
                            <a:srgbClr val="000000"/>
                          </a:solidFill>
                          <a:effectLst/>
                          <a:latin typeface="Calibri"/>
                        </a:rPr>
                        <a:t>1</a:t>
                      </a:r>
                    </a:p>
                  </a:txBody>
                  <a:tcPr marL="12700" marR="12700" marT="12700" marB="0" anchor="ctr">
                    <a:lnL>
                      <a:noFill/>
                    </a:lnL>
                    <a:lnR>
                      <a:noFill/>
                    </a:lnR>
                    <a:lnT>
                      <a:noFill/>
                    </a:lnT>
                    <a:lnB>
                      <a:noFill/>
                    </a:lnB>
                    <a:solidFill>
                      <a:srgbClr val="FFFF00"/>
                    </a:solidFill>
                  </a:tcPr>
                </a:tc>
              </a:tr>
              <a:tr h="190500">
                <a:tc>
                  <a:txBody>
                    <a:bodyPr/>
                    <a:lstStyle/>
                    <a:p>
                      <a:pPr algn="ctr" fontAlgn="b"/>
                      <a:r>
                        <a:rPr lang="en-US" sz="2000" b="0" i="0" u="none" strike="noStrike">
                          <a:solidFill>
                            <a:srgbClr val="000000"/>
                          </a:solidFill>
                          <a:effectLst/>
                          <a:latin typeface="Calibri"/>
                        </a:rPr>
                        <a:t>Teacher 11</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2.810344828</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3</a:t>
                      </a:r>
                    </a:p>
                  </a:txBody>
                  <a:tcPr marL="0" marR="0" marT="0" marB="0" anchor="ctr">
                    <a:lnL>
                      <a:noFill/>
                    </a:lnL>
                    <a:lnR>
                      <a:noFill/>
                    </a:lnR>
                    <a:lnT>
                      <a:noFill/>
                    </a:lnT>
                    <a:lnB>
                      <a:noFill/>
                    </a:lnB>
                    <a:solidFill>
                      <a:srgbClr val="0000FF"/>
                    </a:solidFill>
                  </a:tcPr>
                </a:tc>
                <a:tc>
                  <a:txBody>
                    <a:bodyPr/>
                    <a:lstStyle/>
                    <a:p>
                      <a:pPr algn="ctr" fontAlgn="ctr"/>
                      <a:r>
                        <a:rPr lang="en-US" sz="2000" b="0" i="0" u="none" strike="noStrike" dirty="0">
                          <a:solidFill>
                            <a:srgbClr val="000000"/>
                          </a:solidFill>
                          <a:effectLst/>
                          <a:latin typeface="Calibri"/>
                        </a:rPr>
                        <a:t>3</a:t>
                      </a:r>
                    </a:p>
                  </a:txBody>
                  <a:tcPr marL="12700" marR="12700" marT="12700" marB="0" anchor="ctr">
                    <a:lnL>
                      <a:noFill/>
                    </a:lnL>
                    <a:lnR>
                      <a:noFill/>
                    </a:lnR>
                    <a:lnT>
                      <a:noFill/>
                    </a:lnT>
                    <a:lnB>
                      <a:noFill/>
                    </a:lnB>
                    <a:solidFill>
                      <a:srgbClr val="0000FF"/>
                    </a:solidFill>
                  </a:tcPr>
                </a:tc>
              </a:tr>
              <a:tr h="190500">
                <a:tc>
                  <a:txBody>
                    <a:bodyPr/>
                    <a:lstStyle/>
                    <a:p>
                      <a:pPr algn="ctr" fontAlgn="b"/>
                      <a:r>
                        <a:rPr lang="en-US" sz="2000" b="0" i="0" u="none" strike="noStrike">
                          <a:solidFill>
                            <a:srgbClr val="000000"/>
                          </a:solidFill>
                          <a:effectLst/>
                          <a:latin typeface="Calibri"/>
                        </a:rPr>
                        <a:t>Teacher 12</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0.707692308</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2</a:t>
                      </a:r>
                    </a:p>
                  </a:txBody>
                  <a:tcPr marL="0" marR="0" marT="0" marB="0" anchor="ctr">
                    <a:lnL>
                      <a:noFill/>
                    </a:lnL>
                    <a:lnR>
                      <a:noFill/>
                    </a:lnR>
                    <a:lnT>
                      <a:noFill/>
                    </a:lnT>
                    <a:lnB>
                      <a:noFill/>
                    </a:lnB>
                    <a:solidFill>
                      <a:srgbClr val="008000"/>
                    </a:solidFill>
                  </a:tcPr>
                </a:tc>
                <a:tc>
                  <a:txBody>
                    <a:bodyPr/>
                    <a:lstStyle/>
                    <a:p>
                      <a:pPr algn="ctr" fontAlgn="ctr"/>
                      <a:r>
                        <a:rPr lang="en-US" sz="2000" b="0" i="0" u="none" strike="noStrike" dirty="0">
                          <a:solidFill>
                            <a:srgbClr val="000000"/>
                          </a:solidFill>
                          <a:effectLst/>
                          <a:latin typeface="Calibri"/>
                        </a:rPr>
                        <a:t>1</a:t>
                      </a:r>
                    </a:p>
                  </a:txBody>
                  <a:tcPr marL="12700" marR="12700" marT="12700" marB="0" anchor="ctr">
                    <a:lnL>
                      <a:noFill/>
                    </a:lnL>
                    <a:lnR>
                      <a:noFill/>
                    </a:lnR>
                    <a:lnT>
                      <a:noFill/>
                    </a:lnT>
                    <a:lnB>
                      <a:noFill/>
                    </a:lnB>
                    <a:solidFill>
                      <a:srgbClr val="FFFF00"/>
                    </a:solidFill>
                  </a:tcPr>
                </a:tc>
              </a:tr>
              <a:tr h="190500">
                <a:tc>
                  <a:txBody>
                    <a:bodyPr/>
                    <a:lstStyle/>
                    <a:p>
                      <a:pPr algn="ctr" fontAlgn="b"/>
                      <a:r>
                        <a:rPr lang="en-US" sz="2000" b="0" i="0" u="none" strike="noStrike">
                          <a:solidFill>
                            <a:srgbClr val="000000"/>
                          </a:solidFill>
                          <a:effectLst/>
                          <a:latin typeface="Calibri"/>
                        </a:rPr>
                        <a:t>Teacher 13</a:t>
                      </a:r>
                    </a:p>
                  </a:txBody>
                  <a:tcPr marL="12700" marR="12700" marT="12700" marB="0" anchor="ctr">
                    <a:lnL>
                      <a:noFill/>
                    </a:lnL>
                    <a:lnR>
                      <a:noFill/>
                    </a:lnR>
                    <a:lnT>
                      <a:noFill/>
                    </a:lnT>
                    <a:lnB>
                      <a:noFill/>
                    </a:lnB>
                    <a:solidFill>
                      <a:schemeClr val="bg2"/>
                    </a:solidFill>
                  </a:tcPr>
                </a:tc>
                <a:tc>
                  <a:txBody>
                    <a:bodyPr/>
                    <a:lstStyle/>
                    <a:p>
                      <a:pPr algn="ctr" fontAlgn="b"/>
                      <a:r>
                        <a:rPr lang="en-US" sz="2000" b="0" i="0" u="none" strike="noStrike" dirty="0">
                          <a:solidFill>
                            <a:srgbClr val="000000"/>
                          </a:solidFill>
                          <a:effectLst/>
                          <a:latin typeface="Calibri"/>
                        </a:rPr>
                        <a:t>1.274509804</a:t>
                      </a:r>
                    </a:p>
                  </a:txBody>
                  <a:tcPr marL="12700" marR="12700" marT="12700" marB="0" anchor="ctr">
                    <a:lnL>
                      <a:noFill/>
                    </a:lnL>
                    <a:lnR>
                      <a:noFill/>
                    </a:lnR>
                    <a:lnT>
                      <a:noFill/>
                    </a:lnT>
                    <a:lnB>
                      <a:noFill/>
                    </a:lnB>
                    <a:solidFill>
                      <a:schemeClr val="bg2"/>
                    </a:solidFill>
                  </a:tcPr>
                </a:tc>
                <a:tc>
                  <a:txBody>
                    <a:bodyPr/>
                    <a:lstStyle/>
                    <a:p>
                      <a:pPr algn="ctr" fontAlgn="ctr"/>
                      <a:r>
                        <a:rPr lang="en-US" sz="2000" b="0" i="0" u="none" strike="noStrike" dirty="0">
                          <a:solidFill>
                            <a:srgbClr val="000000"/>
                          </a:solidFill>
                          <a:effectLst/>
                          <a:latin typeface="Calibri"/>
                        </a:rPr>
                        <a:t>2</a:t>
                      </a:r>
                    </a:p>
                  </a:txBody>
                  <a:tcPr marL="0" marR="0" marT="0" marB="0" anchor="ctr">
                    <a:lnL>
                      <a:noFill/>
                    </a:lnL>
                    <a:lnR>
                      <a:noFill/>
                    </a:lnR>
                    <a:lnT>
                      <a:noFill/>
                    </a:lnT>
                    <a:lnB>
                      <a:noFill/>
                    </a:lnB>
                    <a:solidFill>
                      <a:srgbClr val="008000"/>
                    </a:solidFill>
                  </a:tcPr>
                </a:tc>
                <a:tc>
                  <a:txBody>
                    <a:bodyPr/>
                    <a:lstStyle/>
                    <a:p>
                      <a:pPr algn="ctr" fontAlgn="ctr"/>
                      <a:r>
                        <a:rPr lang="en-US" sz="2000" b="0" i="0" u="none" strike="noStrike" dirty="0">
                          <a:solidFill>
                            <a:srgbClr val="000000"/>
                          </a:solidFill>
                          <a:effectLst/>
                          <a:latin typeface="Calibri"/>
                        </a:rPr>
                        <a:t>2</a:t>
                      </a:r>
                    </a:p>
                  </a:txBody>
                  <a:tcPr marL="12700" marR="12700" marT="12700" marB="0" anchor="ctr">
                    <a:lnL>
                      <a:noFill/>
                    </a:lnL>
                    <a:lnR>
                      <a:noFill/>
                    </a:lnR>
                    <a:lnT>
                      <a:noFill/>
                    </a:lnT>
                    <a:lnB>
                      <a:noFill/>
                    </a:lnB>
                    <a:solidFill>
                      <a:srgbClr val="008000"/>
                    </a:solidFill>
                  </a:tcPr>
                </a:tc>
              </a:tr>
            </a:tbl>
          </a:graphicData>
        </a:graphic>
      </p:graphicFrame>
    </p:spTree>
    <p:extLst>
      <p:ext uri="{BB962C8B-B14F-4D97-AF65-F5344CB8AC3E}">
        <p14:creationId xmlns:p14="http://schemas.microsoft.com/office/powerpoint/2010/main" val="29635284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285307"/>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latin typeface="Palatino Linotype" pitchFamily="18" charset="0"/>
              </a:rPr>
              <a:t>Workshop Objectives: </a:t>
            </a:r>
            <a:br>
              <a:rPr lang="en-US" sz="4000" dirty="0" smtClean="0">
                <a:latin typeface="Palatino Linotype" pitchFamily="18" charset="0"/>
              </a:rPr>
            </a:br>
            <a:r>
              <a:rPr lang="en-US" sz="4000" i="1" dirty="0" smtClean="0">
                <a:latin typeface="Palatino Linotype" pitchFamily="18" charset="0"/>
              </a:rPr>
              <a:t>Desired Outcomes</a:t>
            </a:r>
          </a:p>
        </p:txBody>
      </p:sp>
      <p:sp>
        <p:nvSpPr>
          <p:cNvPr id="22531" name="Content Placeholder 2"/>
          <p:cNvSpPr>
            <a:spLocks noGrp="1"/>
          </p:cNvSpPr>
          <p:nvPr>
            <p:ph idx="1"/>
          </p:nvPr>
        </p:nvSpPr>
        <p:spPr bwMode="auto">
          <a:xfrm>
            <a:off x="547095" y="1712637"/>
            <a:ext cx="8055446" cy="5318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 indent="0">
              <a:buNone/>
            </a:pPr>
            <a:r>
              <a:rPr lang="en-US" sz="3200" dirty="0" smtClean="0"/>
              <a:t>Why am I here?</a:t>
            </a:r>
          </a:p>
          <a:p>
            <a:r>
              <a:rPr lang="en-US" sz="2800" dirty="0" smtClean="0"/>
              <a:t>To develop a process for “Seeking to ensure that assessments used for educator effectiveness are Fair, Valid, and Reliable”</a:t>
            </a:r>
            <a:endParaRPr lang="en-US" sz="2800" dirty="0"/>
          </a:p>
          <a:p>
            <a:r>
              <a:rPr lang="en-US" sz="2800" dirty="0"/>
              <a:t> </a:t>
            </a:r>
            <a:r>
              <a:rPr lang="en-US" sz="2800" dirty="0" smtClean="0"/>
              <a:t>To </a:t>
            </a:r>
            <a:r>
              <a:rPr lang="en-US" sz="2800" dirty="0"/>
              <a:t>g</a:t>
            </a:r>
            <a:r>
              <a:rPr lang="en-US" sz="2800" dirty="0" smtClean="0"/>
              <a:t>ain </a:t>
            </a:r>
            <a:r>
              <a:rPr lang="en-US" sz="2800" dirty="0"/>
              <a:t>a clear understanding of </a:t>
            </a:r>
            <a:r>
              <a:rPr lang="en-US" sz="2800" dirty="0" smtClean="0"/>
              <a:t>how to use the Assessment Review Tool</a:t>
            </a:r>
          </a:p>
          <a:p>
            <a:r>
              <a:rPr lang="en-US" sz="2800" dirty="0" smtClean="0"/>
              <a:t>Understand how this work supports teachers and STUDENTS!</a:t>
            </a:r>
            <a:endParaRPr lang="en-US" sz="2800" dirty="0"/>
          </a:p>
          <a:p>
            <a:pPr marL="45720" indent="0">
              <a:buNone/>
            </a:pPr>
            <a:endParaRPr lang="en-US" sz="1800" dirty="0" smtClean="0"/>
          </a:p>
        </p:txBody>
      </p:sp>
    </p:spTree>
    <p:extLst>
      <p:ext uri="{BB962C8B-B14F-4D97-AF65-F5344CB8AC3E}">
        <p14:creationId xmlns:p14="http://schemas.microsoft.com/office/powerpoint/2010/main" val="4161858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90"/>
          <p:cNvSpPr>
            <a:spLocks noChangeArrowheads="1"/>
          </p:cNvSpPr>
          <p:nvPr/>
        </p:nvSpPr>
        <p:spPr bwMode="auto">
          <a:xfrm>
            <a:off x="2286000" y="381000"/>
            <a:ext cx="4572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1000"/>
              </a:spcAft>
            </a:pPr>
            <a:r>
              <a:rPr lang="en-US" sz="1200" dirty="0">
                <a:solidFill>
                  <a:srgbClr val="C00000"/>
                </a:solidFill>
                <a:ea typeface="Calibri" pitchFamily="34" charset="0"/>
                <a:cs typeface="Times New Roman" pitchFamily="18" charset="0"/>
              </a:rPr>
              <a:t>STATE COUNCIL FOR EDUCATOR EFFECTIVENESS</a:t>
            </a:r>
            <a:endParaRPr lang="en-US" sz="1000" dirty="0">
              <a:solidFill>
                <a:srgbClr val="000000"/>
              </a:solidFill>
              <a:ea typeface="Calibri" pitchFamily="34" charset="0"/>
              <a:cs typeface="Times New Roman" pitchFamily="18" charset="0"/>
            </a:endParaRPr>
          </a:p>
          <a:p>
            <a:pPr algn="ctr">
              <a:lnSpc>
                <a:spcPct val="115000"/>
              </a:lnSpc>
              <a:spcAft>
                <a:spcPts val="1000"/>
              </a:spcAft>
            </a:pPr>
            <a:r>
              <a:rPr lang="en-US" dirty="0">
                <a:solidFill>
                  <a:srgbClr val="000000"/>
                </a:solidFill>
                <a:ea typeface="Calibri" pitchFamily="34" charset="0"/>
                <a:cs typeface="Times New Roman" pitchFamily="18" charset="0"/>
              </a:rPr>
              <a:t>Framework for System to Evaluate Teachers </a:t>
            </a:r>
            <a:endParaRPr lang="en-US" sz="1000" dirty="0">
              <a:solidFill>
                <a:srgbClr val="000000"/>
              </a:solidFill>
              <a:ea typeface="Calibri" pitchFamily="34" charset="0"/>
              <a:cs typeface="Times New Roman" pitchFamily="18" charset="0"/>
            </a:endParaRPr>
          </a:p>
        </p:txBody>
      </p:sp>
      <p:sp>
        <p:nvSpPr>
          <p:cNvPr id="135" name="Rounded Rectangle 134"/>
          <p:cNvSpPr/>
          <p:nvPr/>
        </p:nvSpPr>
        <p:spPr>
          <a:xfrm>
            <a:off x="2311400" y="1169988"/>
            <a:ext cx="4667250" cy="3921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600" dirty="0">
                <a:solidFill>
                  <a:srgbClr val="FFFFFF"/>
                </a:solidFill>
                <a:ea typeface="Calibri"/>
                <a:cs typeface="Times New Roman"/>
              </a:rPr>
              <a:t>Definition of Teacher Effectiveness</a:t>
            </a:r>
            <a:endParaRPr lang="en-US" sz="1100" dirty="0">
              <a:solidFill>
                <a:srgbClr val="FFFFFF"/>
              </a:solidFill>
              <a:ea typeface="Calibri"/>
              <a:cs typeface="Times New Roman"/>
            </a:endParaRPr>
          </a:p>
        </p:txBody>
      </p:sp>
      <p:cxnSp>
        <p:nvCxnSpPr>
          <p:cNvPr id="136" name="Straight Connector 135"/>
          <p:cNvCxnSpPr/>
          <p:nvPr/>
        </p:nvCxnSpPr>
        <p:spPr>
          <a:xfrm>
            <a:off x="1066800" y="1828800"/>
            <a:ext cx="7034213"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6800" y="1839913"/>
            <a:ext cx="0"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101013" y="1828800"/>
            <a:ext cx="0" cy="5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711" name="Rectangle 17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srgbClr val="000000"/>
              </a:solidFill>
            </a:endParaRPr>
          </a:p>
        </p:txBody>
      </p:sp>
      <p:sp>
        <p:nvSpPr>
          <p:cNvPr id="72712" name="Rectangle 17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srgbClr val="000000"/>
              </a:solidFill>
            </a:endParaRPr>
          </a:p>
        </p:txBody>
      </p:sp>
      <p:cxnSp>
        <p:nvCxnSpPr>
          <p:cNvPr id="144" name="Straight Connector 143"/>
          <p:cNvCxnSpPr>
            <a:stCxn id="135" idx="2"/>
          </p:cNvCxnSpPr>
          <p:nvPr/>
        </p:nvCxnSpPr>
        <p:spPr>
          <a:xfrm flipH="1">
            <a:off x="4645025" y="1562100"/>
            <a:ext cx="0" cy="27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457200" y="21780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 Know Content</a:t>
            </a:r>
          </a:p>
        </p:txBody>
      </p:sp>
      <p:cxnSp>
        <p:nvCxnSpPr>
          <p:cNvPr id="153" name="Straight Connector 152"/>
          <p:cNvCxnSpPr/>
          <p:nvPr/>
        </p:nvCxnSpPr>
        <p:spPr>
          <a:xfrm>
            <a:off x="1023938" y="27416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11238" y="2978150"/>
            <a:ext cx="5708650"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719888" y="2768600"/>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473325" y="2733675"/>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929063" y="2720975"/>
            <a:ext cx="0" cy="24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46700" y="27543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721" name="Rectangle 18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solidFill>
                <a:srgbClr val="000000"/>
              </a:solidFill>
            </a:endParaRPr>
          </a:p>
        </p:txBody>
      </p:sp>
      <p:sp>
        <p:nvSpPr>
          <p:cNvPr id="72722" name="Rectangle 197"/>
          <p:cNvSpPr>
            <a:spLocks noChangeArrowheads="1"/>
          </p:cNvSpPr>
          <p:nvPr/>
        </p:nvSpPr>
        <p:spPr bwMode="auto">
          <a:xfrm>
            <a:off x="198438" y="2905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dirty="0">
              <a:solidFill>
                <a:srgbClr val="000000"/>
              </a:solidFill>
              <a:ea typeface="Calibri" pitchFamily="34" charset="0"/>
              <a:cs typeface="Times New Roman" pitchFamily="18" charset="0"/>
            </a:endParaRPr>
          </a:p>
          <a:p>
            <a:pPr eaLnBrk="0" hangingPunct="0"/>
            <a:endParaRPr lang="en-US" dirty="0">
              <a:solidFill>
                <a:srgbClr val="000000"/>
              </a:solidFill>
              <a:ea typeface="Calibri" pitchFamily="34" charset="0"/>
              <a:cs typeface="Times New Roman" pitchFamily="18" charset="0"/>
            </a:endParaRPr>
          </a:p>
        </p:txBody>
      </p:sp>
      <p:cxnSp>
        <p:nvCxnSpPr>
          <p:cNvPr id="164" name="Straight Arrow Connector 163"/>
          <p:cNvCxnSpPr/>
          <p:nvPr/>
        </p:nvCxnSpPr>
        <p:spPr>
          <a:xfrm>
            <a:off x="8101013" y="2743200"/>
            <a:ext cx="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660525" y="29908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725" name="Rectangle 176"/>
          <p:cNvSpPr>
            <a:spLocks noChangeArrowheads="1"/>
          </p:cNvSpPr>
          <p:nvPr/>
        </p:nvSpPr>
        <p:spPr bwMode="auto">
          <a:xfrm>
            <a:off x="304800" y="3059113"/>
            <a:ext cx="862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000000"/>
                </a:solidFill>
              </a:rPr>
              <a:t>50% Professional Practice Standards</a:t>
            </a:r>
            <a:r>
              <a:rPr lang="en-US" dirty="0">
                <a:solidFill>
                  <a:srgbClr val="000000"/>
                </a:solidFill>
              </a:rPr>
              <a:t>			                  </a:t>
            </a:r>
            <a:r>
              <a:rPr lang="en-US" sz="1400" dirty="0">
                <a:solidFill>
                  <a:srgbClr val="000000"/>
                </a:solidFill>
              </a:rPr>
              <a:t>50% Student Growth Measures</a:t>
            </a:r>
            <a:endParaRPr lang="en-US" sz="1600" dirty="0">
              <a:solidFill>
                <a:srgbClr val="000000"/>
              </a:solidFill>
            </a:endParaRPr>
          </a:p>
        </p:txBody>
      </p:sp>
      <p:sp>
        <p:nvSpPr>
          <p:cNvPr id="179" name="Rounded Rectangle 178"/>
          <p:cNvSpPr/>
          <p:nvPr/>
        </p:nvSpPr>
        <p:spPr>
          <a:xfrm>
            <a:off x="3113088" y="3429000"/>
            <a:ext cx="1839912" cy="7842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000000"/>
                </a:solidFill>
                <a:ea typeface="Calibri"/>
                <a:cs typeface="Times New Roman"/>
              </a:rPr>
              <a:t>Weighting: How Much Does Each Standard Count Towards Overall Performance?</a:t>
            </a:r>
            <a:endParaRPr lang="en-US" sz="1100" dirty="0">
              <a:solidFill>
                <a:srgbClr val="FFFFFF"/>
              </a:solidFill>
              <a:ea typeface="Calibri"/>
              <a:cs typeface="Times New Roman"/>
            </a:endParaRPr>
          </a:p>
        </p:txBody>
      </p:sp>
      <p:sp>
        <p:nvSpPr>
          <p:cNvPr id="180" name="Rounded Rectangle 179"/>
          <p:cNvSpPr/>
          <p:nvPr/>
        </p:nvSpPr>
        <p:spPr>
          <a:xfrm>
            <a:off x="290513" y="3429000"/>
            <a:ext cx="2667000" cy="7477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Observations of           Other Measures       Teaching	             Aligned with</a:t>
            </a:r>
          </a:p>
          <a:p>
            <a:pPr>
              <a:lnSpc>
                <a:spcPct val="115000"/>
              </a:lnSpc>
              <a:defRPr/>
            </a:pPr>
            <a:r>
              <a:rPr lang="en-US" sz="1100" dirty="0">
                <a:solidFill>
                  <a:srgbClr val="000000"/>
                </a:solidFill>
                <a:ea typeface="Calibri"/>
                <a:cs typeface="Times New Roman"/>
              </a:rPr>
              <a:t>	             CDE Guidelines</a:t>
            </a:r>
            <a:endParaRPr lang="en-US" sz="1100" dirty="0">
              <a:solidFill>
                <a:srgbClr val="FFFFFF"/>
              </a:solidFill>
              <a:ea typeface="Calibri"/>
              <a:cs typeface="Times New Roman"/>
            </a:endParaRPr>
          </a:p>
        </p:txBody>
      </p:sp>
      <p:cxnSp>
        <p:nvCxnSpPr>
          <p:cNvPr id="182" name="Straight Connector 181"/>
          <p:cNvCxnSpPr/>
          <p:nvPr/>
        </p:nvCxnSpPr>
        <p:spPr>
          <a:xfrm>
            <a:off x="1540420"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256463" y="376713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5105400" y="3435350"/>
            <a:ext cx="3929063" cy="7985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State 	     Other Assessments       Other Measures</a:t>
            </a:r>
          </a:p>
          <a:p>
            <a:pPr>
              <a:lnSpc>
                <a:spcPct val="115000"/>
              </a:lnSpc>
              <a:defRPr/>
            </a:pPr>
            <a:r>
              <a:rPr lang="en-US" sz="1100" dirty="0">
                <a:solidFill>
                  <a:srgbClr val="000000"/>
                </a:solidFill>
                <a:ea typeface="Calibri"/>
                <a:cs typeface="Times New Roman"/>
              </a:rPr>
              <a:t>Summative 	     for Non-tested               Aligned with Assessments 	     Areas	                   CDE Guidelines </a:t>
            </a:r>
          </a:p>
          <a:p>
            <a:pPr algn="ctr">
              <a:lnSpc>
                <a:spcPct val="115000"/>
              </a:lnSpc>
              <a:defRPr/>
            </a:pPr>
            <a:r>
              <a:rPr lang="en-US" sz="1100" dirty="0">
                <a:solidFill>
                  <a:srgbClr val="000000"/>
                </a:solidFill>
                <a:ea typeface="Calibri"/>
                <a:cs typeface="Times New Roman"/>
              </a:rPr>
              <a:t>Match of test to teaching assignments	</a:t>
            </a:r>
            <a:endParaRPr lang="en-US" sz="1100" dirty="0">
              <a:solidFill>
                <a:srgbClr val="FFFFFF"/>
              </a:solidFill>
              <a:ea typeface="Calibri"/>
              <a:cs typeface="Times New Roman"/>
            </a:endParaRPr>
          </a:p>
        </p:txBody>
      </p:sp>
      <p:sp>
        <p:nvSpPr>
          <p:cNvPr id="186" name="Rounded Rectangle 185"/>
          <p:cNvSpPr/>
          <p:nvPr/>
        </p:nvSpPr>
        <p:spPr>
          <a:xfrm>
            <a:off x="1606550" y="4438650"/>
            <a:ext cx="5187950" cy="60960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100" dirty="0">
                <a:solidFill>
                  <a:srgbClr val="000000"/>
                </a:solidFill>
                <a:ea typeface="Calibri"/>
                <a:cs typeface="Times New Roman"/>
              </a:rPr>
              <a:t>Weighting:</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Scoring Framework: How Do Measures of Quality Standards </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Result in a Determination of Individual Performance?</a:t>
            </a:r>
            <a:endParaRPr lang="en-US" sz="1100" dirty="0">
              <a:solidFill>
                <a:srgbClr val="FFFFFF"/>
              </a:solidFill>
              <a:ea typeface="Calibri"/>
              <a:cs typeface="Times New Roman"/>
            </a:endParaRPr>
          </a:p>
        </p:txBody>
      </p:sp>
      <p:sp>
        <p:nvSpPr>
          <p:cNvPr id="72732" name="Rectangle 192"/>
          <p:cNvSpPr>
            <a:spLocks noChangeArrowheads="1"/>
          </p:cNvSpPr>
          <p:nvPr/>
        </p:nvSpPr>
        <p:spPr bwMode="auto">
          <a:xfrm>
            <a:off x="3189288" y="5148263"/>
            <a:ext cx="1911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000000"/>
                </a:solidFill>
              </a:rPr>
              <a:t>Performance Ratings</a:t>
            </a:r>
          </a:p>
        </p:txBody>
      </p:sp>
      <p:sp>
        <p:nvSpPr>
          <p:cNvPr id="194" name="Rounded Rectangle 193"/>
          <p:cNvSpPr/>
          <p:nvPr/>
        </p:nvSpPr>
        <p:spPr>
          <a:xfrm>
            <a:off x="609600" y="5486400"/>
            <a:ext cx="7718425" cy="26352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defRPr/>
            </a:pPr>
            <a:r>
              <a:rPr lang="en-US" sz="1100" dirty="0">
                <a:solidFill>
                  <a:srgbClr val="000000"/>
                </a:solidFill>
                <a:ea typeface="Calibri"/>
                <a:cs typeface="Times New Roman"/>
              </a:rPr>
              <a:t>Ineffective</a:t>
            </a:r>
            <a:r>
              <a:rPr lang="en-US" sz="1100" dirty="0">
                <a:solidFill>
                  <a:srgbClr val="FFFFFF"/>
                </a:solidFill>
                <a:ea typeface="Calibri"/>
                <a:cs typeface="Times New Roman"/>
              </a:rPr>
              <a:t>		</a:t>
            </a:r>
            <a:r>
              <a:rPr lang="en-US" sz="1100" dirty="0">
                <a:solidFill>
                  <a:srgbClr val="000000"/>
                </a:solidFill>
                <a:ea typeface="Calibri"/>
                <a:cs typeface="Times New Roman"/>
              </a:rPr>
              <a:t>Partially Effective</a:t>
            </a:r>
            <a:r>
              <a:rPr lang="en-US" sz="1100" dirty="0">
                <a:solidFill>
                  <a:srgbClr val="FFFFFF"/>
                </a:solidFill>
                <a:ea typeface="Calibri"/>
                <a:cs typeface="Times New Roman"/>
              </a:rPr>
              <a:t>		</a:t>
            </a:r>
            <a:r>
              <a:rPr lang="en-US" sz="1100" dirty="0">
                <a:solidFill>
                  <a:srgbClr val="000000"/>
                </a:solidFill>
                <a:ea typeface="Calibri"/>
                <a:cs typeface="Times New Roman"/>
              </a:rPr>
              <a:t>Effective</a:t>
            </a:r>
            <a:r>
              <a:rPr lang="en-US" sz="1100" dirty="0">
                <a:solidFill>
                  <a:srgbClr val="FFFFFF"/>
                </a:solidFill>
                <a:ea typeface="Calibri"/>
                <a:cs typeface="Times New Roman"/>
              </a:rPr>
              <a:t>		</a:t>
            </a:r>
            <a:r>
              <a:rPr lang="en-US" sz="1100" dirty="0">
                <a:solidFill>
                  <a:srgbClr val="000000"/>
                </a:solidFill>
                <a:ea typeface="Calibri"/>
                <a:cs typeface="Times New Roman"/>
              </a:rPr>
              <a:t>Highly Effective</a:t>
            </a:r>
            <a:endParaRPr lang="en-US" sz="1100" dirty="0">
              <a:solidFill>
                <a:srgbClr val="FFFFFF"/>
              </a:solidFill>
              <a:ea typeface="Calibri"/>
              <a:cs typeface="Times New Roman"/>
            </a:endParaRPr>
          </a:p>
        </p:txBody>
      </p:sp>
      <p:cxnSp>
        <p:nvCxnSpPr>
          <p:cNvPr id="196" name="Straight Connector 195"/>
          <p:cNvCxnSpPr/>
          <p:nvPr/>
        </p:nvCxnSpPr>
        <p:spPr>
          <a:xfrm>
            <a:off x="19812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3434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543675"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172200"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738" name="Rectangle 1"/>
          <p:cNvSpPr>
            <a:spLocks noChangeArrowheads="1"/>
          </p:cNvSpPr>
          <p:nvPr/>
        </p:nvSpPr>
        <p:spPr bwMode="auto">
          <a:xfrm>
            <a:off x="3695700" y="1839913"/>
            <a:ext cx="184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dirty="0">
                <a:solidFill>
                  <a:srgbClr val="000000"/>
                </a:solidFill>
                <a:ea typeface="Calibri" pitchFamily="34" charset="0"/>
                <a:cs typeface="Times New Roman" pitchFamily="18" charset="0"/>
              </a:rPr>
              <a:t>Quality Standards</a:t>
            </a:r>
            <a:endParaRPr lang="en-US" sz="900" dirty="0">
              <a:solidFill>
                <a:srgbClr val="000000"/>
              </a:solidFill>
              <a:ea typeface="Calibri" pitchFamily="34" charset="0"/>
              <a:cs typeface="Times New Roman" pitchFamily="18" charset="0"/>
            </a:endParaRPr>
          </a:p>
        </p:txBody>
      </p:sp>
      <p:cxnSp>
        <p:nvCxnSpPr>
          <p:cNvPr id="44" name="Straight Arrow Connector 43"/>
          <p:cNvCxnSpPr/>
          <p:nvPr/>
        </p:nvCxnSpPr>
        <p:spPr>
          <a:xfrm>
            <a:off x="4106863" y="4213225"/>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14800" y="50482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852613" y="221138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 Establish Environment</a:t>
            </a:r>
          </a:p>
        </p:txBody>
      </p:sp>
      <p:sp>
        <p:nvSpPr>
          <p:cNvPr id="46" name="Rounded Rectangle 45"/>
          <p:cNvSpPr/>
          <p:nvPr/>
        </p:nvSpPr>
        <p:spPr>
          <a:xfrm>
            <a:off x="3295650" y="22161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III. Facilitate Learning</a:t>
            </a:r>
          </a:p>
        </p:txBody>
      </p:sp>
      <p:sp>
        <p:nvSpPr>
          <p:cNvPr id="47" name="Rounded Rectangle 46"/>
          <p:cNvSpPr/>
          <p:nvPr/>
        </p:nvSpPr>
        <p:spPr>
          <a:xfrm>
            <a:off x="4713288"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IV. Reflect on Practice</a:t>
            </a:r>
          </a:p>
        </p:txBody>
      </p:sp>
      <p:sp>
        <p:nvSpPr>
          <p:cNvPr id="48" name="Rounded Rectangle 47"/>
          <p:cNvSpPr/>
          <p:nvPr/>
        </p:nvSpPr>
        <p:spPr>
          <a:xfrm>
            <a:off x="6086475" y="2212975"/>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V. Demonstrate Leadership</a:t>
            </a:r>
          </a:p>
        </p:txBody>
      </p:sp>
      <p:sp>
        <p:nvSpPr>
          <p:cNvPr id="49" name="Rounded Rectangle 48"/>
          <p:cNvSpPr/>
          <p:nvPr/>
        </p:nvSpPr>
        <p:spPr>
          <a:xfrm>
            <a:off x="7467600"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VI. Student Growth</a:t>
            </a:r>
          </a:p>
        </p:txBody>
      </p:sp>
      <p:cxnSp>
        <p:nvCxnSpPr>
          <p:cNvPr id="54" name="Straight Connector 53"/>
          <p:cNvCxnSpPr/>
          <p:nvPr/>
        </p:nvCxnSpPr>
        <p:spPr>
          <a:xfrm>
            <a:off x="7486578" y="3573354"/>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119438" y="5867400"/>
            <a:ext cx="2684462" cy="228600"/>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Appeals Process</a:t>
            </a:r>
          </a:p>
        </p:txBody>
      </p:sp>
      <p:sp>
        <p:nvSpPr>
          <p:cNvPr id="3" name="Oval 2"/>
          <p:cNvSpPr/>
          <p:nvPr/>
        </p:nvSpPr>
        <p:spPr>
          <a:xfrm>
            <a:off x="7256463" y="1879600"/>
            <a:ext cx="1766887" cy="11445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33463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743325" y="6429375"/>
            <a:ext cx="4086225" cy="292100"/>
          </a:xfrm>
          <a:prstGeom prst="rect">
            <a:avLst/>
          </a:prstGeom>
        </p:spPr>
        <p:txBody>
          <a:bodyPr/>
          <a:lstStyle/>
          <a:p>
            <a:endParaRPr lang="en-US" dirty="0" smtClean="0"/>
          </a:p>
        </p:txBody>
      </p:sp>
      <p:sp>
        <p:nvSpPr>
          <p:cNvPr id="4" name="Title 3"/>
          <p:cNvSpPr>
            <a:spLocks noGrp="1"/>
          </p:cNvSpPr>
          <p:nvPr>
            <p:ph type="title"/>
          </p:nvPr>
        </p:nvSpPr>
        <p:spPr/>
        <p:txBody>
          <a:bodyPr/>
          <a:lstStyle/>
          <a:p>
            <a:r>
              <a:rPr lang="en-US" dirty="0" smtClean="0"/>
              <a:t>Educator Effectiveness Model</a:t>
            </a:r>
            <a:endParaRPr lang="en-US" dirty="0"/>
          </a:p>
        </p:txBody>
      </p:sp>
      <p:graphicFrame>
        <p:nvGraphicFramePr>
          <p:cNvPr id="6" name="Chart 5"/>
          <p:cNvGraphicFramePr>
            <a:graphicFrameLocks noChangeAspect="1"/>
          </p:cNvGraphicFramePr>
          <p:nvPr>
            <p:extLst>
              <p:ext uri="{D42A27DB-BD31-4B8C-83A1-F6EECF244321}">
                <p14:modId xmlns:p14="http://schemas.microsoft.com/office/powerpoint/2010/main" val="478460818"/>
              </p:ext>
            </p:extLst>
          </p:nvPr>
        </p:nvGraphicFramePr>
        <p:xfrm>
          <a:off x="381001" y="1557281"/>
          <a:ext cx="3998213" cy="39931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noChangeAspect="1"/>
          </p:cNvGraphicFramePr>
          <p:nvPr>
            <p:extLst>
              <p:ext uri="{D42A27DB-BD31-4B8C-83A1-F6EECF244321}">
                <p14:modId xmlns:p14="http://schemas.microsoft.com/office/powerpoint/2010/main" val="1842582070"/>
              </p:ext>
            </p:extLst>
          </p:nvPr>
        </p:nvGraphicFramePr>
        <p:xfrm>
          <a:off x="-926202" y="1704459"/>
          <a:ext cx="6166345"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60013" y="3358295"/>
            <a:ext cx="1587449" cy="646331"/>
          </a:xfrm>
          <a:prstGeom prst="rect">
            <a:avLst/>
          </a:prstGeom>
          <a:noFill/>
        </p:spPr>
        <p:txBody>
          <a:bodyPr wrap="square" rtlCol="0">
            <a:spAutoFit/>
          </a:bodyPr>
          <a:lstStyle/>
          <a:p>
            <a:pPr algn="ctr"/>
            <a:r>
              <a:rPr lang="en-US" dirty="0" smtClean="0"/>
              <a:t>Professional Practice 50%</a:t>
            </a:r>
            <a:endParaRPr lang="en-US" dirty="0"/>
          </a:p>
        </p:txBody>
      </p:sp>
      <p:sp>
        <p:nvSpPr>
          <p:cNvPr id="7" name="TextBox 6"/>
          <p:cNvSpPr txBox="1"/>
          <p:nvPr/>
        </p:nvSpPr>
        <p:spPr>
          <a:xfrm>
            <a:off x="4564339" y="1951870"/>
            <a:ext cx="4360652" cy="3970318"/>
          </a:xfrm>
          <a:prstGeom prst="rect">
            <a:avLst/>
          </a:prstGeom>
          <a:noFill/>
        </p:spPr>
        <p:txBody>
          <a:bodyPr wrap="square" rtlCol="0">
            <a:spAutoFit/>
          </a:bodyPr>
          <a:lstStyle/>
          <a:p>
            <a:r>
              <a:rPr lang="en-US" dirty="0" smtClean="0"/>
              <a:t>SPF – Collective, Statewide Summative, &amp; Colorado Growth Model</a:t>
            </a:r>
          </a:p>
          <a:p>
            <a:endParaRPr lang="en-US" dirty="0"/>
          </a:p>
          <a:p>
            <a:r>
              <a:rPr lang="en-US" dirty="0" smtClean="0"/>
              <a:t>Grade/Content Decided – Individual</a:t>
            </a:r>
          </a:p>
          <a:p>
            <a:pPr marL="460375"/>
            <a:r>
              <a:rPr lang="en-US" dirty="0" smtClean="0"/>
              <a:t>2013-2014 School year: State or nationally normed assessments (TCAP, ACT, </a:t>
            </a:r>
            <a:r>
              <a:rPr lang="en-US" dirty="0" err="1" smtClean="0"/>
              <a:t>iReady</a:t>
            </a:r>
            <a:r>
              <a:rPr lang="en-US" dirty="0" smtClean="0"/>
              <a:t>, DRA2, etc.)</a:t>
            </a:r>
          </a:p>
          <a:p>
            <a:pPr marL="460375"/>
            <a:endParaRPr lang="en-US" dirty="0" smtClean="0"/>
          </a:p>
          <a:p>
            <a:pPr marL="460375"/>
            <a:r>
              <a:rPr lang="en-US" dirty="0" smtClean="0"/>
              <a:t>2014-2015 School Year: Content developed assessments as long as the protocol is followed and it passes the CDE review tool.</a:t>
            </a:r>
            <a:endParaRPr lang="en-US" dirty="0"/>
          </a:p>
          <a:p>
            <a:endParaRPr lang="en-US" dirty="0"/>
          </a:p>
          <a:p>
            <a:endParaRPr lang="en-US" dirty="0"/>
          </a:p>
        </p:txBody>
      </p:sp>
    </p:spTree>
    <p:extLst>
      <p:ext uri="{BB962C8B-B14F-4D97-AF65-F5344CB8AC3E}">
        <p14:creationId xmlns:p14="http://schemas.microsoft.com/office/powerpoint/2010/main" val="2322137488"/>
      </p:ext>
    </p:extLst>
  </p:cSld>
  <p:clrMapOvr>
    <a:masterClrMapping/>
  </p:clrMapOvr>
  <mc:AlternateContent xmlns:mc="http://schemas.openxmlformats.org/markup-compatibility/2006" xmlns:p14="http://schemas.microsoft.com/office/powerpoint/2010/main">
    <mc:Choice Requires="p14">
      <p:transition spd="slow" p14:dur="2000" advClick="0" advTm="88000"/>
    </mc:Choice>
    <mc:Fallback xmlns="">
      <p:transition xmlns:p14="http://schemas.microsoft.com/office/powerpoint/2010/main" spd="slow" advClick="0" advTm="88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719263"/>
            <a:ext cx="8407400" cy="4406900"/>
          </a:xfrm>
        </p:spPr>
        <p:txBody>
          <a:bodyPr/>
          <a:lstStyle/>
          <a:p>
            <a:pPr marL="45720" indent="0">
              <a:buNone/>
            </a:pPr>
            <a:r>
              <a:rPr lang="en-US" dirty="0" smtClean="0"/>
              <a:t>Contents: </a:t>
            </a:r>
          </a:p>
          <a:p>
            <a:pPr marL="502920" indent="-457200">
              <a:buFont typeface="+mj-lt"/>
              <a:buAutoNum type="arabicPeriod"/>
            </a:pPr>
            <a:r>
              <a:rPr lang="en-US" dirty="0" smtClean="0"/>
              <a:t>Default list for content or grade detailing the assessment used for each course/grade</a:t>
            </a:r>
          </a:p>
          <a:p>
            <a:pPr marL="502920" indent="-457200">
              <a:buFont typeface="+mj-lt"/>
              <a:buAutoNum type="arabicPeriod"/>
            </a:pPr>
            <a:r>
              <a:rPr lang="en-US" dirty="0" smtClean="0"/>
              <a:t>The following for each course or grade</a:t>
            </a:r>
          </a:p>
          <a:p>
            <a:pPr marL="777240" lvl="1" indent="-457200">
              <a:buFont typeface="+mj-lt"/>
              <a:buAutoNum type="alphaLcPeriod"/>
            </a:pPr>
            <a:r>
              <a:rPr lang="en-US" dirty="0" smtClean="0"/>
              <a:t>Content assessment List for individual attribution</a:t>
            </a:r>
          </a:p>
          <a:p>
            <a:pPr marL="777240" lvl="1" indent="-457200">
              <a:buFont typeface="+mj-lt"/>
              <a:buAutoNum type="alphaLcPeriod"/>
            </a:pPr>
            <a:r>
              <a:rPr lang="en-US" dirty="0" smtClean="0"/>
              <a:t>Assessment Data Summary</a:t>
            </a:r>
          </a:p>
          <a:p>
            <a:pPr marL="777240" lvl="1" indent="-457200">
              <a:buFont typeface="+mj-lt"/>
              <a:buAutoNum type="alphaLcPeriod"/>
            </a:pPr>
            <a:r>
              <a:rPr lang="en-US" dirty="0" smtClean="0"/>
              <a:t>Assessment</a:t>
            </a:r>
          </a:p>
          <a:p>
            <a:pPr marL="777240" lvl="1" indent="-457200">
              <a:buFont typeface="+mj-lt"/>
              <a:buAutoNum type="alphaLcPeriod"/>
            </a:pPr>
            <a:r>
              <a:rPr lang="en-US" dirty="0" smtClean="0"/>
              <a:t>Report from Assessment Review Tool</a:t>
            </a:r>
          </a:p>
          <a:p>
            <a:pPr marL="777240" lvl="1" indent="-457200">
              <a:buFont typeface="+mj-lt"/>
              <a:buAutoNum type="alphaLcPeriod"/>
            </a:pPr>
            <a:r>
              <a:rPr lang="en-US" dirty="0" smtClean="0"/>
              <a:t>Teacher Directions </a:t>
            </a:r>
          </a:p>
          <a:p>
            <a:pPr marL="777240" lvl="1" indent="-457200">
              <a:buFont typeface="+mj-lt"/>
              <a:buAutoNum type="alphaLcPeriod"/>
            </a:pPr>
            <a:r>
              <a:rPr lang="en-US" dirty="0" smtClean="0"/>
              <a:t>Scoring Criteria: Guide or rubric</a:t>
            </a:r>
          </a:p>
          <a:p>
            <a:pPr marL="777240" lvl="1" indent="-457200">
              <a:buFont typeface="+mj-lt"/>
              <a:buAutoNum type="alphaLcPeriod"/>
            </a:pPr>
            <a:r>
              <a:rPr lang="en-US" dirty="0" smtClean="0"/>
              <a:t>Master Scored Items</a:t>
            </a:r>
          </a:p>
          <a:p>
            <a:r>
              <a:rPr lang="en-US" dirty="0" smtClean="0"/>
              <a:t>*repeat a-g for each course/grade</a:t>
            </a:r>
          </a:p>
          <a:p>
            <a:endParaRPr lang="en-US" dirty="0" smtClean="0"/>
          </a:p>
          <a:p>
            <a:pPr marL="45720" indent="0">
              <a:buNone/>
            </a:pPr>
            <a:endParaRPr lang="en-US" dirty="0"/>
          </a:p>
        </p:txBody>
      </p:sp>
      <p:sp>
        <p:nvSpPr>
          <p:cNvPr id="2" name="Title 1"/>
          <p:cNvSpPr>
            <a:spLocks noGrp="1"/>
          </p:cNvSpPr>
          <p:nvPr>
            <p:ph type="title"/>
          </p:nvPr>
        </p:nvSpPr>
        <p:spPr/>
        <p:txBody>
          <a:bodyPr/>
          <a:lstStyle/>
          <a:p>
            <a:r>
              <a:rPr lang="en-US" smtClean="0"/>
              <a:t>Assessment Proposal</a:t>
            </a:r>
            <a:endParaRPr lang="en-US" dirty="0"/>
          </a:p>
        </p:txBody>
      </p:sp>
    </p:spTree>
    <p:extLst>
      <p:ext uri="{BB962C8B-B14F-4D97-AF65-F5344CB8AC3E}">
        <p14:creationId xmlns:p14="http://schemas.microsoft.com/office/powerpoint/2010/main" val="21932681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27113"/>
            <a:ext cx="7024688" cy="1143000"/>
          </a:xfrm>
        </p:spPr>
        <p:txBody>
          <a:bodyPr/>
          <a:lstStyle/>
          <a:p>
            <a:r>
              <a:rPr lang="en-US" dirty="0" smtClean="0"/>
              <a:t>Default List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212130"/>
              </p:ext>
            </p:extLst>
          </p:nvPr>
        </p:nvGraphicFramePr>
        <p:xfrm>
          <a:off x="0" y="1191478"/>
          <a:ext cx="9144000" cy="5353050"/>
        </p:xfrm>
        <a:graphic>
          <a:graphicData uri="http://schemas.openxmlformats.org/presentationml/2006/ole">
            <mc:AlternateContent xmlns:mc="http://schemas.openxmlformats.org/markup-compatibility/2006">
              <mc:Choice xmlns:v="urn:schemas-microsoft-com:vml" Requires="v">
                <p:oleObj spid="_x0000_s1029" name="Document" r:id="rId3" imgW="9283700" imgH="5435600" progId="Word.Document.12">
                  <p:embed/>
                </p:oleObj>
              </mc:Choice>
              <mc:Fallback>
                <p:oleObj name="Document" r:id="rId3" imgW="9283700" imgH="5435600" progId="Word.Document.12">
                  <p:embed/>
                  <p:pic>
                    <p:nvPicPr>
                      <p:cNvPr id="0" name=""/>
                      <p:cNvPicPr/>
                      <p:nvPr/>
                    </p:nvPicPr>
                    <p:blipFill>
                      <a:blip r:embed="rId4"/>
                      <a:stretch>
                        <a:fillRect/>
                      </a:stretch>
                    </p:blipFill>
                    <p:spPr>
                      <a:xfrm>
                        <a:off x="0" y="1191478"/>
                        <a:ext cx="9144000" cy="5353050"/>
                      </a:xfrm>
                      <a:prstGeom prst="rect">
                        <a:avLst/>
                      </a:prstGeom>
                    </p:spPr>
                  </p:pic>
                </p:oleObj>
              </mc:Fallback>
            </mc:AlternateContent>
          </a:graphicData>
        </a:graphic>
      </p:graphicFrame>
    </p:spTree>
    <p:extLst>
      <p:ext uri="{BB962C8B-B14F-4D97-AF65-F5344CB8AC3E}">
        <p14:creationId xmlns:p14="http://schemas.microsoft.com/office/powerpoint/2010/main" val="24999658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Assessment List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8199952"/>
              </p:ext>
            </p:extLst>
          </p:nvPr>
        </p:nvGraphicFramePr>
        <p:xfrm>
          <a:off x="0" y="1417637"/>
          <a:ext cx="9155986" cy="2992651"/>
        </p:xfrm>
        <a:graphic>
          <a:graphicData uri="http://schemas.openxmlformats.org/presentationml/2006/ole">
            <mc:AlternateContent xmlns:mc="http://schemas.openxmlformats.org/markup-compatibility/2006">
              <mc:Choice xmlns:v="urn:schemas-microsoft-com:vml" Requires="v">
                <p:oleObj spid="_x0000_s2053" name="Document" r:id="rId3" imgW="9283700" imgH="3035300" progId="Word.Document.12">
                  <p:embed/>
                </p:oleObj>
              </mc:Choice>
              <mc:Fallback>
                <p:oleObj name="Document" r:id="rId3" imgW="9283700" imgH="3035300" progId="Word.Document.12">
                  <p:embed/>
                  <p:pic>
                    <p:nvPicPr>
                      <p:cNvPr id="0" name=""/>
                      <p:cNvPicPr/>
                      <p:nvPr/>
                    </p:nvPicPr>
                    <p:blipFill>
                      <a:blip r:embed="rId4"/>
                      <a:stretch>
                        <a:fillRect/>
                      </a:stretch>
                    </p:blipFill>
                    <p:spPr>
                      <a:xfrm>
                        <a:off x="0" y="1417637"/>
                        <a:ext cx="9155986" cy="2992651"/>
                      </a:xfrm>
                      <a:prstGeom prst="rect">
                        <a:avLst/>
                      </a:prstGeom>
                    </p:spPr>
                  </p:pic>
                </p:oleObj>
              </mc:Fallback>
            </mc:AlternateContent>
          </a:graphicData>
        </a:graphic>
      </p:graphicFrame>
    </p:spTree>
    <p:extLst>
      <p:ext uri="{BB962C8B-B14F-4D97-AF65-F5344CB8AC3E}">
        <p14:creationId xmlns:p14="http://schemas.microsoft.com/office/powerpoint/2010/main" val="4995061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Data Summary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01571061"/>
              </p:ext>
            </p:extLst>
          </p:nvPr>
        </p:nvGraphicFramePr>
        <p:xfrm>
          <a:off x="-1" y="1417637"/>
          <a:ext cx="9124023" cy="3345475"/>
        </p:xfrm>
        <a:graphic>
          <a:graphicData uri="http://schemas.openxmlformats.org/presentationml/2006/ole">
            <mc:AlternateContent xmlns:mc="http://schemas.openxmlformats.org/markup-compatibility/2006">
              <mc:Choice xmlns:v="urn:schemas-microsoft-com:vml" Requires="v">
                <p:oleObj spid="_x0000_s3077" name="Document" r:id="rId3" imgW="9283700" imgH="3403600" progId="Word.Document.12">
                  <p:embed/>
                </p:oleObj>
              </mc:Choice>
              <mc:Fallback>
                <p:oleObj name="Document" r:id="rId3" imgW="9283700" imgH="3403600" progId="Word.Document.12">
                  <p:embed/>
                  <p:pic>
                    <p:nvPicPr>
                      <p:cNvPr id="0" name=""/>
                      <p:cNvPicPr/>
                      <p:nvPr/>
                    </p:nvPicPr>
                    <p:blipFill>
                      <a:blip r:embed="rId4"/>
                      <a:stretch>
                        <a:fillRect/>
                      </a:stretch>
                    </p:blipFill>
                    <p:spPr>
                      <a:xfrm>
                        <a:off x="-1" y="1417637"/>
                        <a:ext cx="9124023" cy="3345475"/>
                      </a:xfrm>
                      <a:prstGeom prst="rect">
                        <a:avLst/>
                      </a:prstGeom>
                    </p:spPr>
                  </p:pic>
                </p:oleObj>
              </mc:Fallback>
            </mc:AlternateContent>
          </a:graphicData>
        </a:graphic>
      </p:graphicFrame>
    </p:spTree>
    <p:extLst>
      <p:ext uri="{BB962C8B-B14F-4D97-AF65-F5344CB8AC3E}">
        <p14:creationId xmlns:p14="http://schemas.microsoft.com/office/powerpoint/2010/main" val="3457648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47441</TotalTime>
  <Words>1738</Words>
  <Application>Microsoft Macintosh PowerPoint</Application>
  <PresentationFormat>On-screen Show (4:3)</PresentationFormat>
  <Paragraphs>365</Paragraphs>
  <Slides>24</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CDE THEME</vt:lpstr>
      <vt:lpstr>Document</vt:lpstr>
      <vt:lpstr>Assessment  Review and Design for Student Learning Outcomes  </vt:lpstr>
      <vt:lpstr>Before we begin…</vt:lpstr>
      <vt:lpstr>Workshop Objectives:  Desired Outcomes</vt:lpstr>
      <vt:lpstr>PowerPoint Presentation</vt:lpstr>
      <vt:lpstr>Educator Effectiveness Model</vt:lpstr>
      <vt:lpstr>Assessment Proposal</vt:lpstr>
      <vt:lpstr>Default List</vt:lpstr>
      <vt:lpstr>Content Assessment List</vt:lpstr>
      <vt:lpstr>Assessment Data Summary</vt:lpstr>
      <vt:lpstr>Measures of Student Learning “Seeking to Ensure”</vt:lpstr>
      <vt:lpstr>Measures of Student Learning “Seeking to Ensure”</vt:lpstr>
      <vt:lpstr>Measures of Student Learning “Seeking to Ensure”</vt:lpstr>
      <vt:lpstr>Assessment Support </vt:lpstr>
      <vt:lpstr>PowerPoint Presentation</vt:lpstr>
      <vt:lpstr>Assessment Review Tool</vt:lpstr>
      <vt:lpstr>Deeper Dive……. True Collaborative Review</vt:lpstr>
      <vt:lpstr>Debrief/Reflection</vt:lpstr>
      <vt:lpstr>Where are you now? </vt:lpstr>
      <vt:lpstr>What are next next steps?  </vt:lpstr>
      <vt:lpstr>Assessment Inventory</vt:lpstr>
      <vt:lpstr>Assessment Data Summary</vt:lpstr>
      <vt:lpstr>Music Example</vt:lpstr>
      <vt:lpstr>Music Example</vt:lpstr>
      <vt:lpstr>PowerPoint Presentation</vt:lpstr>
    </vt:vector>
  </TitlesOfParts>
  <Company>CDE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Keller, Sed</dc:creator>
  <cp:lastModifiedBy>Thompson School District</cp:lastModifiedBy>
  <cp:revision>42</cp:revision>
  <cp:lastPrinted>2013-07-10T20:13:04Z</cp:lastPrinted>
  <dcterms:created xsi:type="dcterms:W3CDTF">2013-06-20T15:33:38Z</dcterms:created>
  <dcterms:modified xsi:type="dcterms:W3CDTF">2014-05-27T14:01:16Z</dcterms:modified>
</cp:coreProperties>
</file>