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261" r:id="rId3"/>
    <p:sldId id="262" r:id="rId4"/>
    <p:sldId id="263" r:id="rId5"/>
    <p:sldId id="264" r:id="rId6"/>
    <p:sldId id="265" r:id="rId7"/>
    <p:sldId id="279" r:id="rId8"/>
    <p:sldId id="266" r:id="rId9"/>
    <p:sldId id="267" r:id="rId10"/>
    <p:sldId id="277" r:id="rId11"/>
    <p:sldId id="278" r:id="rId12"/>
    <p:sldId id="269" r:id="rId13"/>
    <p:sldId id="270" r:id="rId14"/>
    <p:sldId id="275"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3" autoAdjust="0"/>
  </p:normalViewPr>
  <p:slideViewPr>
    <p:cSldViewPr snapToGrid="0" snapToObjects="1" showGuides="1">
      <p:cViewPr varScale="1">
        <p:scale>
          <a:sx n="105" d="100"/>
          <a:sy n="105" d="100"/>
        </p:scale>
        <p:origin x="1794" y="108"/>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A9D9B-3A93-408B-B6F3-67D6FFB9022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21322E3-F0EF-472F-B282-796F732B0ACD}">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Student Learning</a:t>
          </a:r>
          <a:endParaRPr lang="en-US" sz="16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use content and pedagogical knowledge to help students learn, understand, and improve.</a:t>
          </a:r>
          <a:r>
            <a:rPr lang="en-US" sz="1600" b="1" dirty="0" smtClean="0"/>
            <a:t> </a:t>
          </a:r>
          <a:endParaRPr lang="en-US" sz="1600" dirty="0" smtClean="0"/>
        </a:p>
        <a:p>
          <a:pPr defTabSz="1644650">
            <a:lnSpc>
              <a:spcPct val="90000"/>
            </a:lnSpc>
            <a:spcBef>
              <a:spcPct val="0"/>
            </a:spcBef>
            <a:spcAft>
              <a:spcPct val="35000"/>
            </a:spcAft>
          </a:pPr>
          <a:endParaRPr lang="en-US" dirty="0"/>
        </a:p>
      </dgm:t>
    </dgm:pt>
    <dgm:pt modelId="{CF767F64-0A4E-4A75-B7F9-159D9F23174A}" type="parTrans" cxnId="{C9FD7220-10CC-4182-A214-2673E9F4004B}">
      <dgm:prSet/>
      <dgm:spPr/>
      <dgm:t>
        <a:bodyPr/>
        <a:lstStyle/>
        <a:p>
          <a:endParaRPr lang="en-US"/>
        </a:p>
      </dgm:t>
    </dgm:pt>
    <dgm:pt modelId="{35F8D614-990A-4E82-8540-D4358EEF3585}" type="sibTrans" cxnId="{C9FD7220-10CC-4182-A214-2673E9F4004B}">
      <dgm:prSet/>
      <dgm:spPr/>
      <dgm:t>
        <a:bodyPr/>
        <a:lstStyle/>
        <a:p>
          <a:endParaRPr lang="en-US"/>
        </a:p>
      </dgm:t>
    </dgm:pt>
    <dgm:pt modelId="{76136952-4C60-45BD-9915-40B05798C31F}">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Student-Centered Environment</a:t>
          </a:r>
          <a:r>
            <a:rPr lang="en-US" sz="1600" b="1"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create an environment that responds to individual students’ backgrounds, strengths, and interests. </a:t>
          </a:r>
        </a:p>
        <a:p>
          <a:pPr defTabSz="1644650">
            <a:lnSpc>
              <a:spcPct val="90000"/>
            </a:lnSpc>
            <a:spcBef>
              <a:spcPct val="0"/>
            </a:spcBef>
            <a:spcAft>
              <a:spcPct val="35000"/>
            </a:spcAft>
          </a:pPr>
          <a:endParaRPr lang="en-US" dirty="0"/>
        </a:p>
      </dgm:t>
    </dgm:pt>
    <dgm:pt modelId="{36FA9938-37D8-4173-8CC1-F512788FC22F}" type="parTrans" cxnId="{D5D0328A-3188-424B-949F-2422213AB0CA}">
      <dgm:prSet/>
      <dgm:spPr/>
      <dgm:t>
        <a:bodyPr/>
        <a:lstStyle/>
        <a:p>
          <a:endParaRPr lang="en-US"/>
        </a:p>
      </dgm:t>
    </dgm:pt>
    <dgm:pt modelId="{583AE422-239E-4599-994A-4731F3DECA29}" type="sibTrans" cxnId="{D5D0328A-3188-424B-949F-2422213AB0CA}">
      <dgm:prSet/>
      <dgm:spPr/>
      <dgm:t>
        <a:bodyPr/>
        <a:lstStyle/>
        <a:p>
          <a:endParaRPr lang="en-US"/>
        </a:p>
      </dgm:t>
    </dgm:pt>
    <dgm:pt modelId="{CADB6802-3068-4287-87AF-D36EF98352AF}">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Classroom Community</a:t>
          </a:r>
          <a:r>
            <a:rPr lang="en-US" sz="1600"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cultivate a classroom learning community where student differences are valued. </a:t>
          </a:r>
        </a:p>
        <a:p>
          <a:pPr defTabSz="1644650">
            <a:lnSpc>
              <a:spcPct val="90000"/>
            </a:lnSpc>
            <a:spcBef>
              <a:spcPct val="0"/>
            </a:spcBef>
            <a:spcAft>
              <a:spcPct val="35000"/>
            </a:spcAft>
          </a:pPr>
          <a:endParaRPr lang="en-US" dirty="0"/>
        </a:p>
      </dgm:t>
    </dgm:pt>
    <dgm:pt modelId="{98AB898D-7933-4DB9-BF6D-781194AD0705}" type="parTrans" cxnId="{14F6015F-A5F4-4B6E-B2AD-277FD8B4C0CF}">
      <dgm:prSet/>
      <dgm:spPr/>
      <dgm:t>
        <a:bodyPr/>
        <a:lstStyle/>
        <a:p>
          <a:endParaRPr lang="en-US"/>
        </a:p>
      </dgm:t>
    </dgm:pt>
    <dgm:pt modelId="{BF1DA3CC-9808-4FB6-9474-332E443B85CD}" type="sibTrans" cxnId="{14F6015F-A5F4-4B6E-B2AD-277FD8B4C0CF}">
      <dgm:prSet/>
      <dgm:spPr/>
      <dgm:t>
        <a:bodyPr/>
        <a:lstStyle/>
        <a:p>
          <a:endParaRPr lang="en-US"/>
        </a:p>
      </dgm:t>
    </dgm:pt>
    <dgm:pt modelId="{8D5369F1-2C2E-44D8-88A1-758496B8DD4B}">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Classroom Management</a:t>
          </a:r>
          <a:r>
            <a:rPr lang="en-US" sz="1600" b="1"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foster a respectful and predictable learning environment. </a:t>
          </a:r>
        </a:p>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defTabSz="1644650">
            <a:lnSpc>
              <a:spcPct val="90000"/>
            </a:lnSpc>
            <a:spcBef>
              <a:spcPct val="0"/>
            </a:spcBef>
            <a:spcAft>
              <a:spcPct val="35000"/>
            </a:spcAft>
          </a:pPr>
          <a:endParaRPr lang="en-US" dirty="0"/>
        </a:p>
      </dgm:t>
    </dgm:pt>
    <dgm:pt modelId="{D817E20D-1652-4824-B8EA-2CD8C5DB5E6E}" type="parTrans" cxnId="{7D50C210-AE61-446E-BDD5-56D70471FC23}">
      <dgm:prSet/>
      <dgm:spPr/>
      <dgm:t>
        <a:bodyPr/>
        <a:lstStyle/>
        <a:p>
          <a:endParaRPr lang="en-US"/>
        </a:p>
      </dgm:t>
    </dgm:pt>
    <dgm:pt modelId="{4B5B38E0-7D9F-4104-87E7-7C5A46D06F21}" type="sibTrans" cxnId="{7D50C210-AE61-446E-BDD5-56D70471FC23}">
      <dgm:prSet/>
      <dgm:spPr/>
      <dgm:t>
        <a:bodyPr/>
        <a:lstStyle/>
        <a:p>
          <a:endParaRPr lang="en-US"/>
        </a:p>
      </dgm:t>
    </dgm:pt>
    <dgm:pt modelId="{22C87770-9FC1-4B0F-8D98-34F5EDCBBFB1}" type="pres">
      <dgm:prSet presAssocID="{DAAA9D9B-3A93-408B-B6F3-67D6FFB90220}" presName="matrix" presStyleCnt="0">
        <dgm:presLayoutVars>
          <dgm:chMax val="1"/>
          <dgm:dir/>
          <dgm:resizeHandles val="exact"/>
        </dgm:presLayoutVars>
      </dgm:prSet>
      <dgm:spPr/>
      <dgm:t>
        <a:bodyPr/>
        <a:lstStyle/>
        <a:p>
          <a:endParaRPr lang="en-US"/>
        </a:p>
      </dgm:t>
    </dgm:pt>
    <dgm:pt modelId="{F3BD673D-E449-4CD6-985B-450F4BD69BB2}" type="pres">
      <dgm:prSet presAssocID="{DAAA9D9B-3A93-408B-B6F3-67D6FFB90220}" presName="diamond" presStyleLbl="bgShp" presStyleIdx="0" presStyleCnt="1" custScaleX="91304" custScaleY="85310" custLinFactNeighborX="7576" custLinFactNeighborY="6910"/>
      <dgm:spPr/>
    </dgm:pt>
    <dgm:pt modelId="{CF51D687-0991-4AC0-9D85-3FEB74A7DC9A}" type="pres">
      <dgm:prSet presAssocID="{DAAA9D9B-3A93-408B-B6F3-67D6FFB90220}" presName="quad1" presStyleLbl="node1" presStyleIdx="0" presStyleCnt="4" custScaleX="170297" custLinFactNeighborX="-24523" custLinFactNeighborY="-543">
        <dgm:presLayoutVars>
          <dgm:chMax val="0"/>
          <dgm:chPref val="0"/>
          <dgm:bulletEnabled val="1"/>
        </dgm:presLayoutVars>
      </dgm:prSet>
      <dgm:spPr/>
      <dgm:t>
        <a:bodyPr/>
        <a:lstStyle/>
        <a:p>
          <a:endParaRPr lang="en-US"/>
        </a:p>
      </dgm:t>
    </dgm:pt>
    <dgm:pt modelId="{7BA635B3-C9C7-4E7B-B472-ECF35F40F399}" type="pres">
      <dgm:prSet presAssocID="{DAAA9D9B-3A93-408B-B6F3-67D6FFB90220}" presName="quad2" presStyleLbl="node1" presStyleIdx="1" presStyleCnt="4" custScaleX="170297" custLinFactNeighborX="42957" custLinFactNeighborY="-543">
        <dgm:presLayoutVars>
          <dgm:chMax val="0"/>
          <dgm:chPref val="0"/>
          <dgm:bulletEnabled val="1"/>
        </dgm:presLayoutVars>
      </dgm:prSet>
      <dgm:spPr/>
      <dgm:t>
        <a:bodyPr/>
        <a:lstStyle/>
        <a:p>
          <a:endParaRPr lang="en-US"/>
        </a:p>
      </dgm:t>
    </dgm:pt>
    <dgm:pt modelId="{3ADC9E58-3011-4344-BDEA-B3CED5CE2560}" type="pres">
      <dgm:prSet presAssocID="{DAAA9D9B-3A93-408B-B6F3-67D6FFB90220}" presName="quad3" presStyleLbl="node1" presStyleIdx="2" presStyleCnt="4" custScaleX="170297" custLinFactNeighborX="-24523" custLinFactNeighborY="-1054">
        <dgm:presLayoutVars>
          <dgm:chMax val="0"/>
          <dgm:chPref val="0"/>
          <dgm:bulletEnabled val="1"/>
        </dgm:presLayoutVars>
      </dgm:prSet>
      <dgm:spPr/>
      <dgm:t>
        <a:bodyPr/>
        <a:lstStyle/>
        <a:p>
          <a:endParaRPr lang="en-US"/>
        </a:p>
      </dgm:t>
    </dgm:pt>
    <dgm:pt modelId="{254DA648-7FC0-4E56-AF12-66FB304F0342}" type="pres">
      <dgm:prSet presAssocID="{DAAA9D9B-3A93-408B-B6F3-67D6FFB90220}" presName="quad4" presStyleLbl="node1" presStyleIdx="3" presStyleCnt="4" custScaleX="170297" custLinFactNeighborX="42957" custLinFactNeighborY="-1054">
        <dgm:presLayoutVars>
          <dgm:chMax val="0"/>
          <dgm:chPref val="0"/>
          <dgm:bulletEnabled val="1"/>
        </dgm:presLayoutVars>
      </dgm:prSet>
      <dgm:spPr/>
      <dgm:t>
        <a:bodyPr/>
        <a:lstStyle/>
        <a:p>
          <a:endParaRPr lang="en-US"/>
        </a:p>
      </dgm:t>
    </dgm:pt>
  </dgm:ptLst>
  <dgm:cxnLst>
    <dgm:cxn modelId="{C9FD7220-10CC-4182-A214-2673E9F4004B}" srcId="{DAAA9D9B-3A93-408B-B6F3-67D6FFB90220}" destId="{021322E3-F0EF-472F-B282-796F732B0ACD}" srcOrd="0" destOrd="0" parTransId="{CF767F64-0A4E-4A75-B7F9-159D9F23174A}" sibTransId="{35F8D614-990A-4E82-8540-D4358EEF3585}"/>
    <dgm:cxn modelId="{6236F112-90BE-4EFF-8035-14CE45533E7A}" type="presOf" srcId="{8D5369F1-2C2E-44D8-88A1-758496B8DD4B}" destId="{254DA648-7FC0-4E56-AF12-66FB304F0342}" srcOrd="0" destOrd="0" presId="urn:microsoft.com/office/officeart/2005/8/layout/matrix3"/>
    <dgm:cxn modelId="{7D50C210-AE61-446E-BDD5-56D70471FC23}" srcId="{DAAA9D9B-3A93-408B-B6F3-67D6FFB90220}" destId="{8D5369F1-2C2E-44D8-88A1-758496B8DD4B}" srcOrd="3" destOrd="0" parTransId="{D817E20D-1652-4824-B8EA-2CD8C5DB5E6E}" sibTransId="{4B5B38E0-7D9F-4104-87E7-7C5A46D06F21}"/>
    <dgm:cxn modelId="{53ADA732-0D2A-472E-8065-CDDB145E0288}" type="presOf" srcId="{CADB6802-3068-4287-87AF-D36EF98352AF}" destId="{3ADC9E58-3011-4344-BDEA-B3CED5CE2560}" srcOrd="0" destOrd="0" presId="urn:microsoft.com/office/officeart/2005/8/layout/matrix3"/>
    <dgm:cxn modelId="{D5D0328A-3188-424B-949F-2422213AB0CA}" srcId="{DAAA9D9B-3A93-408B-B6F3-67D6FFB90220}" destId="{76136952-4C60-45BD-9915-40B05798C31F}" srcOrd="1" destOrd="0" parTransId="{36FA9938-37D8-4173-8CC1-F512788FC22F}" sibTransId="{583AE422-239E-4599-994A-4731F3DECA29}"/>
    <dgm:cxn modelId="{5849F20F-CD4F-449B-8ACF-038C8827B498}" type="presOf" srcId="{DAAA9D9B-3A93-408B-B6F3-67D6FFB90220}" destId="{22C87770-9FC1-4B0F-8D98-34F5EDCBBFB1}" srcOrd="0" destOrd="0" presId="urn:microsoft.com/office/officeart/2005/8/layout/matrix3"/>
    <dgm:cxn modelId="{34215FF7-47CF-4E1E-A9E3-12F0ED910D98}" type="presOf" srcId="{021322E3-F0EF-472F-B282-796F732B0ACD}" destId="{CF51D687-0991-4AC0-9D85-3FEB74A7DC9A}" srcOrd="0" destOrd="0" presId="urn:microsoft.com/office/officeart/2005/8/layout/matrix3"/>
    <dgm:cxn modelId="{E622D3AD-57C6-4DD8-8753-713CF54B36A1}" type="presOf" srcId="{76136952-4C60-45BD-9915-40B05798C31F}" destId="{7BA635B3-C9C7-4E7B-B472-ECF35F40F399}" srcOrd="0" destOrd="0" presId="urn:microsoft.com/office/officeart/2005/8/layout/matrix3"/>
    <dgm:cxn modelId="{14F6015F-A5F4-4B6E-B2AD-277FD8B4C0CF}" srcId="{DAAA9D9B-3A93-408B-B6F3-67D6FFB90220}" destId="{CADB6802-3068-4287-87AF-D36EF98352AF}" srcOrd="2" destOrd="0" parTransId="{98AB898D-7933-4DB9-BF6D-781194AD0705}" sibTransId="{BF1DA3CC-9808-4FB6-9474-332E443B85CD}"/>
    <dgm:cxn modelId="{2637B07B-7787-4749-ADE0-D19ADE462398}" type="presParOf" srcId="{22C87770-9FC1-4B0F-8D98-34F5EDCBBFB1}" destId="{F3BD673D-E449-4CD6-985B-450F4BD69BB2}" srcOrd="0" destOrd="0" presId="urn:microsoft.com/office/officeart/2005/8/layout/matrix3"/>
    <dgm:cxn modelId="{70E848D7-4868-4A97-B39B-35E347531EBE}" type="presParOf" srcId="{22C87770-9FC1-4B0F-8D98-34F5EDCBBFB1}" destId="{CF51D687-0991-4AC0-9D85-3FEB74A7DC9A}" srcOrd="1" destOrd="0" presId="urn:microsoft.com/office/officeart/2005/8/layout/matrix3"/>
    <dgm:cxn modelId="{05762C84-5488-40E8-BE76-14A310402FFE}" type="presParOf" srcId="{22C87770-9FC1-4B0F-8D98-34F5EDCBBFB1}" destId="{7BA635B3-C9C7-4E7B-B472-ECF35F40F399}" srcOrd="2" destOrd="0" presId="urn:microsoft.com/office/officeart/2005/8/layout/matrix3"/>
    <dgm:cxn modelId="{FB8186BB-D565-411F-B5CE-0FF6249D8113}" type="presParOf" srcId="{22C87770-9FC1-4B0F-8D98-34F5EDCBBFB1}" destId="{3ADC9E58-3011-4344-BDEA-B3CED5CE2560}" srcOrd="3" destOrd="0" presId="urn:microsoft.com/office/officeart/2005/8/layout/matrix3"/>
    <dgm:cxn modelId="{06E4531D-DD66-43EB-9196-7BDB9662CDBF}" type="presParOf" srcId="{22C87770-9FC1-4B0F-8D98-34F5EDCBBFB1}" destId="{254DA648-7FC0-4E56-AF12-66FB304F0342}"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759B6-C6B5-1944-9499-DD9FFADCDA5C}" type="datetimeFigureOut">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F8A1E-8137-6C47-8C7B-3F3E37866B01}" type="slidenum">
              <a:t>‹#›</a:t>
            </a:fld>
            <a:endParaRPr lang="en-US"/>
          </a:p>
        </p:txBody>
      </p:sp>
    </p:spTree>
    <p:extLst>
      <p:ext uri="{BB962C8B-B14F-4D97-AF65-F5344CB8AC3E}">
        <p14:creationId xmlns:p14="http://schemas.microsoft.com/office/powerpoint/2010/main" val="4176769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tproject.org/index.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US" baseline="0" dirty="0" smtClean="0">
                <a:latin typeface="Arial" charset="0"/>
                <a:ea typeface="ＭＳ Ｐゴシック" charset="0"/>
                <a:cs typeface="ＭＳ Ｐゴシック" charset="0"/>
              </a:rPr>
              <a:t> </a:t>
            </a: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9FE5F65-3B51-3547-9A06-C8F4D46D2D34}" type="slidenum">
              <a:rPr lang="en-US" sz="1200">
                <a:solidFill>
                  <a:prstClr val="black"/>
                </a:solidFill>
              </a:rPr>
              <a:pPr eaLnBrk="1" hangingPunct="1"/>
              <a:t>2</a:t>
            </a:fld>
            <a:endParaRPr lang="en-US" sz="1200">
              <a:solidFill>
                <a:prstClr val="black"/>
              </a:solidFill>
            </a:endParaRPr>
          </a:p>
        </p:txBody>
      </p:sp>
    </p:spTree>
    <p:extLst>
      <p:ext uri="{BB962C8B-B14F-4D97-AF65-F5344CB8AC3E}">
        <p14:creationId xmlns:p14="http://schemas.microsoft.com/office/powerpoint/2010/main" val="372321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pilot version of the survey included an open-ended</a:t>
            </a:r>
            <a:r>
              <a:rPr lang="en-US" baseline="0" dirty="0" smtClean="0"/>
              <a:t> question that asked: “</a:t>
            </a:r>
            <a:r>
              <a:rPr lang="en-US" sz="1200" kern="1200" dirty="0" smtClean="0">
                <a:solidFill>
                  <a:schemeClr val="tx1"/>
                </a:solidFill>
                <a:effectLst/>
                <a:latin typeface="+mn-lt"/>
                <a:ea typeface="+mn-ea"/>
                <a:cs typeface="+mn-cs"/>
              </a:rPr>
              <a:t>Do you have any other thoughts or feedback for your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image represents the</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ords and phrases used most often by students in response to that question to describe teachers in the top 5% (for overall survey results). </a:t>
            </a:r>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12</a:t>
            </a:fld>
            <a:endParaRPr lang="en-US"/>
          </a:p>
        </p:txBody>
      </p:sp>
    </p:spTree>
    <p:extLst>
      <p:ext uri="{BB962C8B-B14F-4D97-AF65-F5344CB8AC3E}">
        <p14:creationId xmlns:p14="http://schemas.microsoft.com/office/powerpoint/2010/main" val="16542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get to this slide, distribute copies of the survey to all attendees, along with sticky notes in three colors. Hang chart paper around the room – either 34 sheets of chart paper, or a smaller number of pieces that are divided into 34 total sections and number each sheet/section from 1 – 34.  Have participants place their sticky notes on the corresponding sheet/section of chart paper.</a:t>
            </a:r>
          </a:p>
          <a:p>
            <a:endParaRPr lang="en-US" baseline="0" dirty="0" smtClean="0"/>
          </a:p>
          <a:p>
            <a:endParaRPr lang="en-US" baseline="0" dirty="0" smtClean="0"/>
          </a:p>
          <a:p>
            <a:r>
              <a:rPr lang="en-US" baseline="0" dirty="0" smtClean="0"/>
              <a:t>After participants place all their sticky notes, facilitate a conversation about the trends that emerge.  Ask participants what trends they notice, and ask for volunteers to explain why they picked the questions they did.  Keep a positive tone and focus for this conversation – allow honest discussion of the questions that participants are skeptical about, but ask for counter examples of how those questions can give valuable feedback and be prepared with your own counter examples if attendees do not volunteer examples.</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A457A3DA-8E4B-4137-ADAB-289E41CFE170}" type="slidenum">
              <a:rPr lang="en-US" smtClean="0"/>
              <a:pPr/>
              <a:t>13</a:t>
            </a:fld>
            <a:endParaRPr lang="en-US"/>
          </a:p>
        </p:txBody>
      </p:sp>
    </p:spTree>
    <p:extLst>
      <p:ext uri="{BB962C8B-B14F-4D97-AF65-F5344CB8AC3E}">
        <p14:creationId xmlns:p14="http://schemas.microsoft.com/office/powerpoint/2010/main" val="49065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SHOULD BE CUSTOMIZED TO REFLECT THE PROCESS IN YOUR DISTRICT]</a:t>
            </a:r>
          </a:p>
          <a:p>
            <a:endParaRPr lang="en-US" dirty="0" smtClean="0"/>
          </a:p>
          <a:p>
            <a:r>
              <a:rPr lang="en-US" dirty="0" smtClean="0"/>
              <a:t>NOTES:</a:t>
            </a:r>
          </a:p>
          <a:p>
            <a:r>
              <a:rPr lang="en-US" dirty="0" smtClean="0"/>
              <a:t>1.) Add</a:t>
            </a:r>
            <a:r>
              <a:rPr lang="en-US" baseline="0" dirty="0" smtClean="0"/>
              <a:t> a slide outlining how to READ the actual results (with screen shots) prior to </a:t>
            </a:r>
            <a:r>
              <a:rPr lang="en-US" baseline="0" smtClean="0"/>
              <a:t>this slide.</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14</a:t>
            </a:fld>
            <a:endParaRPr lang="en-US"/>
          </a:p>
        </p:txBody>
      </p:sp>
    </p:spTree>
    <p:extLst>
      <p:ext uri="{BB962C8B-B14F-4D97-AF65-F5344CB8AC3E}">
        <p14:creationId xmlns:p14="http://schemas.microsoft.com/office/powerpoint/2010/main" val="65601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SHOULD BE CUSTOMIZED TO REFLECT THE PROCESS IN YOUR DISTRICT]</a:t>
            </a:r>
          </a:p>
          <a:p>
            <a:endParaRPr lang="en-US" dirty="0" smtClean="0"/>
          </a:p>
          <a:p>
            <a:r>
              <a:rPr lang="en-US" dirty="0" smtClean="0"/>
              <a:t>NOTES:</a:t>
            </a:r>
          </a:p>
          <a:p>
            <a:r>
              <a:rPr lang="en-US" dirty="0" smtClean="0"/>
              <a:t>1.) How results</a:t>
            </a:r>
            <a:r>
              <a:rPr lang="en-US" baseline="0" dirty="0" smtClean="0"/>
              <a:t> are used JUST by teachers? Or by principals as well?</a:t>
            </a:r>
            <a:endParaRPr lang="en-US" dirty="0" smtClean="0"/>
          </a:p>
          <a:p>
            <a:r>
              <a:rPr lang="en-US" baseline="0" dirty="0" smtClean="0"/>
              <a:t>2.) Add slides can be customized outlining the “lesson plan” principals can explain using the new tools.</a:t>
            </a:r>
          </a:p>
          <a:p>
            <a:pPr marL="171450" indent="-171450">
              <a:buFontTx/>
              <a:buChar char="-"/>
            </a:pPr>
            <a:r>
              <a:rPr lang="en-US" baseline="0" dirty="0" smtClean="0"/>
              <a:t>Conversations with teachers about their practice (coaching guide)</a:t>
            </a:r>
          </a:p>
          <a:p>
            <a:pPr marL="171450" indent="-171450">
              <a:buFontTx/>
              <a:buChar char="-"/>
            </a:pPr>
            <a:r>
              <a:rPr lang="en-US" baseline="0" dirty="0" smtClean="0"/>
              <a:t>Instructional Strategies Guide (Julia)</a:t>
            </a:r>
          </a:p>
          <a:p>
            <a:pPr marL="171450" indent="-171450">
              <a:buFontTx/>
              <a:buChar char="-"/>
            </a:pPr>
            <a:r>
              <a:rPr lang="en-US" baseline="0" dirty="0" smtClean="0"/>
              <a:t>Building Goals </a:t>
            </a:r>
          </a:p>
          <a:p>
            <a:pPr marL="171450" indent="-171450">
              <a:buFontTx/>
              <a:buChar char="-"/>
            </a:pPr>
            <a:r>
              <a:rPr lang="en-US" baseline="0" dirty="0" smtClean="0"/>
              <a:t>Learning Path Worksheet</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15</a:t>
            </a:fld>
            <a:endParaRPr lang="en-US"/>
          </a:p>
        </p:txBody>
      </p:sp>
    </p:spTree>
    <p:extLst>
      <p:ext uri="{BB962C8B-B14F-4D97-AF65-F5344CB8AC3E}">
        <p14:creationId xmlns:p14="http://schemas.microsoft.com/office/powerpoint/2010/main" val="65601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SHOULD BE CUSTOMIZED TO REFLECT THE PROCESS IN YOUR DISTRICT]</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16</a:t>
            </a:fld>
            <a:endParaRPr lang="en-US"/>
          </a:p>
        </p:txBody>
      </p:sp>
    </p:spTree>
    <p:extLst>
      <p:ext uri="{BB962C8B-B14F-4D97-AF65-F5344CB8AC3E}">
        <p14:creationId xmlns:p14="http://schemas.microsoft.com/office/powerpoint/2010/main" val="146384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F8A1E-8137-6C47-8C7B-3F3E37866B01}" type="slidenum">
              <a:rPr lang="en-US" smtClean="0"/>
              <a:t>17</a:t>
            </a:fld>
            <a:endParaRPr lang="en-US"/>
          </a:p>
        </p:txBody>
      </p:sp>
    </p:spTree>
    <p:extLst>
      <p:ext uri="{BB962C8B-B14F-4D97-AF65-F5344CB8AC3E}">
        <p14:creationId xmlns:p14="http://schemas.microsoft.com/office/powerpoint/2010/main" val="4152075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1.) Add new</a:t>
            </a:r>
            <a:r>
              <a:rPr lang="en-US" baseline="0" dirty="0" smtClean="0"/>
              <a:t> resources</a:t>
            </a:r>
          </a:p>
          <a:p>
            <a:r>
              <a:rPr lang="en-US" baseline="0" smtClean="0"/>
              <a:t>Yes</a:t>
            </a:r>
            <a:endParaRPr lang="en-US" dirty="0"/>
          </a:p>
        </p:txBody>
      </p:sp>
      <p:sp>
        <p:nvSpPr>
          <p:cNvPr id="4" name="Slide Number Placeholder 3"/>
          <p:cNvSpPr>
            <a:spLocks noGrp="1"/>
          </p:cNvSpPr>
          <p:nvPr>
            <p:ph type="sldNum" sz="quarter" idx="10"/>
          </p:nvPr>
        </p:nvSpPr>
        <p:spPr/>
        <p:txBody>
          <a:bodyPr/>
          <a:lstStyle/>
          <a:p>
            <a:fld id="{49AF8A1E-8137-6C47-8C7B-3F3E37866B01}" type="slidenum">
              <a:rPr lang="en-US" smtClean="0"/>
              <a:t>18</a:t>
            </a:fld>
            <a:endParaRPr lang="en-US"/>
          </a:p>
        </p:txBody>
      </p:sp>
    </p:spTree>
    <p:extLst>
      <p:ext uri="{BB962C8B-B14F-4D97-AF65-F5344CB8AC3E}">
        <p14:creationId xmlns:p14="http://schemas.microsoft.com/office/powerpoint/2010/main" val="415859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teachers think</a:t>
            </a:r>
            <a:r>
              <a:rPr lang="en-US" baseline="0" dirty="0" smtClean="0"/>
              <a:t> for a minute about the question, then do a turn and talk with their elbow partner.  As part of introducing themselves, presenters should share an anecdote about a time when they got feedback from a student and how they acted on it.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457A3DA-8E4B-4137-ADAB-289E41CFE170}" type="slidenum">
              <a:rPr lang="en-US" smtClean="0"/>
              <a:pPr/>
              <a:t>3</a:t>
            </a:fld>
            <a:endParaRPr lang="en-US"/>
          </a:p>
        </p:txBody>
      </p:sp>
    </p:spTree>
    <p:extLst>
      <p:ext uri="{BB962C8B-B14F-4D97-AF65-F5344CB8AC3E}">
        <p14:creationId xmlns:p14="http://schemas.microsoft.com/office/powerpoint/2010/main" val="200421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4</a:t>
            </a:fld>
            <a:endParaRPr lang="en-US"/>
          </a:p>
        </p:txBody>
      </p:sp>
    </p:spTree>
    <p:extLst>
      <p:ext uri="{BB962C8B-B14F-4D97-AF65-F5344CB8AC3E}">
        <p14:creationId xmlns:p14="http://schemas.microsoft.com/office/powerpoint/2010/main" val="247896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F8A1E-8137-6C47-8C7B-3F3E37866B01}" type="slidenum">
              <a:rPr lang="en-US" smtClean="0"/>
              <a:t>5</a:t>
            </a:fld>
            <a:endParaRPr lang="en-US"/>
          </a:p>
        </p:txBody>
      </p:sp>
    </p:spTree>
    <p:extLst>
      <p:ext uri="{BB962C8B-B14F-4D97-AF65-F5344CB8AC3E}">
        <p14:creationId xmlns:p14="http://schemas.microsoft.com/office/powerpoint/2010/main" val="212049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MET project</a:t>
            </a:r>
            <a:r>
              <a:rPr lang="en-US" sz="1200" kern="1200" dirty="0" smtClean="0">
                <a:solidFill>
                  <a:schemeClr val="tx1"/>
                </a:solidFill>
                <a:effectLst/>
                <a:latin typeface="+mn-lt"/>
                <a:ea typeface="+mn-ea"/>
                <a:cs typeface="+mn-cs"/>
              </a:rPr>
              <a:t> was a research partnership funded by the Bill and Melinda Gates Foundation that engaged 3,000 teacher volunteers and dozens of independent research teams. The project's goal was to build and test measures of effective teaching to find out how evaluation methods could best be used to tell teachers more about the skills that make them most effective and to help districts identify and develop great teaching.</a:t>
            </a:r>
          </a:p>
          <a:p>
            <a:pPr lvl="0"/>
            <a:r>
              <a:rPr lang="en-US" sz="1200" kern="1200" dirty="0" smtClean="0">
                <a:solidFill>
                  <a:schemeClr val="tx1"/>
                </a:solidFill>
                <a:effectLst/>
                <a:latin typeface="+mn-lt"/>
                <a:ea typeface="+mn-ea"/>
                <a:cs typeface="+mn-cs"/>
              </a:rPr>
              <a:t>The MET study tested several measures that can be used to evaluate multiple aspects of the teacher’s contribution to student learning.  One of these measures was a student perception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found that</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hen combined with observation and student growth data these three measures tell us more and are able to predict future effectiveness than any of them alone.</a:t>
            </a:r>
            <a:r>
              <a:rPr lang="en-US" sz="1200" kern="1200" baseline="300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4903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F8A1E-8137-6C47-8C7B-3F3E37866B01}" type="slidenum">
              <a:rPr lang="en-US" smtClean="0"/>
              <a:t>8</a:t>
            </a:fld>
            <a:endParaRPr lang="en-US"/>
          </a:p>
        </p:txBody>
      </p:sp>
    </p:spTree>
    <p:extLst>
      <p:ext uri="{BB962C8B-B14F-4D97-AF65-F5344CB8AC3E}">
        <p14:creationId xmlns:p14="http://schemas.microsoft.com/office/powerpoint/2010/main" val="403587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does not measure whether or how much a student likes or dislikes a teacher it measures elements of student experience that have been demonstrated to correlate most closely to student growth</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9</a:t>
            </a:fld>
            <a:endParaRPr lang="en-US"/>
          </a:p>
        </p:txBody>
      </p:sp>
    </p:spTree>
    <p:extLst>
      <p:ext uri="{BB962C8B-B14F-4D97-AF65-F5344CB8AC3E}">
        <p14:creationId xmlns:p14="http://schemas.microsoft.com/office/powerpoint/2010/main" val="112754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baseline="0" dirty="0" smtClean="0"/>
              <a:t>Student Perception Survey is based on the perceptions of students and, at times, may differ from the perception of teachers. This offers a unique opportunity for teachers to be reflective on those specific classroom practices that may not align with what teachers perceive to be happening in their classroom.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10</a:t>
            </a:fld>
            <a:endParaRPr lang="en-US"/>
          </a:p>
        </p:txBody>
      </p:sp>
    </p:spTree>
    <p:extLst>
      <p:ext uri="{BB962C8B-B14F-4D97-AF65-F5344CB8AC3E}">
        <p14:creationId xmlns:p14="http://schemas.microsoft.com/office/powerpoint/2010/main" val="112754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survey questions are organized by four elements: </a:t>
            </a:r>
          </a:p>
          <a:p>
            <a:endParaRPr lang="en-US" dirty="0"/>
          </a:p>
          <a:p>
            <a:r>
              <a:rPr lang="en-US" dirty="0"/>
              <a:t>The first element, </a:t>
            </a:r>
            <a:r>
              <a:rPr lang="en-US" b="1" dirty="0"/>
              <a:t>Student Learning</a:t>
            </a:r>
            <a:r>
              <a:rPr lang="en-US" dirty="0"/>
              <a:t>, primarily relates to Colorado teacher quality Standards I and III and the questions associated with this element relate to both content and pedagogy. </a:t>
            </a:r>
          </a:p>
          <a:p>
            <a:r>
              <a:rPr lang="en-US" dirty="0"/>
              <a:t>The remaining three elements, </a:t>
            </a:r>
            <a:r>
              <a:rPr lang="en-US" b="1" dirty="0"/>
              <a:t>Student-Centered Environment</a:t>
            </a:r>
            <a:r>
              <a:rPr lang="en-US" dirty="0"/>
              <a:t>, </a:t>
            </a:r>
            <a:r>
              <a:rPr lang="en-US" b="1" dirty="0"/>
              <a:t>Classroom Community</a:t>
            </a:r>
            <a:r>
              <a:rPr lang="en-US" dirty="0"/>
              <a:t>, and</a:t>
            </a:r>
            <a:r>
              <a:rPr lang="en-US" b="1" dirty="0"/>
              <a:t> Classroom Management</a:t>
            </a:r>
            <a:r>
              <a:rPr lang="en-US" dirty="0"/>
              <a:t> primarily relate to Standard II, as these are all crucial aspects of establishing a safe, inclusive, and respectful learning environment for a diverse population of students. </a:t>
            </a:r>
          </a:p>
          <a:p>
            <a:endParaRPr lang="en-US" dirty="0"/>
          </a:p>
          <a:p>
            <a:r>
              <a:rPr lang="en-US" dirty="0"/>
              <a:t>Click on the link to see the full surveys for grades 3-5 and grades 6-12.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11</a:t>
            </a:fld>
            <a:endParaRPr lang="en-US"/>
          </a:p>
        </p:txBody>
      </p:sp>
    </p:spTree>
    <p:extLst>
      <p:ext uri="{BB962C8B-B14F-4D97-AF65-F5344CB8AC3E}">
        <p14:creationId xmlns:p14="http://schemas.microsoft.com/office/powerpoint/2010/main" val="1127549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Green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797552"/>
            <a:ext cx="9144000" cy="2060448"/>
          </a:xfrm>
          <a:prstGeom prst="rect">
            <a:avLst/>
          </a:prstGeom>
        </p:spPr>
      </p:pic>
      <p:sp>
        <p:nvSpPr>
          <p:cNvPr id="2" name="Title 1"/>
          <p:cNvSpPr>
            <a:spLocks noGrp="1"/>
          </p:cNvSpPr>
          <p:nvPr>
            <p:ph type="ctrTitle"/>
          </p:nvPr>
        </p:nvSpPr>
        <p:spPr>
          <a:xfrm>
            <a:off x="685800" y="5146555"/>
            <a:ext cx="7772400" cy="492245"/>
          </a:xfrm>
        </p:spPr>
        <p:txBody>
          <a:bodyPr>
            <a:normAutofit/>
          </a:bodyPr>
          <a:lstStyle>
            <a:lvl1pPr algn="ctr">
              <a:defRPr sz="2400"/>
            </a:lvl1pPr>
          </a:lstStyle>
          <a:p>
            <a:r>
              <a:rPr lang="en-US"/>
              <a:t>Click to edit Master title style</a:t>
            </a:r>
          </a:p>
        </p:txBody>
      </p:sp>
      <p:sp>
        <p:nvSpPr>
          <p:cNvPr id="3" name="Subtitle 2"/>
          <p:cNvSpPr>
            <a:spLocks noGrp="1"/>
          </p:cNvSpPr>
          <p:nvPr>
            <p:ph type="subTitle" idx="1"/>
          </p:nvPr>
        </p:nvSpPr>
        <p:spPr>
          <a:xfrm>
            <a:off x="1371600" y="5627562"/>
            <a:ext cx="6400800" cy="492245"/>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171" y="744456"/>
            <a:ext cx="2919055" cy="3502865"/>
          </a:xfrm>
          <a:prstGeom prst="rect">
            <a:avLst/>
          </a:prstGeom>
        </p:spPr>
      </p:pic>
    </p:spTree>
    <p:extLst>
      <p:ext uri="{BB962C8B-B14F-4D97-AF65-F5344CB8AC3E}">
        <p14:creationId xmlns:p14="http://schemas.microsoft.com/office/powerpoint/2010/main" val="251743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8600" y="6248400"/>
            <a:ext cx="3581400" cy="365760"/>
          </a:xfrm>
          <a:prstGeom prst="rect">
            <a:avLst/>
          </a:prstGeom>
        </p:spPr>
        <p:txBody>
          <a:bodyPr/>
          <a:lstStyle>
            <a:lvl1pPr>
              <a:defRPr sz="1200"/>
            </a:lvl1pPr>
          </a:lstStyle>
          <a:p>
            <a:r>
              <a:rPr lang="en-US" dirty="0" smtClean="0"/>
              <a:t>©The Colorado Education Initiative, August 2013</a:t>
            </a:r>
            <a:endParaRPr lang="en-US" dirty="0"/>
          </a:p>
        </p:txBody>
      </p:sp>
    </p:spTree>
    <p:extLst>
      <p:ext uri="{BB962C8B-B14F-4D97-AF65-F5344CB8AC3E}">
        <p14:creationId xmlns:p14="http://schemas.microsoft.com/office/powerpoint/2010/main" val="34645888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defRPr>
            </a:lvl1pPr>
          </a:lstStyle>
          <a:p>
            <a:r>
              <a:rPr lang="en-US" smtClean="0"/>
              <a:t>Click to edit Master title style</a:t>
            </a:r>
            <a:endParaRPr lang="en-US" dirty="0"/>
          </a:p>
        </p:txBody>
      </p:sp>
      <p:sp>
        <p:nvSpPr>
          <p:cNvPr id="3" name="Footer Placeholder 1"/>
          <p:cNvSpPr>
            <a:spLocks noGrp="1"/>
          </p:cNvSpPr>
          <p:nvPr>
            <p:ph type="ftr" sz="quarter" idx="11"/>
          </p:nvPr>
        </p:nvSpPr>
        <p:spPr>
          <a:xfrm>
            <a:off x="228600" y="6248400"/>
            <a:ext cx="3581400" cy="365760"/>
          </a:xfrm>
          <a:prstGeom prst="rect">
            <a:avLst/>
          </a:prstGeom>
        </p:spPr>
        <p:txBody>
          <a:bodyPr/>
          <a:lstStyle>
            <a:lvl1pPr>
              <a:defRPr sz="1200"/>
            </a:lvl1pPr>
          </a:lstStyle>
          <a:p>
            <a:r>
              <a:rPr lang="en-US" dirty="0" smtClean="0"/>
              <a:t>©The Colorado Education Initiative, August 2013</a:t>
            </a:r>
            <a:endParaRPr lang="en-US" dirty="0"/>
          </a:p>
        </p:txBody>
      </p:sp>
    </p:spTree>
    <p:extLst>
      <p:ext uri="{BB962C8B-B14F-4D97-AF65-F5344CB8AC3E}">
        <p14:creationId xmlns:p14="http://schemas.microsoft.com/office/powerpoint/2010/main" val="381120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urple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97552"/>
            <a:ext cx="9144000" cy="2060448"/>
          </a:xfrm>
          <a:prstGeom prst="rect">
            <a:avLst/>
          </a:prstGeom>
        </p:spPr>
      </p:pic>
      <p:sp>
        <p:nvSpPr>
          <p:cNvPr id="2" name="Title 1"/>
          <p:cNvSpPr>
            <a:spLocks noGrp="1"/>
          </p:cNvSpPr>
          <p:nvPr>
            <p:ph type="ctrTitle"/>
          </p:nvPr>
        </p:nvSpPr>
        <p:spPr>
          <a:xfrm>
            <a:off x="685800" y="5146555"/>
            <a:ext cx="7772400" cy="492245"/>
          </a:xfrm>
        </p:spPr>
        <p:txBody>
          <a:bodyPr>
            <a:normAutofit/>
          </a:bodyPr>
          <a:lstStyle>
            <a:lvl1pPr algn="ctr">
              <a:defRPr sz="2400"/>
            </a:lvl1pPr>
          </a:lstStyle>
          <a:p>
            <a:r>
              <a:rPr lang="en-US"/>
              <a:t>Click to edit Master title style</a:t>
            </a:r>
          </a:p>
        </p:txBody>
      </p:sp>
      <p:sp>
        <p:nvSpPr>
          <p:cNvPr id="3" name="Subtitle 2"/>
          <p:cNvSpPr>
            <a:spLocks noGrp="1"/>
          </p:cNvSpPr>
          <p:nvPr>
            <p:ph type="subTitle" idx="1"/>
          </p:nvPr>
        </p:nvSpPr>
        <p:spPr>
          <a:xfrm>
            <a:off x="1371600" y="5627562"/>
            <a:ext cx="6400800" cy="492245"/>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171" y="744456"/>
            <a:ext cx="2919055" cy="3502865"/>
          </a:xfrm>
          <a:prstGeom prst="rect">
            <a:avLst/>
          </a:prstGeom>
        </p:spPr>
      </p:pic>
    </p:spTree>
    <p:extLst>
      <p:ext uri="{BB962C8B-B14F-4D97-AF65-F5344CB8AC3E}">
        <p14:creationId xmlns:p14="http://schemas.microsoft.com/office/powerpoint/2010/main" val="16959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een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7444" y="1292372"/>
            <a:ext cx="8234845" cy="2933122"/>
          </a:xfrm>
        </p:spPr>
        <p:txBody>
          <a:bodyPr lIns="0" tIns="0" rIns="0" bIns="0" anchor="t">
            <a:noAutofit/>
          </a:bodyPr>
          <a:lstStyle>
            <a:lvl1pPr algn="l">
              <a:lnSpc>
                <a:spcPct val="85000"/>
              </a:lnSpc>
              <a:defRPr sz="7000" b="1" cap="all"/>
            </a:lvl1pPr>
          </a:lstStyle>
          <a:p>
            <a:r>
              <a:rPr lang="en-US"/>
              <a:t>Click to edit Master title style</a:t>
            </a:r>
          </a:p>
        </p:txBody>
      </p:sp>
      <p:sp>
        <p:nvSpPr>
          <p:cNvPr id="3" name="Text Placeholder 2"/>
          <p:cNvSpPr>
            <a:spLocks noGrp="1"/>
          </p:cNvSpPr>
          <p:nvPr>
            <p:ph type="body" idx="1"/>
          </p:nvPr>
        </p:nvSpPr>
        <p:spPr>
          <a:xfrm>
            <a:off x="587443" y="4204616"/>
            <a:ext cx="8234845" cy="698354"/>
          </a:xfrm>
        </p:spPr>
        <p:txBody>
          <a:bodyPr anchor="t">
            <a:normAutofit/>
          </a:bodyPr>
          <a:lstStyle>
            <a:lvl1pPr marL="0" indent="0">
              <a:buNone/>
              <a:defRPr sz="37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CEI_LogoRevWhite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Tree>
    <p:extLst>
      <p:ext uri="{BB962C8B-B14F-4D97-AF65-F5344CB8AC3E}">
        <p14:creationId xmlns:p14="http://schemas.microsoft.com/office/powerpoint/2010/main" val="269463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urple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7444" y="1292372"/>
            <a:ext cx="8234845" cy="2933122"/>
          </a:xfrm>
        </p:spPr>
        <p:txBody>
          <a:bodyPr lIns="0" tIns="0" rIns="0" bIns="0" anchor="t">
            <a:noAutofit/>
          </a:bodyPr>
          <a:lstStyle>
            <a:lvl1pPr algn="l">
              <a:lnSpc>
                <a:spcPct val="85000"/>
              </a:lnSpc>
              <a:defRPr sz="7000" b="1" cap="all"/>
            </a:lvl1pPr>
          </a:lstStyle>
          <a:p>
            <a:r>
              <a:rPr lang="en-US"/>
              <a:t>Click to edit Master title style</a:t>
            </a:r>
          </a:p>
        </p:txBody>
      </p:sp>
      <p:sp>
        <p:nvSpPr>
          <p:cNvPr id="3" name="Text Placeholder 2"/>
          <p:cNvSpPr>
            <a:spLocks noGrp="1"/>
          </p:cNvSpPr>
          <p:nvPr>
            <p:ph type="body" idx="1"/>
          </p:nvPr>
        </p:nvSpPr>
        <p:spPr>
          <a:xfrm>
            <a:off x="587443" y="4204616"/>
            <a:ext cx="8234845" cy="698354"/>
          </a:xfrm>
        </p:spPr>
        <p:txBody>
          <a:bodyPr anchor="t">
            <a:normAutofit/>
          </a:bodyPr>
          <a:lstStyle>
            <a:lvl1pPr marL="0" indent="0">
              <a:buNone/>
              <a:defRPr sz="37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CEI_LogoRevWhite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Tree>
    <p:extLst>
      <p:ext uri="{BB962C8B-B14F-4D97-AF65-F5344CB8AC3E}">
        <p14:creationId xmlns:p14="http://schemas.microsoft.com/office/powerpoint/2010/main" val="37105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GreenBanne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27760"/>
          </a:xfrm>
          <a:prstGeom prst="rect">
            <a:avLst/>
          </a:prstGeom>
        </p:spPr>
      </p:pic>
      <p:sp>
        <p:nvSpPr>
          <p:cNvPr id="2" name="Title 1"/>
          <p:cNvSpPr>
            <a:spLocks noGrp="1"/>
          </p:cNvSpPr>
          <p:nvPr>
            <p:ph type="title" hasCustomPrompt="1"/>
          </p:nvPr>
        </p:nvSpPr>
        <p:spPr>
          <a:xfrm>
            <a:off x="625785" y="168570"/>
            <a:ext cx="8229600" cy="992904"/>
          </a:xfrm>
        </p:spPr>
        <p:txBody>
          <a:bodyPr anchor="ctr">
            <a:normAutofit/>
          </a:bodyPr>
          <a:lstStyle>
            <a:lvl1pPr>
              <a:lnSpc>
                <a:spcPct val="90000"/>
              </a:lnSpc>
              <a:defRPr sz="3200" b="1"/>
            </a:lvl1pPr>
          </a:lstStyle>
          <a:p>
            <a:r>
              <a:rPr lang="en-US"/>
              <a:t>CLICK TO EDIT MASTER TITLE STYLE</a:t>
            </a:r>
          </a:p>
        </p:txBody>
      </p:sp>
      <p:sp>
        <p:nvSpPr>
          <p:cNvPr id="3" name="Content Placeholder 2"/>
          <p:cNvSpPr>
            <a:spLocks noGrp="1"/>
          </p:cNvSpPr>
          <p:nvPr>
            <p:ph idx="1"/>
          </p:nvPr>
        </p:nvSpPr>
        <p:spPr>
          <a:xfrm>
            <a:off x="603307" y="1723818"/>
            <a:ext cx="8083493" cy="3895191"/>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22332" y="5737476"/>
            <a:ext cx="8522440" cy="0"/>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descr="CEI_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
        <p:nvSpPr>
          <p:cNvPr id="14" name="Text Placeholder 13"/>
          <p:cNvSpPr>
            <a:spLocks noGrp="1"/>
          </p:cNvSpPr>
          <p:nvPr>
            <p:ph type="body" sz="quarter" idx="10" hasCustomPrompt="1"/>
          </p:nvPr>
        </p:nvSpPr>
        <p:spPr>
          <a:xfrm>
            <a:off x="603250" y="6506811"/>
            <a:ext cx="6870700" cy="267051"/>
          </a:xfrm>
        </p:spPr>
        <p:txBody>
          <a:bodyPr>
            <a:noAutofit/>
          </a:bodyPr>
          <a:lstStyle>
            <a:lvl1pPr marL="0" indent="0">
              <a:buNone/>
              <a:defRPr sz="1400" b="0" baseline="0">
                <a:solidFill>
                  <a:schemeClr val="accent1"/>
                </a:solidFill>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US"/>
              <a:t>Title/Date Footer Info</a:t>
            </a:r>
          </a:p>
        </p:txBody>
      </p:sp>
    </p:spTree>
    <p:extLst>
      <p:ext uri="{BB962C8B-B14F-4D97-AF65-F5344CB8AC3E}">
        <p14:creationId xmlns:p14="http://schemas.microsoft.com/office/powerpoint/2010/main" val="36423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urpleBanne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27760"/>
          </a:xfrm>
          <a:prstGeom prst="rect">
            <a:avLst/>
          </a:prstGeom>
        </p:spPr>
      </p:pic>
      <p:sp>
        <p:nvSpPr>
          <p:cNvPr id="2" name="Title 1"/>
          <p:cNvSpPr>
            <a:spLocks noGrp="1"/>
          </p:cNvSpPr>
          <p:nvPr>
            <p:ph type="title" hasCustomPrompt="1"/>
          </p:nvPr>
        </p:nvSpPr>
        <p:spPr>
          <a:xfrm>
            <a:off x="625785" y="168570"/>
            <a:ext cx="8229600" cy="992904"/>
          </a:xfrm>
        </p:spPr>
        <p:txBody>
          <a:bodyPr anchor="ctr">
            <a:normAutofit/>
          </a:bodyPr>
          <a:lstStyle>
            <a:lvl1pPr>
              <a:lnSpc>
                <a:spcPct val="90000"/>
              </a:lnSpc>
              <a:defRPr sz="3200" b="1"/>
            </a:lvl1pPr>
          </a:lstStyle>
          <a:p>
            <a:r>
              <a:rPr lang="en-US"/>
              <a:t>CLICK TO EDIT MASTER TITLE STYLE</a:t>
            </a:r>
          </a:p>
        </p:txBody>
      </p:sp>
      <p:sp>
        <p:nvSpPr>
          <p:cNvPr id="3" name="Content Placeholder 2"/>
          <p:cNvSpPr>
            <a:spLocks noGrp="1"/>
          </p:cNvSpPr>
          <p:nvPr>
            <p:ph idx="1"/>
          </p:nvPr>
        </p:nvSpPr>
        <p:spPr>
          <a:xfrm>
            <a:off x="603307" y="1723818"/>
            <a:ext cx="8083493" cy="3895191"/>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22332" y="5737476"/>
            <a:ext cx="8522440" cy="0"/>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descr="CEI_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
        <p:nvSpPr>
          <p:cNvPr id="15" name="Text Placeholder 13"/>
          <p:cNvSpPr>
            <a:spLocks noGrp="1"/>
          </p:cNvSpPr>
          <p:nvPr>
            <p:ph type="body" sz="quarter" idx="10" hasCustomPrompt="1"/>
          </p:nvPr>
        </p:nvSpPr>
        <p:spPr>
          <a:xfrm>
            <a:off x="603250" y="6506811"/>
            <a:ext cx="6870700" cy="267051"/>
          </a:xfrm>
        </p:spPr>
        <p:txBody>
          <a:bodyPr>
            <a:noAutofit/>
          </a:bodyPr>
          <a:lstStyle>
            <a:lvl1pPr marL="0" indent="0">
              <a:buNone/>
              <a:defRPr sz="1400" b="0" baseline="0">
                <a:solidFill>
                  <a:schemeClr val="accent1"/>
                </a:solidFill>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US"/>
              <a:t>Title/Date Footer Info</a:t>
            </a:r>
          </a:p>
        </p:txBody>
      </p:sp>
    </p:spTree>
    <p:extLst>
      <p:ext uri="{BB962C8B-B14F-4D97-AF65-F5344CB8AC3E}">
        <p14:creationId xmlns:p14="http://schemas.microsoft.com/office/powerpoint/2010/main" val="398746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descr="Green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5731389"/>
            <a:ext cx="9144000" cy="1126610"/>
          </a:xfrm>
          <a:prstGeom prst="rect">
            <a:avLst/>
          </a:prstGeom>
        </p:spPr>
      </p:pic>
      <p:pic>
        <p:nvPicPr>
          <p:cNvPr id="10" name="Picture 9"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30" y="2207933"/>
            <a:ext cx="1877966" cy="2253560"/>
          </a:xfrm>
          <a:prstGeom prst="rect">
            <a:avLst/>
          </a:prstGeom>
        </p:spPr>
      </p:pic>
      <p:sp>
        <p:nvSpPr>
          <p:cNvPr id="13" name="Text Placeholder 12"/>
          <p:cNvSpPr>
            <a:spLocks noGrp="1"/>
          </p:cNvSpPr>
          <p:nvPr>
            <p:ph type="body" sz="quarter" idx="10"/>
          </p:nvPr>
        </p:nvSpPr>
        <p:spPr>
          <a:xfrm>
            <a:off x="774953" y="4865813"/>
            <a:ext cx="5383213" cy="258763"/>
          </a:xfrm>
        </p:spPr>
        <p:txBody>
          <a:bodyPr>
            <a:noAutofit/>
          </a:bodyPr>
          <a:lstStyle>
            <a:lvl1pPr marL="0" indent="0">
              <a:spcBef>
                <a:spcPts val="0"/>
              </a:spcBef>
              <a:buFontTx/>
              <a:buNone/>
              <a:defRPr sz="1400" b="0"/>
            </a:lvl1pPr>
            <a:lvl2pPr marL="0" indent="0">
              <a:spcBef>
                <a:spcPts val="0"/>
              </a:spcBef>
              <a:buFontTx/>
              <a:buNone/>
              <a:defRPr sz="1400" b="0"/>
            </a:lvl2pPr>
            <a:lvl3pPr marL="0" indent="0">
              <a:spcBef>
                <a:spcPts val="0"/>
              </a:spcBef>
              <a:buFontTx/>
              <a:buNone/>
              <a:defRPr sz="1400" b="0"/>
            </a:lvl3pPr>
            <a:lvl4pPr marL="0" indent="0">
              <a:spcBef>
                <a:spcPts val="0"/>
              </a:spcBef>
              <a:buFontTx/>
              <a:buNone/>
              <a:defRPr sz="1400" b="0"/>
            </a:lvl4pPr>
            <a:lvl5pPr marL="0" indent="0">
              <a:spcBef>
                <a:spcPts val="0"/>
              </a:spcBef>
              <a:buFontTx/>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22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 descr="Purple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5731389"/>
            <a:ext cx="9144000" cy="1126610"/>
          </a:xfrm>
          <a:prstGeom prst="rect">
            <a:avLst/>
          </a:prstGeom>
        </p:spPr>
      </p:pic>
      <p:pic>
        <p:nvPicPr>
          <p:cNvPr id="10" name="Picture 9"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30" y="2207933"/>
            <a:ext cx="1877966" cy="2253560"/>
          </a:xfrm>
          <a:prstGeom prst="rect">
            <a:avLst/>
          </a:prstGeom>
        </p:spPr>
      </p:pic>
      <p:sp>
        <p:nvSpPr>
          <p:cNvPr id="13" name="Text Placeholder 12"/>
          <p:cNvSpPr>
            <a:spLocks noGrp="1"/>
          </p:cNvSpPr>
          <p:nvPr>
            <p:ph type="body" sz="quarter" idx="10"/>
          </p:nvPr>
        </p:nvSpPr>
        <p:spPr>
          <a:xfrm>
            <a:off x="774953" y="4865813"/>
            <a:ext cx="5383213" cy="258763"/>
          </a:xfrm>
        </p:spPr>
        <p:txBody>
          <a:bodyPr>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55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91200" y="6404984"/>
            <a:ext cx="3044952" cy="365760"/>
          </a:xfrm>
          <a:prstGeom prst="rect">
            <a:avLst/>
          </a:prstGeom>
        </p:spPr>
        <p:txBody>
          <a:bodyPr/>
          <a:lstStyle/>
          <a:p>
            <a:endParaRPr lang="en-US"/>
          </a:p>
        </p:txBody>
      </p:sp>
      <p:sp>
        <p:nvSpPr>
          <p:cNvPr id="3" name="Footer Placeholder 2"/>
          <p:cNvSpPr>
            <a:spLocks noGrp="1"/>
          </p:cNvSpPr>
          <p:nvPr>
            <p:ph type="ftr" sz="quarter" idx="11"/>
          </p:nvPr>
        </p:nvSpPr>
        <p:spPr>
          <a:xfrm>
            <a:off x="304800" y="6410848"/>
            <a:ext cx="3581400" cy="365760"/>
          </a:xfrm>
          <a:prstGeom prst="rect">
            <a:avLst/>
          </a:prstGeom>
        </p:spPr>
        <p:txBody>
          <a:bodyPr/>
          <a:lstStyle>
            <a:lvl1pPr>
              <a:defRPr sz="1200"/>
            </a:lvl1pPr>
          </a:lstStyle>
          <a:p>
            <a:r>
              <a:rPr lang="en-US" dirty="0" smtClean="0"/>
              <a:t>©The Colorado Education Initiative, August 2013</a:t>
            </a:r>
            <a:endParaRPr lang="en-US" dirty="0"/>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4143B5DA-8BE5-4E7E-84D7-4A409DD28A37}" type="slidenum">
              <a:rPr lang="en-US" smtClean="0"/>
              <a:pPr/>
              <a:t>‹#›</a:t>
            </a:fld>
            <a:endParaRPr lang="en-US"/>
          </a:p>
        </p:txBody>
      </p:sp>
    </p:spTree>
    <p:extLst>
      <p:ext uri="{BB962C8B-B14F-4D97-AF65-F5344CB8AC3E}">
        <p14:creationId xmlns:p14="http://schemas.microsoft.com/office/powerpoint/2010/main" val="36853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0375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85F4-2F0D-984A-8CF0-A35CB070B721}" type="datetimeFigureOut">
              <a:t>10/31/2014</a:t>
            </a:fld>
            <a:endParaRPr lang="en-US"/>
          </a:p>
        </p:txBody>
      </p:sp>
      <p:sp>
        <p:nvSpPr>
          <p:cNvPr id="5" name="Footer Placeholder 4"/>
          <p:cNvSpPr>
            <a:spLocks noGrp="1"/>
          </p:cNvSpPr>
          <p:nvPr>
            <p:ph type="ftr" sz="quarter" idx="3"/>
          </p:nvPr>
        </p:nvSpPr>
        <p:spPr>
          <a:xfrm>
            <a:off x="1676399" y="6356350"/>
            <a:ext cx="40777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911499" y="6356350"/>
            <a:ext cx="10108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C9AE-13C5-E24C-A4A4-DB099E25B126}" type="slidenum">
              <a:t>‹#›</a:t>
            </a:fld>
            <a:endParaRPr lang="en-US"/>
          </a:p>
        </p:txBody>
      </p:sp>
    </p:spTree>
    <p:extLst>
      <p:ext uri="{BB962C8B-B14F-4D97-AF65-F5344CB8AC3E}">
        <p14:creationId xmlns:p14="http://schemas.microsoft.com/office/powerpoint/2010/main" val="104564762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1" r:id="rId4"/>
    <p:sldLayoutId id="2147483661" r:id="rId5"/>
    <p:sldLayoutId id="2147483650" r:id="rId6"/>
    <p:sldLayoutId id="2147483662" r:id="rId7"/>
    <p:sldLayoutId id="2147483665" r:id="rId8"/>
    <p:sldLayoutId id="2147483666" r:id="rId9"/>
    <p:sldLayoutId id="2147483667" r:id="rId10"/>
    <p:sldLayoutId id="2147483668" r:id="rId1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olegacy.org/sps-resources-for-teachers"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olegacy.org/studentsurve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metproject.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CGewweybizw"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0" y="594360"/>
            <a:ext cx="4762500" cy="3685222"/>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000"/>
              </a:spcAft>
            </a:pPr>
            <a:r>
              <a:rPr lang="en-US" sz="2400" dirty="0" smtClean="0">
                <a:effectLst/>
                <a:ea typeface="Calibri"/>
                <a:cs typeface="Times New Roman"/>
              </a:rPr>
              <a:t>This document is an editable template.</a:t>
            </a:r>
          </a:p>
          <a:p>
            <a:pPr marL="0" marR="0" algn="ctr">
              <a:lnSpc>
                <a:spcPct val="115000"/>
              </a:lnSpc>
              <a:spcBef>
                <a:spcPts val="0"/>
              </a:spcBef>
              <a:spcAft>
                <a:spcPts val="1000"/>
              </a:spcAft>
            </a:pPr>
            <a:r>
              <a:rPr lang="en-US" sz="2400" dirty="0" smtClean="0">
                <a:effectLst/>
                <a:ea typeface="Calibri"/>
                <a:cs typeface="Times New Roman"/>
              </a:rPr>
              <a:t>Please </a:t>
            </a:r>
            <a:r>
              <a:rPr lang="en-US" sz="2400" dirty="0">
                <a:effectLst/>
                <a:ea typeface="Calibri"/>
                <a:cs typeface="Times New Roman"/>
              </a:rPr>
              <a:t>make sure to customize it </a:t>
            </a:r>
            <a:r>
              <a:rPr lang="en-US" sz="2400" dirty="0" smtClean="0">
                <a:effectLst/>
                <a:ea typeface="Calibri"/>
                <a:cs typeface="Times New Roman"/>
              </a:rPr>
              <a:t>for </a:t>
            </a:r>
            <a:r>
              <a:rPr lang="en-US" sz="2400" dirty="0" smtClean="0"/>
              <a:t>your </a:t>
            </a:r>
            <a:r>
              <a:rPr lang="en-US" sz="2400" dirty="0"/>
              <a:t>district before distributing. </a:t>
            </a:r>
            <a:endParaRPr lang="en-US" sz="1200" dirty="0">
              <a:effectLst/>
              <a:latin typeface="+mj-lt"/>
              <a:ea typeface="Calibri"/>
              <a:cs typeface="Times New Roman"/>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4294967295"/>
          </p:nvPr>
        </p:nvSpPr>
        <p:spPr>
          <a:xfrm>
            <a:off x="0" y="6226968"/>
            <a:ext cx="9144000" cy="366713"/>
          </a:xfrm>
        </p:spPr>
        <p:txBody>
          <a:bodyPr/>
          <a:lstStyle/>
          <a:p>
            <a:pPr algn="ctr"/>
            <a:r>
              <a:rPr lang="en-US" i="1" dirty="0"/>
              <a:t> </a:t>
            </a:r>
            <a:endParaRPr lang="en-US" dirty="0"/>
          </a:p>
          <a:p>
            <a:pPr algn="ctr"/>
            <a:r>
              <a:rPr lang="en-US" i="1" dirty="0">
                <a:solidFill>
                  <a:schemeClr val="bg1"/>
                </a:solidFill>
              </a:rPr>
              <a:t>Copyright 2014 by The Colorado Education Initiative.  All rights reserved.  The Colorado Education Initiative is pleased to have organizations or individuals share its materials with others for non-commercial purposes.  To request permission to excerpt or share this publication, either in print or electronically, please contact publications@coloradoedinitiative.org. </a:t>
            </a:r>
            <a:endParaRPr lang="en-US" dirty="0">
              <a:solidFill>
                <a:schemeClr val="bg1"/>
              </a:solidFill>
            </a:endParaRPr>
          </a:p>
        </p:txBody>
      </p:sp>
    </p:spTree>
    <p:extLst>
      <p:ext uri="{BB962C8B-B14F-4D97-AF65-F5344CB8AC3E}">
        <p14:creationId xmlns:p14="http://schemas.microsoft.com/office/powerpoint/2010/main" val="818433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Student Perception vs. Teacher Perception</a:t>
            </a:r>
            <a:endParaRPr lang="en-US" sz="2800" b="1" dirty="0"/>
          </a:p>
        </p:txBody>
      </p:sp>
      <p:sp>
        <p:nvSpPr>
          <p:cNvPr id="5" name="Footer Placeholder 4"/>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
        <p:nvSpPr>
          <p:cNvPr id="6" name="Content Placeholder 2"/>
          <p:cNvSpPr txBox="1">
            <a:spLocks/>
          </p:cNvSpPr>
          <p:nvPr/>
        </p:nvSpPr>
        <p:spPr>
          <a:xfrm>
            <a:off x="625785" y="1579638"/>
            <a:ext cx="5638800" cy="230455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Survey </a:t>
            </a:r>
            <a:r>
              <a:rPr lang="en-US" sz="2200" b="1" dirty="0" smtClean="0"/>
              <a:t>does</a:t>
            </a:r>
            <a:r>
              <a:rPr lang="en-US" sz="2200" dirty="0" smtClean="0"/>
              <a:t> reflect the </a:t>
            </a:r>
            <a:r>
              <a:rPr lang="en-US" sz="2200" i="1" dirty="0" smtClean="0"/>
              <a:t>perception</a:t>
            </a:r>
            <a:r>
              <a:rPr lang="en-US" sz="2200" dirty="0" smtClean="0"/>
              <a:t> of students in teacher classrooms.</a:t>
            </a:r>
          </a:p>
          <a:p>
            <a:pPr marL="0" indent="0">
              <a:buFont typeface="Arial"/>
              <a:buNone/>
            </a:pPr>
            <a:endParaRPr lang="en-US" sz="2200" dirty="0" smtClean="0"/>
          </a:p>
          <a:p>
            <a:r>
              <a:rPr lang="en-US" sz="2200" dirty="0" smtClean="0"/>
              <a:t>Survey </a:t>
            </a:r>
            <a:r>
              <a:rPr lang="en-US" sz="2200" b="1" dirty="0" smtClean="0"/>
              <a:t>does </a:t>
            </a:r>
            <a:r>
              <a:rPr lang="en-US" sz="2200" i="1" dirty="0" smtClean="0"/>
              <a:t>present an opportunity </a:t>
            </a:r>
            <a:r>
              <a:rPr lang="en-US" sz="2200" dirty="0" smtClean="0"/>
              <a:t>for teachers to change practice based on the perceptions of their students. </a:t>
            </a:r>
            <a:endParaRPr lang="en-US" dirty="0" smtClean="0"/>
          </a:p>
          <a:p>
            <a:endParaRPr lang="en-US" dirty="0" smtClean="0"/>
          </a:p>
          <a:p>
            <a:endParaRPr lang="en-US" dirty="0"/>
          </a:p>
        </p:txBody>
      </p:sp>
      <p:pic>
        <p:nvPicPr>
          <p:cNvPr id="8" name="Picture 7" descr="percep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00200"/>
            <a:ext cx="2886075" cy="2886075"/>
          </a:xfrm>
          <a:prstGeom prst="rect">
            <a:avLst/>
          </a:prstGeom>
        </p:spPr>
      </p:pic>
    </p:spTree>
    <p:extLst>
      <p:ext uri="{BB962C8B-B14F-4D97-AF65-F5344CB8AC3E}">
        <p14:creationId xmlns:p14="http://schemas.microsoft.com/office/powerpoint/2010/main" val="396768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What does the survey measure?</a:t>
            </a:r>
            <a:endParaRPr lang="en-US" sz="3200" b="1" dirty="0"/>
          </a:p>
        </p:txBody>
      </p:sp>
      <p:sp>
        <p:nvSpPr>
          <p:cNvPr id="3" name="Content Placeholder 2"/>
          <p:cNvSpPr>
            <a:spLocks noGrp="1"/>
          </p:cNvSpPr>
          <p:nvPr>
            <p:ph idx="1"/>
          </p:nvPr>
        </p:nvSpPr>
        <p:spPr>
          <a:xfrm>
            <a:off x="625785" y="1909798"/>
            <a:ext cx="8083493" cy="3895191"/>
          </a:xfrm>
        </p:spPr>
        <p:txBody>
          <a:bodyPr>
            <a:normAutofit fontScale="92500" lnSpcReduction="10000"/>
          </a:bodyPr>
          <a:lstStyle/>
          <a:p>
            <a:pPr marL="0" indent="0">
              <a:buNone/>
            </a:pPr>
            <a:endParaRPr lang="en-US" sz="2000" b="1" dirty="0" smtClean="0"/>
          </a:p>
          <a:p>
            <a:pPr marL="0" indent="0">
              <a:buNone/>
            </a:pPr>
            <a:endParaRPr lang="en-US" sz="2000" dirty="0"/>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
            </a:endParaRPr>
          </a:p>
          <a:p>
            <a:pPr marL="0" indent="0" algn="ctr">
              <a:buNone/>
            </a:pPr>
            <a:r>
              <a:rPr lang="en-US" sz="2000" dirty="0" smtClean="0">
                <a:hlinkClick r:id=""/>
              </a:rPr>
              <a:t>See the full surveys for grades 3-5 and 6-12</a:t>
            </a:r>
            <a:endParaRPr lang="en-US" sz="2000" dirty="0"/>
          </a:p>
          <a:p>
            <a:pPr marL="0" indent="0">
              <a:buNone/>
            </a:pPr>
            <a:endParaRPr lang="en-US" sz="2600" dirty="0"/>
          </a:p>
          <a:p>
            <a:endParaRPr lang="en-US" dirty="0"/>
          </a:p>
          <a:p>
            <a:endParaRPr lang="en-US" dirty="0"/>
          </a:p>
        </p:txBody>
      </p:sp>
      <p:sp>
        <p:nvSpPr>
          <p:cNvPr id="10" name="Text Placeholder 9"/>
          <p:cNvSpPr>
            <a:spLocks noGrp="1"/>
          </p:cNvSpPr>
          <p:nvPr>
            <p:ph type="body" sz="quarter" idx="10"/>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280729091"/>
              </p:ext>
            </p:extLst>
          </p:nvPr>
        </p:nvGraphicFramePr>
        <p:xfrm>
          <a:off x="-16790" y="535195"/>
          <a:ext cx="88392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295400" y="2667000"/>
            <a:ext cx="3048000" cy="369332"/>
          </a:xfrm>
          <a:prstGeom prst="rect">
            <a:avLst/>
          </a:prstGeom>
          <a:noFill/>
        </p:spPr>
        <p:txBody>
          <a:bodyPr wrap="square" rtlCol="0">
            <a:spAutoFit/>
          </a:bodyPr>
          <a:lstStyle/>
          <a:p>
            <a:pPr algn="ctr"/>
            <a:r>
              <a:rPr lang="en-US" dirty="0">
                <a:solidFill>
                  <a:schemeClr val="accent3"/>
                </a:solidFill>
              </a:rPr>
              <a:t>Standards I and III </a:t>
            </a:r>
          </a:p>
        </p:txBody>
      </p:sp>
      <p:sp>
        <p:nvSpPr>
          <p:cNvPr id="7" name="TextBox 6"/>
          <p:cNvSpPr txBox="1"/>
          <p:nvPr/>
        </p:nvSpPr>
        <p:spPr>
          <a:xfrm>
            <a:off x="4724400" y="2680463"/>
            <a:ext cx="3048000" cy="369332"/>
          </a:xfrm>
          <a:prstGeom prst="rect">
            <a:avLst/>
          </a:prstGeom>
          <a:noFill/>
        </p:spPr>
        <p:txBody>
          <a:bodyPr wrap="square" rtlCol="0">
            <a:spAutoFit/>
          </a:bodyPr>
          <a:lstStyle/>
          <a:p>
            <a:pPr algn="ctr"/>
            <a:r>
              <a:rPr lang="en-US" dirty="0" smtClean="0">
                <a:solidFill>
                  <a:schemeClr val="accent3"/>
                </a:solidFill>
              </a:rPr>
              <a:t>Standard II </a:t>
            </a:r>
            <a:endParaRPr lang="en-US" dirty="0">
              <a:solidFill>
                <a:schemeClr val="accent3"/>
              </a:solidFill>
            </a:endParaRPr>
          </a:p>
        </p:txBody>
      </p:sp>
      <p:sp>
        <p:nvSpPr>
          <p:cNvPr id="8" name="TextBox 7"/>
          <p:cNvSpPr txBox="1"/>
          <p:nvPr/>
        </p:nvSpPr>
        <p:spPr>
          <a:xfrm>
            <a:off x="1295400" y="4800600"/>
            <a:ext cx="3048000" cy="369332"/>
          </a:xfrm>
          <a:prstGeom prst="rect">
            <a:avLst/>
          </a:prstGeom>
          <a:noFill/>
        </p:spPr>
        <p:txBody>
          <a:bodyPr wrap="square" rtlCol="0">
            <a:spAutoFit/>
          </a:bodyPr>
          <a:lstStyle/>
          <a:p>
            <a:pPr algn="ctr"/>
            <a:r>
              <a:rPr lang="en-US" dirty="0" smtClean="0">
                <a:solidFill>
                  <a:schemeClr val="accent3"/>
                </a:solidFill>
              </a:rPr>
              <a:t>Standard II </a:t>
            </a:r>
            <a:endParaRPr lang="en-US" dirty="0">
              <a:solidFill>
                <a:schemeClr val="accent3"/>
              </a:solidFill>
            </a:endParaRPr>
          </a:p>
        </p:txBody>
      </p:sp>
      <p:sp>
        <p:nvSpPr>
          <p:cNvPr id="9" name="TextBox 8"/>
          <p:cNvSpPr txBox="1"/>
          <p:nvPr/>
        </p:nvSpPr>
        <p:spPr>
          <a:xfrm>
            <a:off x="4724400" y="4800600"/>
            <a:ext cx="3048000" cy="369332"/>
          </a:xfrm>
          <a:prstGeom prst="rect">
            <a:avLst/>
          </a:prstGeom>
          <a:noFill/>
        </p:spPr>
        <p:txBody>
          <a:bodyPr wrap="square" rtlCol="0">
            <a:spAutoFit/>
          </a:bodyPr>
          <a:lstStyle/>
          <a:p>
            <a:pPr algn="ctr"/>
            <a:r>
              <a:rPr lang="en-US" dirty="0" smtClean="0">
                <a:solidFill>
                  <a:schemeClr val="accent3"/>
                </a:solidFill>
              </a:rPr>
              <a:t>Standard II </a:t>
            </a:r>
            <a:endParaRPr lang="en-US" dirty="0">
              <a:solidFill>
                <a:schemeClr val="accent3"/>
              </a:solidFill>
            </a:endParaRPr>
          </a:p>
        </p:txBody>
      </p:sp>
    </p:spTree>
    <p:extLst>
      <p:ext uri="{BB962C8B-B14F-4D97-AF65-F5344CB8AC3E}">
        <p14:creationId xmlns:p14="http://schemas.microsoft.com/office/powerpoint/2010/main" val="35672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F51D687-0991-4AC0-9D85-3FEB74A7DC9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BA635B3-C9C7-4E7B-B472-ECF35F40F3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ADC9E58-3011-4344-BDEA-B3CED5CE25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54DA648-7FC0-4E56-AF12-66FB304F03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What Students are Saying </a:t>
            </a:r>
            <a:br>
              <a:rPr lang="en-US" sz="3600" b="1" dirty="0" smtClean="0"/>
            </a:br>
            <a:r>
              <a:rPr lang="en-US" sz="3600" b="1" dirty="0" smtClean="0"/>
              <a:t>About Teachers</a:t>
            </a:r>
            <a:endParaRPr lang="en-US" sz="3600" b="1"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9593" y="1724025"/>
            <a:ext cx="6430864" cy="3895725"/>
          </a:xfrm>
          <a:prstGeom prst="rect">
            <a:avLst/>
          </a:prstGeom>
          <a:noFill/>
          <a:ln>
            <a:noFill/>
          </a:ln>
          <a:effectLst/>
          <a:extLst/>
        </p:spPr>
      </p:pic>
      <p:sp>
        <p:nvSpPr>
          <p:cNvPr id="3" name="Footer Placeholder 2"/>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Tree>
    <p:extLst>
      <p:ext uri="{BB962C8B-B14F-4D97-AF65-F5344CB8AC3E}">
        <p14:creationId xmlns:p14="http://schemas.microsoft.com/office/powerpoint/2010/main" val="3684372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 Closer Look at the Survey</a:t>
            </a:r>
            <a:endParaRPr lang="en-US" sz="3200" b="1" dirty="0"/>
          </a:p>
        </p:txBody>
      </p:sp>
      <p:sp>
        <p:nvSpPr>
          <p:cNvPr id="3" name="Footer Placeholder 2"/>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
        <p:nvSpPr>
          <p:cNvPr id="4" name="TextBox 3"/>
          <p:cNvSpPr txBox="1"/>
          <p:nvPr/>
        </p:nvSpPr>
        <p:spPr>
          <a:xfrm>
            <a:off x="762000" y="1161474"/>
            <a:ext cx="7467600" cy="3600986"/>
          </a:xfrm>
          <a:prstGeom prst="rect">
            <a:avLst/>
          </a:prstGeom>
          <a:noFill/>
        </p:spPr>
        <p:txBody>
          <a:bodyPr wrap="square" rtlCol="0">
            <a:spAutoFit/>
          </a:bodyPr>
          <a:lstStyle/>
          <a:p>
            <a:pPr>
              <a:spcBef>
                <a:spcPts val="1200"/>
              </a:spcBef>
            </a:pPr>
            <a:r>
              <a:rPr lang="en-US" dirty="0" smtClean="0">
                <a:solidFill>
                  <a:schemeClr val="tx2"/>
                </a:solidFill>
              </a:rPr>
              <a:t>As you read through the survey, identify the following.</a:t>
            </a:r>
          </a:p>
          <a:p>
            <a:pPr marL="285750" indent="-285750">
              <a:spcBef>
                <a:spcPts val="1200"/>
              </a:spcBef>
              <a:buFont typeface="Arial" pitchFamily="34" charset="0"/>
              <a:buChar char="•"/>
            </a:pPr>
            <a:r>
              <a:rPr lang="en-US" dirty="0" smtClean="0">
                <a:solidFill>
                  <a:schemeClr val="tx2"/>
                </a:solidFill>
              </a:rPr>
              <a:t>3 survey items that you believe will tell you something that you don’t know about your students’ learning experiences in your classroom.  Write the numbers of these questions on the </a:t>
            </a:r>
            <a:r>
              <a:rPr lang="en-US" dirty="0" smtClean="0">
                <a:solidFill>
                  <a:srgbClr val="FF0000"/>
                </a:solidFill>
              </a:rPr>
              <a:t>[insert color] </a:t>
            </a:r>
            <a:r>
              <a:rPr lang="en-US" dirty="0" smtClean="0">
                <a:solidFill>
                  <a:schemeClr val="tx2"/>
                </a:solidFill>
              </a:rPr>
              <a:t>sticky notes.</a:t>
            </a:r>
          </a:p>
          <a:p>
            <a:pPr marL="285750" indent="-285750">
              <a:spcBef>
                <a:spcPts val="1200"/>
              </a:spcBef>
              <a:buFont typeface="Arial" pitchFamily="34" charset="0"/>
              <a:buChar char="•"/>
            </a:pPr>
            <a:r>
              <a:rPr lang="en-US" dirty="0" smtClean="0">
                <a:solidFill>
                  <a:schemeClr val="tx2"/>
                </a:solidFill>
              </a:rPr>
              <a:t>3 survey items that ask about a part of instructional practice that is a development area or an area of focus for you this year. Write the numbers of these questions on the</a:t>
            </a:r>
            <a:r>
              <a:rPr lang="en-US" dirty="0" smtClean="0"/>
              <a:t> </a:t>
            </a:r>
            <a:r>
              <a:rPr lang="en-US" dirty="0" smtClean="0">
                <a:solidFill>
                  <a:srgbClr val="FF0000"/>
                </a:solidFill>
              </a:rPr>
              <a:t>[insert color] </a:t>
            </a:r>
            <a:r>
              <a:rPr lang="en-US" dirty="0" smtClean="0">
                <a:solidFill>
                  <a:schemeClr val="tx2"/>
                </a:solidFill>
              </a:rPr>
              <a:t>sticky notes.</a:t>
            </a:r>
          </a:p>
          <a:p>
            <a:pPr marL="285750" indent="-285750">
              <a:spcBef>
                <a:spcPts val="1200"/>
              </a:spcBef>
              <a:buFont typeface="Arial" pitchFamily="34" charset="0"/>
              <a:buChar char="•"/>
            </a:pPr>
            <a:r>
              <a:rPr lang="en-US" dirty="0">
                <a:solidFill>
                  <a:schemeClr val="tx2"/>
                </a:solidFill>
              </a:rPr>
              <a:t>3</a:t>
            </a:r>
            <a:r>
              <a:rPr lang="en-US" dirty="0" smtClean="0">
                <a:solidFill>
                  <a:schemeClr val="tx2"/>
                </a:solidFill>
              </a:rPr>
              <a:t> survey items that you are skeptical about or that you believe will give you less valuable insight than others. Write the numbers of these questions on the</a:t>
            </a:r>
            <a:r>
              <a:rPr lang="en-US" dirty="0" smtClean="0"/>
              <a:t> </a:t>
            </a:r>
            <a:r>
              <a:rPr lang="en-US" dirty="0" smtClean="0">
                <a:solidFill>
                  <a:srgbClr val="FF0000"/>
                </a:solidFill>
              </a:rPr>
              <a:t>[insert color] </a:t>
            </a:r>
            <a:r>
              <a:rPr lang="en-US" dirty="0" smtClean="0">
                <a:solidFill>
                  <a:schemeClr val="tx2"/>
                </a:solidFill>
              </a:rPr>
              <a:t>sticky notes.</a:t>
            </a:r>
          </a:p>
        </p:txBody>
      </p:sp>
      <p:sp>
        <p:nvSpPr>
          <p:cNvPr id="5" name="TextBox 4"/>
          <p:cNvSpPr txBox="1"/>
          <p:nvPr/>
        </p:nvSpPr>
        <p:spPr>
          <a:xfrm>
            <a:off x="838200" y="4762460"/>
            <a:ext cx="7391400" cy="923330"/>
          </a:xfrm>
          <a:prstGeom prst="rect">
            <a:avLst/>
          </a:prstGeom>
          <a:noFill/>
        </p:spPr>
        <p:txBody>
          <a:bodyPr wrap="square" rtlCol="0">
            <a:spAutoFit/>
          </a:bodyPr>
          <a:lstStyle/>
          <a:p>
            <a:pPr algn="ctr"/>
            <a:r>
              <a:rPr lang="en-US" i="1" dirty="0" smtClean="0">
                <a:solidFill>
                  <a:schemeClr val="tx2"/>
                </a:solidFill>
              </a:rPr>
              <a:t>How did this activity help you better understand the survey and how the results can give you new insights about your classroom and instructional practice?</a:t>
            </a:r>
            <a:endParaRPr lang="en-US" i="1" dirty="0">
              <a:solidFill>
                <a:schemeClr val="tx2"/>
              </a:solidFill>
            </a:endParaRPr>
          </a:p>
        </p:txBody>
      </p:sp>
    </p:spTree>
    <p:extLst>
      <p:ext uri="{BB962C8B-B14F-4D97-AF65-F5344CB8AC3E}">
        <p14:creationId xmlns:p14="http://schemas.microsoft.com/office/powerpoint/2010/main" val="939185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Read Results</a:t>
            </a:r>
            <a:endParaRPr lang="en-US" b="1" dirty="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Tree>
    <p:extLst>
      <p:ext uri="{BB962C8B-B14F-4D97-AF65-F5344CB8AC3E}">
        <p14:creationId xmlns:p14="http://schemas.microsoft.com/office/powerpoint/2010/main" val="232400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Results Will Be Used</a:t>
            </a:r>
            <a:endParaRPr lang="en-US" b="1" dirty="0"/>
          </a:p>
        </p:txBody>
      </p:sp>
      <p:sp>
        <p:nvSpPr>
          <p:cNvPr id="3" name="Content Placeholder 2"/>
          <p:cNvSpPr>
            <a:spLocks noGrp="1"/>
          </p:cNvSpPr>
          <p:nvPr>
            <p:ph idx="1"/>
          </p:nvPr>
        </p:nvSpPr>
        <p:spPr>
          <a:xfrm>
            <a:off x="603307" y="1464738"/>
            <a:ext cx="8083493" cy="3895191"/>
          </a:xfrm>
          <a:solidFill>
            <a:srgbClr val="FFFF00"/>
          </a:solidFill>
        </p:spPr>
        <p:txBody>
          <a:bodyPr/>
          <a:lstStyle/>
          <a:p>
            <a:pPr marL="0" indent="0">
              <a:buNone/>
            </a:pPr>
            <a:r>
              <a:rPr lang="en-US" dirty="0"/>
              <a:t>[THIS SLIDE SHOULD BE CUSTOMIZED TO REFLECT THE </a:t>
            </a:r>
            <a:r>
              <a:rPr lang="en-US" dirty="0" smtClean="0"/>
              <a:t>USE OF RESULTS FOR FORMATIVE </a:t>
            </a:r>
            <a:r>
              <a:rPr lang="en-US" dirty="0"/>
              <a:t>AND/OR SUMMATIVE PURPOSES</a:t>
            </a:r>
            <a:r>
              <a:rPr lang="en-US" dirty="0" smtClean="0"/>
              <a:t> </a:t>
            </a:r>
            <a:r>
              <a:rPr lang="en-US" dirty="0"/>
              <a:t>IN YOUR DISTRICT</a:t>
            </a:r>
            <a:r>
              <a:rPr lang="en-US" dirty="0" smtClean="0"/>
              <a:t>]</a:t>
            </a:r>
          </a:p>
          <a:p>
            <a:endParaRPr lang="en-US" dirty="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Tree>
    <p:extLst>
      <p:ext uri="{BB962C8B-B14F-4D97-AF65-F5344CB8AC3E}">
        <p14:creationId xmlns:p14="http://schemas.microsoft.com/office/powerpoint/2010/main" val="221957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Survey Administration</a:t>
            </a:r>
            <a:endParaRPr lang="en-US" b="1" dirty="0"/>
          </a:p>
        </p:txBody>
      </p:sp>
      <p:sp>
        <p:nvSpPr>
          <p:cNvPr id="3" name="Content Placeholder 2"/>
          <p:cNvSpPr>
            <a:spLocks noGrp="1"/>
          </p:cNvSpPr>
          <p:nvPr>
            <p:ph idx="1"/>
          </p:nvPr>
        </p:nvSpPr>
        <p:spPr>
          <a:xfrm>
            <a:off x="603250" y="1464738"/>
            <a:ext cx="8083493" cy="3895191"/>
          </a:xfrm>
          <a:solidFill>
            <a:srgbClr val="FFFF00"/>
          </a:solidFill>
          <a:ln>
            <a:solidFill>
              <a:schemeClr val="bg1"/>
            </a:solidFill>
          </a:ln>
        </p:spPr>
        <p:txBody>
          <a:bodyPr/>
          <a:lstStyle/>
          <a:p>
            <a:pPr marL="0" indent="0">
              <a:buNone/>
            </a:pPr>
            <a:r>
              <a:rPr lang="en-US" dirty="0" smtClean="0"/>
              <a:t>[THIS SLIDE SHOULD BE CUSTOMIZED TO REFLECT THE PROCESS IN YOUR DISTRICT]</a:t>
            </a:r>
          </a:p>
          <a:p>
            <a:r>
              <a:rPr lang="en-US" dirty="0" smtClean="0"/>
              <a:t>Timeline</a:t>
            </a:r>
          </a:p>
          <a:p>
            <a:r>
              <a:rPr lang="en-US" dirty="0" smtClean="0"/>
              <a:t>Paper/pencil or online</a:t>
            </a:r>
          </a:p>
          <a:p>
            <a:r>
              <a:rPr lang="en-US" dirty="0" smtClean="0"/>
              <a:t>Sampling information (who is included)</a:t>
            </a:r>
          </a:p>
          <a:p>
            <a:r>
              <a:rPr lang="en-US" dirty="0" smtClean="0"/>
              <a:t>Report timeline</a:t>
            </a:r>
          </a:p>
          <a:p>
            <a:endParaRPr lang="en-US" dirty="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Tree>
    <p:extLst>
      <p:ext uri="{BB962C8B-B14F-4D97-AF65-F5344CB8AC3E}">
        <p14:creationId xmlns:p14="http://schemas.microsoft.com/office/powerpoint/2010/main" val="163188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sz="4000" b="1" dirty="0" smtClean="0"/>
              <a:t>Questions? </a:t>
            </a:r>
            <a:endParaRPr lang="en-US" sz="4000" b="1" dirty="0"/>
          </a:p>
        </p:txBody>
      </p:sp>
      <p:sp>
        <p:nvSpPr>
          <p:cNvPr id="2" name="Footer Placeholder 1"/>
          <p:cNvSpPr>
            <a:spLocks noGrp="1"/>
          </p:cNvSpPr>
          <p:nvPr>
            <p:ph type="ftr" sz="quarter" idx="4294967295"/>
          </p:nvPr>
        </p:nvSpPr>
        <p:spPr>
          <a:xfrm>
            <a:off x="0" y="6410325"/>
            <a:ext cx="3581400" cy="366713"/>
          </a:xfrm>
        </p:spPr>
        <p:txBody>
          <a:bodyPr/>
          <a:lstStyle/>
          <a:p>
            <a:r>
              <a:rPr lang="en-US" dirty="0" smtClean="0"/>
              <a:t>©The Colorado Education Initiative, August 2013</a:t>
            </a:r>
            <a:endParaRPr lang="en-US" dirty="0"/>
          </a:p>
        </p:txBody>
      </p:sp>
      <p:pic>
        <p:nvPicPr>
          <p:cNvPr id="9222" name="Picture 6" descr="http://www.sterlingeducation.com/Portals/90102/images/MP900439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 y="1645920"/>
            <a:ext cx="6854825" cy="368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3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t>More Information</a:t>
            </a:r>
            <a:endParaRPr lang="en-US" sz="3200" b="1" dirty="0"/>
          </a:p>
        </p:txBody>
      </p:sp>
      <p:sp>
        <p:nvSpPr>
          <p:cNvPr id="4" name="Content Placeholder 3"/>
          <p:cNvSpPr>
            <a:spLocks noGrp="1"/>
          </p:cNvSpPr>
          <p:nvPr>
            <p:ph idx="1"/>
          </p:nvPr>
        </p:nvSpPr>
        <p:spPr/>
        <p:txBody>
          <a:bodyPr>
            <a:normAutofit lnSpcReduction="10000"/>
          </a:bodyPr>
          <a:lstStyle/>
          <a:p>
            <a:pPr marL="0" indent="0">
              <a:buNone/>
            </a:pPr>
            <a:r>
              <a:rPr lang="en-US" sz="2400" dirty="0" smtClean="0"/>
              <a:t>More information on Colorado’s Student Perception Survey is available at </a:t>
            </a:r>
            <a:r>
              <a:rPr lang="en-US" sz="2400" dirty="0" smtClean="0">
                <a:hlinkClick r:id="rId3"/>
              </a:rPr>
              <a:t>www.coloradoedinitiative.org/studentsurvey</a:t>
            </a:r>
            <a:r>
              <a:rPr lang="en-US" sz="2400" dirty="0" smtClean="0"/>
              <a:t> including:</a:t>
            </a:r>
          </a:p>
          <a:p>
            <a:pPr lvl="2"/>
            <a:endParaRPr lang="en-US" sz="2000" dirty="0" smtClean="0"/>
          </a:p>
          <a:p>
            <a:pPr lvl="2"/>
            <a:r>
              <a:rPr lang="en-US" sz="2000" dirty="0"/>
              <a:t>The full </a:t>
            </a:r>
            <a:r>
              <a:rPr lang="en-US" sz="2000" dirty="0" smtClean="0"/>
              <a:t>survey, including a version for grades 3-5 </a:t>
            </a:r>
            <a:r>
              <a:rPr lang="en-US" sz="2000" dirty="0"/>
              <a:t>and </a:t>
            </a:r>
            <a:r>
              <a:rPr lang="en-US" sz="2000" dirty="0" smtClean="0"/>
              <a:t>a version for grades 6-12</a:t>
            </a:r>
            <a:endParaRPr lang="en-US" sz="2000" dirty="0"/>
          </a:p>
          <a:p>
            <a:pPr lvl="2"/>
            <a:r>
              <a:rPr lang="en-US" sz="2000" dirty="0" smtClean="0"/>
              <a:t>A webinar for teachers on Colorado’s </a:t>
            </a:r>
            <a:r>
              <a:rPr lang="en-US" sz="2000" dirty="0"/>
              <a:t>Student Perception Survey</a:t>
            </a:r>
          </a:p>
          <a:p>
            <a:pPr lvl="2"/>
            <a:r>
              <a:rPr lang="en-US" sz="2000" dirty="0" smtClean="0"/>
              <a:t>FAQs</a:t>
            </a:r>
            <a:endParaRPr lang="en-US" sz="2000" dirty="0"/>
          </a:p>
          <a:p>
            <a:pPr lvl="2"/>
            <a:r>
              <a:rPr lang="en-US" sz="2000" dirty="0" smtClean="0"/>
              <a:t>Overview </a:t>
            </a:r>
            <a:r>
              <a:rPr lang="en-US" sz="2000" dirty="0"/>
              <a:t>of research behind student </a:t>
            </a:r>
            <a:r>
              <a:rPr lang="en-US" sz="2000" dirty="0" smtClean="0"/>
              <a:t>surveys</a:t>
            </a:r>
            <a:r>
              <a:rPr lang="en-US" sz="2000" dirty="0"/>
              <a:t> </a:t>
            </a:r>
          </a:p>
          <a:p>
            <a:pPr lvl="2"/>
            <a:r>
              <a:rPr lang="en-US" sz="2000" dirty="0" smtClean="0"/>
              <a:t>The full technical report from the survey pilot</a:t>
            </a:r>
            <a:endParaRPr lang="en-US" sz="2000" dirty="0"/>
          </a:p>
          <a:p>
            <a:pPr marL="0" indent="0">
              <a:buNone/>
            </a:pPr>
            <a:endParaRPr lang="en-US" dirty="0"/>
          </a:p>
        </p:txBody>
      </p:sp>
      <p:sp>
        <p:nvSpPr>
          <p:cNvPr id="2" name="Footer Placeholder 1"/>
          <p:cNvSpPr>
            <a:spLocks noGrp="1"/>
          </p:cNvSpPr>
          <p:nvPr>
            <p:ph type="ftr" sz="quarter" idx="4294967295"/>
          </p:nvPr>
        </p:nvSpPr>
        <p:spPr>
          <a:xfrm>
            <a:off x="115408" y="6044214"/>
            <a:ext cx="7617041" cy="365125"/>
          </a:xfrm>
        </p:spPr>
        <p:txBody>
          <a:bodyPr/>
          <a:lstStyle/>
          <a:p>
            <a:r>
              <a:rPr lang="en-US" i="1" dirty="0"/>
              <a:t> </a:t>
            </a:r>
            <a:endParaRPr lang="en-US" dirty="0"/>
          </a:p>
          <a:p>
            <a:r>
              <a:rPr lang="en-US" i="1" dirty="0"/>
              <a:t>Copyright 2014 by The Colorado Education Initiative.  All rights reserved.  The Colorado Education Initiative is pleased to have organizations or individuals share its materials with others for non-commercial purposes.  To request permission to excerpt or share this publication, either in print or electronically, please contact publications@coloradoedinitiative.org. </a:t>
            </a:r>
            <a:endParaRPr lang="en-US" dirty="0"/>
          </a:p>
        </p:txBody>
      </p:sp>
    </p:spTree>
    <p:extLst>
      <p:ext uri="{BB962C8B-B14F-4D97-AF65-F5344CB8AC3E}">
        <p14:creationId xmlns:p14="http://schemas.microsoft.com/office/powerpoint/2010/main" val="188081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2819400"/>
            <a:ext cx="9144000" cy="266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4800" dirty="0">
                <a:solidFill>
                  <a:schemeClr val="bg1"/>
                </a:solidFill>
                <a:latin typeface="HelveticaNeueLT Std Cn" pitchFamily="34" charset="0"/>
                <a:cs typeface="Arial" charset="0"/>
              </a:rPr>
              <a:t>Colorado’s Student </a:t>
            </a:r>
          </a:p>
          <a:p>
            <a:pPr algn="ctr" eaLnBrk="1" hangingPunct="1">
              <a:lnSpc>
                <a:spcPct val="90000"/>
              </a:lnSpc>
              <a:defRPr/>
            </a:pPr>
            <a:r>
              <a:rPr lang="en-US" sz="4800" dirty="0">
                <a:solidFill>
                  <a:schemeClr val="bg1"/>
                </a:solidFill>
                <a:latin typeface="HelveticaNeueLT Std Cn" pitchFamily="34" charset="0"/>
                <a:cs typeface="Arial" charset="0"/>
              </a:rPr>
              <a:t>Perception Survey</a:t>
            </a:r>
          </a:p>
          <a:p>
            <a:pPr algn="ctr" defTabSz="457200" eaLnBrk="1" fontAlgn="base" hangingPunct="1">
              <a:lnSpc>
                <a:spcPct val="90000"/>
              </a:lnSpc>
              <a:spcBef>
                <a:spcPct val="0"/>
              </a:spcBef>
              <a:spcAft>
                <a:spcPct val="0"/>
              </a:spcAft>
              <a:defRPr/>
            </a:pPr>
            <a:endParaRPr lang="en-US" sz="4800" dirty="0">
              <a:solidFill>
                <a:prstClr val="white"/>
              </a:solidFill>
              <a:latin typeface="Arial" pitchFamily="34" charset="0"/>
              <a:cs typeface="Arial" pitchFamily="34" charset="0"/>
            </a:endParaRPr>
          </a:p>
          <a:p>
            <a:pPr algn="ctr" defTabSz="457200" eaLnBrk="1" fontAlgn="base" hangingPunct="1">
              <a:lnSpc>
                <a:spcPct val="90000"/>
              </a:lnSpc>
              <a:spcBef>
                <a:spcPct val="0"/>
              </a:spcBef>
              <a:spcAft>
                <a:spcPct val="0"/>
              </a:spcAft>
              <a:defRPr/>
            </a:pPr>
            <a:endParaRPr lang="en-US" sz="4200" dirty="0" smtClean="0">
              <a:solidFill>
                <a:srgbClr val="0B4495"/>
              </a:solidFill>
              <a:effectLst>
                <a:outerShdw blurRad="38100" dist="38100" dir="2700000" algn="tl">
                  <a:srgbClr val="000000"/>
                </a:outerShdw>
              </a:effectLst>
              <a:latin typeface="Lucida Grande CE" charset="0"/>
              <a:cs typeface="Arial" charset="0"/>
            </a:endParaRPr>
          </a:p>
        </p:txBody>
      </p:sp>
      <p:sp>
        <p:nvSpPr>
          <p:cNvPr id="5123" name="TextBox 3"/>
          <p:cNvSpPr txBox="1">
            <a:spLocks noChangeArrowheads="1"/>
          </p:cNvSpPr>
          <p:nvPr/>
        </p:nvSpPr>
        <p:spPr bwMode="auto">
          <a:xfrm>
            <a:off x="1587500" y="5757863"/>
            <a:ext cx="5949950" cy="3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457200" eaLnBrk="1" fontAlgn="base" hangingPunct="1">
              <a:lnSpc>
                <a:spcPct val="130000"/>
              </a:lnSpc>
              <a:spcBef>
                <a:spcPct val="0"/>
              </a:spcBef>
              <a:spcAft>
                <a:spcPct val="0"/>
              </a:spcAft>
            </a:pPr>
            <a:endParaRPr lang="en-US" sz="1600" dirty="0">
              <a:solidFill>
                <a:prstClr val="white"/>
              </a:solidFill>
              <a:latin typeface="Lucida Grande"/>
              <a:cs typeface="Lucida Grande"/>
            </a:endParaRPr>
          </a:p>
        </p:txBody>
      </p:sp>
    </p:spTree>
    <p:extLst>
      <p:ext uri="{BB962C8B-B14F-4D97-AF65-F5344CB8AC3E}">
        <p14:creationId xmlns:p14="http://schemas.microsoft.com/office/powerpoint/2010/main" val="243819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Welcome and Introduction</a:t>
            </a:r>
            <a:endParaRPr lang="en-US" sz="3200" b="1" dirty="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
        <p:nvSpPr>
          <p:cNvPr id="3" name="TextBox 2"/>
          <p:cNvSpPr txBox="1"/>
          <p:nvPr/>
        </p:nvSpPr>
        <p:spPr>
          <a:xfrm>
            <a:off x="990600" y="1847939"/>
            <a:ext cx="7391400" cy="2677656"/>
          </a:xfrm>
          <a:prstGeom prst="rect">
            <a:avLst/>
          </a:prstGeom>
          <a:noFill/>
        </p:spPr>
        <p:txBody>
          <a:bodyPr wrap="square" rtlCol="0">
            <a:spAutoFit/>
          </a:bodyPr>
          <a:lstStyle/>
          <a:p>
            <a:r>
              <a:rPr lang="en-US" sz="2400" dirty="0" smtClean="0">
                <a:solidFill>
                  <a:schemeClr val="tx2"/>
                </a:solidFill>
              </a:rPr>
              <a:t>Think of a time when feedback from a student about your teaching practice created an “Aha” moment for you. </a:t>
            </a:r>
          </a:p>
          <a:p>
            <a:endParaRPr lang="en-US" sz="2400" dirty="0">
              <a:solidFill>
                <a:schemeClr val="tx2"/>
              </a:solidFill>
            </a:endParaRPr>
          </a:p>
          <a:p>
            <a:pPr marL="285750" indent="-285750">
              <a:buFont typeface="Arial" pitchFamily="34" charset="0"/>
              <a:buChar char="•"/>
            </a:pPr>
            <a:r>
              <a:rPr lang="en-US" sz="2400" dirty="0" smtClean="0">
                <a:solidFill>
                  <a:schemeClr val="tx2"/>
                </a:solidFill>
              </a:rPr>
              <a:t>What was the feedback that you received from the student and what insights did it give you? </a:t>
            </a:r>
          </a:p>
          <a:p>
            <a:pPr marL="285750" indent="-285750">
              <a:buFont typeface="Arial" pitchFamily="34" charset="0"/>
              <a:buChar char="•"/>
            </a:pPr>
            <a:r>
              <a:rPr lang="en-US" sz="2400" dirty="0" smtClean="0">
                <a:solidFill>
                  <a:schemeClr val="tx2"/>
                </a:solidFill>
              </a:rPr>
              <a:t>How did you act upon the feedback?</a:t>
            </a:r>
            <a:endParaRPr lang="en-US" sz="2400" dirty="0">
              <a:solidFill>
                <a:schemeClr val="tx2"/>
              </a:solidFill>
            </a:endParaRPr>
          </a:p>
        </p:txBody>
      </p:sp>
    </p:spTree>
    <p:extLst>
      <p:ext uri="{BB962C8B-B14F-4D97-AF65-F5344CB8AC3E}">
        <p14:creationId xmlns:p14="http://schemas.microsoft.com/office/powerpoint/2010/main" val="183047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Agenda</a:t>
            </a:r>
            <a:endParaRPr lang="en-US" sz="3200" b="1"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t>Survey Overview</a:t>
            </a:r>
          </a:p>
          <a:p>
            <a:pPr>
              <a:buFont typeface="Arial" pitchFamily="34" charset="0"/>
              <a:buChar char="•"/>
            </a:pPr>
            <a:r>
              <a:rPr lang="en-US" sz="2800" dirty="0" smtClean="0"/>
              <a:t>What the Research Says</a:t>
            </a:r>
          </a:p>
          <a:p>
            <a:pPr>
              <a:buFont typeface="Arial" pitchFamily="34" charset="0"/>
              <a:buChar char="•"/>
            </a:pPr>
            <a:r>
              <a:rPr lang="en-US" sz="2800" dirty="0" smtClean="0"/>
              <a:t>What the Survey Measures</a:t>
            </a:r>
          </a:p>
          <a:p>
            <a:pPr>
              <a:buFont typeface="Arial" pitchFamily="34" charset="0"/>
              <a:buChar char="•"/>
            </a:pPr>
            <a:r>
              <a:rPr lang="en-US" sz="2800" dirty="0" smtClean="0"/>
              <a:t>Use of Survey Results</a:t>
            </a:r>
          </a:p>
          <a:p>
            <a:pPr>
              <a:buFont typeface="Arial" pitchFamily="34" charset="0"/>
              <a:buChar char="•"/>
            </a:pPr>
            <a:r>
              <a:rPr lang="en-US" sz="2800" dirty="0" smtClean="0"/>
              <a:t>How to Read Results</a:t>
            </a:r>
          </a:p>
          <a:p>
            <a:pPr>
              <a:buFont typeface="Arial" pitchFamily="34" charset="0"/>
              <a:buChar char="•"/>
            </a:pPr>
            <a:r>
              <a:rPr lang="en-US" sz="2800" dirty="0"/>
              <a:t>Survey Administration</a:t>
            </a:r>
          </a:p>
          <a:p>
            <a:pPr>
              <a:buFont typeface="Arial" pitchFamily="34" charset="0"/>
              <a:buChar char="•"/>
            </a:pPr>
            <a:endParaRPr lang="en-US" sz="2800" dirty="0" smtClean="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Tree>
    <p:extLst>
      <p:ext uri="{BB962C8B-B14F-4D97-AF65-F5344CB8AC3E}">
        <p14:creationId xmlns:p14="http://schemas.microsoft.com/office/powerpoint/2010/main" val="4280872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Why Use a Student </a:t>
            </a:r>
            <a:r>
              <a:rPr lang="en-US" sz="3200" b="1" dirty="0"/>
              <a:t>Perception </a:t>
            </a:r>
            <a:r>
              <a:rPr lang="en-US" sz="3200" b="1" dirty="0" smtClean="0"/>
              <a:t>Survey?</a:t>
            </a:r>
            <a:endParaRPr lang="en-US" sz="3200" dirty="0"/>
          </a:p>
        </p:txBody>
      </p:sp>
      <p:sp>
        <p:nvSpPr>
          <p:cNvPr id="3" name="Content Placeholder 2"/>
          <p:cNvSpPr>
            <a:spLocks noGrp="1"/>
          </p:cNvSpPr>
          <p:nvPr>
            <p:ph idx="1"/>
          </p:nvPr>
        </p:nvSpPr>
        <p:spPr/>
        <p:txBody>
          <a:bodyPr/>
          <a:lstStyle/>
          <a:p>
            <a:r>
              <a:rPr lang="en-US" sz="2000" dirty="0" smtClean="0"/>
              <a:t>Student </a:t>
            </a:r>
            <a:r>
              <a:rPr lang="en-US" sz="2000" dirty="0"/>
              <a:t>Perception Surveys provide a unique form of actionable feedback that districts, schools and teachers can use to inform practice. </a:t>
            </a:r>
            <a:endParaRPr lang="en-US" sz="2000" dirty="0" smtClean="0"/>
          </a:p>
          <a:p>
            <a:endParaRPr lang="en-US" sz="2000" dirty="0" smtClean="0"/>
          </a:p>
          <a:p>
            <a:r>
              <a:rPr lang="en-US" sz="2000" dirty="0" smtClean="0"/>
              <a:t>Students </a:t>
            </a:r>
            <a:r>
              <a:rPr lang="en-US" sz="2000" dirty="0"/>
              <a:t>are </a:t>
            </a:r>
            <a:r>
              <a:rPr lang="en-US" sz="2000" dirty="0" smtClean="0"/>
              <a:t>in a </a:t>
            </a:r>
            <a:r>
              <a:rPr lang="en-US" sz="2000" dirty="0"/>
              <a:t>unique position to </a:t>
            </a:r>
            <a:r>
              <a:rPr lang="en-US" sz="2000" dirty="0" smtClean="0"/>
              <a:t>contribute to </a:t>
            </a:r>
            <a:r>
              <a:rPr lang="en-US" sz="2000" dirty="0"/>
              <a:t>a comprehensive view of classroom practice because they experience it more than anyone else in the education system</a:t>
            </a:r>
            <a:r>
              <a:rPr lang="en-US" sz="2000" dirty="0" smtClean="0"/>
              <a:t>.</a:t>
            </a:r>
            <a:r>
              <a:rPr lang="en-US" sz="2000" dirty="0"/>
              <a:t> </a:t>
            </a:r>
            <a:endParaRPr lang="en-US" sz="2000" dirty="0" smtClean="0"/>
          </a:p>
          <a:p>
            <a:endParaRPr lang="en-US" sz="2000" dirty="0" smtClean="0"/>
          </a:p>
          <a:p>
            <a:r>
              <a:rPr lang="en-US" sz="2000" dirty="0" smtClean="0"/>
              <a:t>Student </a:t>
            </a:r>
            <a:r>
              <a:rPr lang="en-US" sz="2000" dirty="0"/>
              <a:t>perception data can offer a big-picture view of what is happening in classrooms as well as school- and district-wide trends around engagement, classroom culture, and inclusiveness. </a:t>
            </a:r>
            <a:endParaRPr lang="en-US" sz="2000" dirty="0" smtClean="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Tree>
    <p:extLst>
      <p:ext uri="{BB962C8B-B14F-4D97-AF65-F5344CB8AC3E}">
        <p14:creationId xmlns:p14="http://schemas.microsoft.com/office/powerpoint/2010/main" val="63305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the research says… </a:t>
            </a:r>
            <a:br>
              <a:rPr lang="en-US" dirty="0"/>
            </a:br>
            <a:r>
              <a:rPr lang="en-US" dirty="0"/>
              <a:t>Student Surveys &amp; </a:t>
            </a:r>
            <a:r>
              <a:rPr lang="en-US" dirty="0" smtClean="0"/>
              <a:t>MET</a:t>
            </a:r>
            <a:endParaRPr lang="en-US" dirty="0"/>
          </a:p>
        </p:txBody>
      </p:sp>
      <p:sp>
        <p:nvSpPr>
          <p:cNvPr id="921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normAutofit lnSpcReduction="10000"/>
          </a:bodyPr>
          <a:lstStyle/>
          <a:p>
            <a:pPr marL="0" indent="0">
              <a:buNone/>
            </a:pPr>
            <a:r>
              <a:rPr lang="en-US" sz="2000" dirty="0" smtClean="0"/>
              <a:t>“</a:t>
            </a:r>
            <a:r>
              <a:rPr lang="en-US" sz="2000" dirty="0"/>
              <a:t>Combining </a:t>
            </a:r>
            <a:r>
              <a:rPr lang="en-US" sz="2000" b="1" dirty="0"/>
              <a:t>student feedback </a:t>
            </a:r>
            <a:r>
              <a:rPr lang="en-US" sz="2000" dirty="0"/>
              <a:t>with observations of classroom practice and student academic growth results in a more valid and reliable predicator of a teacher’s future effectiveness and provides more meaningful feedback than any one or two of those measures alone</a:t>
            </a:r>
            <a:r>
              <a:rPr lang="en-US" sz="2000" dirty="0" smtClean="0"/>
              <a:t>.”</a:t>
            </a:r>
          </a:p>
          <a:p>
            <a:pPr marL="0" indent="0">
              <a:buNone/>
            </a:pPr>
            <a:endParaRPr lang="en-US" sz="1400" dirty="0"/>
          </a:p>
          <a:p>
            <a:pPr marL="0" indent="0">
              <a:buNone/>
            </a:pPr>
            <a:r>
              <a:rPr lang="en-US" sz="2000" dirty="0" smtClean="0"/>
              <a:t>“Teachers</a:t>
            </a:r>
            <a:r>
              <a:rPr lang="en-US" sz="2000" dirty="0"/>
              <a:t>’ student survey results are predictive of student achievement gains.  Students know an effective classroom when they experience one. Because survey results can predict student learning, surveys may provide useful information about most teachers, even those in untested grades and subjects for which no standardized assessments of student learning are available</a:t>
            </a:r>
            <a:r>
              <a:rPr lang="en-US" sz="2000" dirty="0" smtClean="0"/>
              <a:t>.”</a:t>
            </a:r>
            <a:endParaRPr lang="en-US" sz="2400" dirty="0" smtClean="0"/>
          </a:p>
          <a:p>
            <a:pPr marL="0" indent="0">
              <a:buNone/>
            </a:pPr>
            <a:endParaRPr lang="en-US" sz="1400" dirty="0">
              <a:hlinkClick r:id="rId3"/>
            </a:endParaRPr>
          </a:p>
          <a:p>
            <a:pPr marL="0" indent="0">
              <a:buNone/>
            </a:pPr>
            <a:r>
              <a:rPr lang="en-US" sz="1400" dirty="0" smtClean="0">
                <a:hlinkClick r:id="rId3"/>
              </a:rPr>
              <a:t>Measures </a:t>
            </a:r>
            <a:r>
              <a:rPr lang="en-US" sz="1400" dirty="0">
                <a:hlinkClick r:id="rId3"/>
              </a:rPr>
              <a:t>of Effective Teaching Project</a:t>
            </a:r>
            <a:r>
              <a:rPr lang="en-US" sz="1400" dirty="0"/>
              <a:t>: Policy and Practice Brief (January 2012)</a:t>
            </a:r>
          </a:p>
          <a:p>
            <a:pPr marL="0" indent="0">
              <a:buNone/>
            </a:pPr>
            <a:endParaRPr lang="en-US" sz="1800" dirty="0"/>
          </a:p>
        </p:txBody>
      </p:sp>
      <p:sp>
        <p:nvSpPr>
          <p:cNvPr id="2" name="Footer Placeholder 1"/>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
        <p:nvSpPr>
          <p:cNvPr id="9219" name="Rectangle 7"/>
          <p:cNvSpPr>
            <a:spLocks noChangeArrowheads="1"/>
          </p:cNvSpPr>
          <p:nvPr/>
        </p:nvSpPr>
        <p:spPr bwMode="auto">
          <a:xfrm>
            <a:off x="458788" y="6227763"/>
            <a:ext cx="981075"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z="1200">
              <a:solidFill>
                <a:schemeClr val="bg1"/>
              </a:solidFill>
              <a:cs typeface="Arial" charset="0"/>
            </a:endParaRPr>
          </a:p>
        </p:txBody>
      </p:sp>
      <p:sp>
        <p:nvSpPr>
          <p:cNvPr id="5" name="Title 1"/>
          <p:cNvSpPr txBox="1">
            <a:spLocks/>
          </p:cNvSpPr>
          <p:nvPr/>
        </p:nvSpPr>
        <p:spPr>
          <a:xfrm>
            <a:off x="457200" y="274638"/>
            <a:ext cx="8229600" cy="1143000"/>
          </a:xfrm>
          <a:prstGeom prst="rect">
            <a:avLst/>
          </a:prstGeom>
        </p:spPr>
        <p:txBody>
          <a:bodyPr vert="horz"/>
          <a:lstStyle>
            <a:lvl1pPr algn="ctr" defTabSz="457200" rtl="0" eaLnBrk="1" fontAlgn="base" hangingPunct="1">
              <a:spcBef>
                <a:spcPct val="0"/>
              </a:spcBef>
              <a:spcAft>
                <a:spcPct val="0"/>
              </a:spcAft>
              <a:defRPr sz="4400" kern="1200">
                <a:solidFill>
                  <a:schemeClr val="tx2"/>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a:lstStyle>
          <a:p>
            <a:endParaRPr lang="en-US" sz="3200" b="1" dirty="0"/>
          </a:p>
        </p:txBody>
      </p:sp>
    </p:spTree>
    <p:extLst>
      <p:ext uri="{BB962C8B-B14F-4D97-AF65-F5344CB8AC3E}">
        <p14:creationId xmlns:p14="http://schemas.microsoft.com/office/powerpoint/2010/main" val="254685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Colorado’s Student Perception Survey</a:t>
            </a:r>
            <a:endParaRPr lang="en-US" dirty="0"/>
          </a:p>
        </p:txBody>
      </p:sp>
      <p:pic>
        <p:nvPicPr>
          <p:cNvPr id="5" name="CGewweybizw"/>
          <p:cNvPicPr>
            <a:picLocks noGrp="1" noRot="1" noChangeAspect="1"/>
          </p:cNvPicPr>
          <p:nvPr>
            <p:ph idx="1"/>
            <a:videoFile r:link="rId1"/>
          </p:nvPr>
        </p:nvPicPr>
        <p:blipFill>
          <a:blip r:embed="rId3"/>
          <a:stretch>
            <a:fillRect/>
          </a:stretch>
        </p:blipFill>
        <p:spPr>
          <a:xfrm>
            <a:off x="1910453" y="1736789"/>
            <a:ext cx="5660263" cy="3183898"/>
          </a:xfrm>
          <a:prstGeom prst="rect">
            <a:avLst/>
          </a:prstGeo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782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Colorado’s Student Perception Survey</a:t>
            </a:r>
            <a:endParaRPr lang="en-US" sz="3200" b="1" dirty="0"/>
          </a:p>
        </p:txBody>
      </p:sp>
      <p:sp>
        <p:nvSpPr>
          <p:cNvPr id="4" name="Footer Placeholder 3"/>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sp>
        <p:nvSpPr>
          <p:cNvPr id="3" name="TextBox 2"/>
          <p:cNvSpPr txBox="1"/>
          <p:nvPr/>
        </p:nvSpPr>
        <p:spPr>
          <a:xfrm>
            <a:off x="685800" y="1524000"/>
            <a:ext cx="7924800" cy="2492990"/>
          </a:xfrm>
          <a:prstGeom prst="rect">
            <a:avLst/>
          </a:prstGeom>
          <a:noFill/>
        </p:spPr>
        <p:txBody>
          <a:bodyPr wrap="square" rtlCol="0">
            <a:spAutoFit/>
          </a:bodyPr>
          <a:lstStyle/>
          <a:p>
            <a:pPr marL="285750" lvl="0" indent="-285750">
              <a:spcBef>
                <a:spcPts val="1800"/>
              </a:spcBef>
              <a:buFont typeface="Arial" pitchFamily="34" charset="0"/>
              <a:buChar char="•"/>
            </a:pPr>
            <a:r>
              <a:rPr lang="en-US" dirty="0" smtClean="0">
                <a:solidFill>
                  <a:schemeClr val="tx2"/>
                </a:solidFill>
              </a:rPr>
              <a:t>34-question </a:t>
            </a:r>
            <a:r>
              <a:rPr lang="en-US" dirty="0">
                <a:solidFill>
                  <a:schemeClr val="tx2"/>
                </a:solidFill>
              </a:rPr>
              <a:t>survey </a:t>
            </a:r>
            <a:r>
              <a:rPr lang="en-US" dirty="0" smtClean="0">
                <a:solidFill>
                  <a:schemeClr val="tx2"/>
                </a:solidFill>
              </a:rPr>
              <a:t>asking students </a:t>
            </a:r>
            <a:r>
              <a:rPr lang="en-US" dirty="0">
                <a:solidFill>
                  <a:schemeClr val="tx2"/>
                </a:solidFill>
              </a:rPr>
              <a:t>about their learning experiences in that teacher’s </a:t>
            </a:r>
            <a:r>
              <a:rPr lang="en-US" dirty="0" smtClean="0">
                <a:solidFill>
                  <a:schemeClr val="tx2"/>
                </a:solidFill>
              </a:rPr>
              <a:t>classroom</a:t>
            </a:r>
            <a:r>
              <a:rPr lang="en-US" dirty="0">
                <a:solidFill>
                  <a:schemeClr val="tx2"/>
                </a:solidFill>
              </a:rPr>
              <a:t>.</a:t>
            </a:r>
            <a:r>
              <a:rPr lang="en-US" dirty="0" smtClean="0">
                <a:solidFill>
                  <a:schemeClr val="tx2"/>
                </a:solidFill>
              </a:rPr>
              <a:t> </a:t>
            </a:r>
          </a:p>
          <a:p>
            <a:pPr marL="285750" lvl="0" indent="-285750">
              <a:spcBef>
                <a:spcPts val="1800"/>
              </a:spcBef>
              <a:buFont typeface="Arial" pitchFamily="34" charset="0"/>
              <a:buChar char="•"/>
            </a:pPr>
            <a:r>
              <a:rPr lang="en-US" dirty="0" smtClean="0">
                <a:solidFill>
                  <a:schemeClr val="tx2"/>
                </a:solidFill>
              </a:rPr>
              <a:t>Developed </a:t>
            </a:r>
            <a:r>
              <a:rPr lang="en-US" dirty="0">
                <a:solidFill>
                  <a:schemeClr val="tx2"/>
                </a:solidFill>
              </a:rPr>
              <a:t>by the </a:t>
            </a:r>
            <a:r>
              <a:rPr lang="en-US" dirty="0" err="1" smtClean="0">
                <a:solidFill>
                  <a:schemeClr val="tx2"/>
                </a:solidFill>
              </a:rPr>
              <a:t>The</a:t>
            </a:r>
            <a:r>
              <a:rPr lang="en-US" dirty="0" smtClean="0">
                <a:solidFill>
                  <a:schemeClr val="tx2"/>
                </a:solidFill>
              </a:rPr>
              <a:t> Colorado Education Initiative, </a:t>
            </a:r>
            <a:r>
              <a:rPr lang="en-US" dirty="0">
                <a:solidFill>
                  <a:schemeClr val="tx2"/>
                </a:solidFill>
              </a:rPr>
              <a:t>with input from more than </a:t>
            </a:r>
            <a:r>
              <a:rPr lang="en-US" dirty="0" smtClean="0">
                <a:solidFill>
                  <a:schemeClr val="tx2"/>
                </a:solidFill>
              </a:rPr>
              <a:t>1,400 </a:t>
            </a:r>
            <a:r>
              <a:rPr lang="en-US" dirty="0">
                <a:solidFill>
                  <a:schemeClr val="tx2"/>
                </a:solidFill>
              </a:rPr>
              <a:t>teachers.  The survey was piloted </a:t>
            </a:r>
            <a:r>
              <a:rPr lang="en-US" dirty="0" smtClean="0">
                <a:solidFill>
                  <a:schemeClr val="tx2"/>
                </a:solidFill>
              </a:rPr>
              <a:t>in 16 Colorado districts, </a:t>
            </a:r>
            <a:r>
              <a:rPr lang="en-US" dirty="0">
                <a:solidFill>
                  <a:schemeClr val="tx2"/>
                </a:solidFill>
              </a:rPr>
              <a:t>and </a:t>
            </a:r>
            <a:r>
              <a:rPr lang="en-US" dirty="0" smtClean="0">
                <a:solidFill>
                  <a:schemeClr val="tx2"/>
                </a:solidFill>
              </a:rPr>
              <a:t>has a </a:t>
            </a:r>
            <a:r>
              <a:rPr lang="en-US" dirty="0">
                <a:solidFill>
                  <a:schemeClr val="tx2"/>
                </a:solidFill>
              </a:rPr>
              <a:t>rigorous analysis of results from the pilot </a:t>
            </a:r>
            <a:r>
              <a:rPr lang="en-US" dirty="0" smtClean="0">
                <a:solidFill>
                  <a:schemeClr val="tx2"/>
                </a:solidFill>
              </a:rPr>
              <a:t>that confirm the </a:t>
            </a:r>
            <a:r>
              <a:rPr lang="en-US" dirty="0">
                <a:solidFill>
                  <a:schemeClr val="tx2"/>
                </a:solidFill>
              </a:rPr>
              <a:t>survey is fair, valid, and reliable</a:t>
            </a:r>
            <a:r>
              <a:rPr lang="en-US" dirty="0" smtClean="0">
                <a:solidFill>
                  <a:schemeClr val="tx2"/>
                </a:solidFill>
              </a:rPr>
              <a:t>.</a:t>
            </a:r>
          </a:p>
          <a:p>
            <a:pPr marL="285750" lvl="0" indent="-285750">
              <a:spcBef>
                <a:spcPts val="1800"/>
              </a:spcBef>
              <a:buFont typeface="Arial" pitchFamily="34" charset="0"/>
              <a:buChar char="•"/>
            </a:pPr>
            <a:r>
              <a:rPr lang="en-US" dirty="0" smtClean="0">
                <a:solidFill>
                  <a:schemeClr val="tx2"/>
                </a:solidFill>
              </a:rPr>
              <a:t>The </a:t>
            </a:r>
            <a:r>
              <a:rPr lang="en-US" dirty="0">
                <a:solidFill>
                  <a:schemeClr val="tx2"/>
                </a:solidFill>
              </a:rPr>
              <a:t>survey </a:t>
            </a:r>
            <a:r>
              <a:rPr lang="en-US" dirty="0" smtClean="0">
                <a:solidFill>
                  <a:schemeClr val="tx2"/>
                </a:solidFill>
              </a:rPr>
              <a:t>is aligned to </a:t>
            </a:r>
            <a:r>
              <a:rPr lang="en-US" dirty="0">
                <a:solidFill>
                  <a:schemeClr val="tx2"/>
                </a:solidFill>
              </a:rPr>
              <a:t>Colorado’s Teacher Quality </a:t>
            </a:r>
            <a:r>
              <a:rPr lang="en-US" dirty="0" smtClean="0">
                <a:solidFill>
                  <a:schemeClr val="tx2"/>
                </a:solidFill>
              </a:rPr>
              <a:t>Standards.</a:t>
            </a:r>
            <a:endParaRPr lang="en-US" dirty="0">
              <a:solidFill>
                <a:srgbClr val="FF0000"/>
              </a:solidFill>
            </a:endParaRPr>
          </a:p>
        </p:txBody>
      </p:sp>
    </p:spTree>
    <p:extLst>
      <p:ext uri="{BB962C8B-B14F-4D97-AF65-F5344CB8AC3E}">
        <p14:creationId xmlns:p14="http://schemas.microsoft.com/office/powerpoint/2010/main" val="311517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What does the survey measure?</a:t>
            </a:r>
            <a:endParaRPr lang="en-US" sz="3200" b="1" dirty="0"/>
          </a:p>
        </p:txBody>
      </p:sp>
      <p:sp>
        <p:nvSpPr>
          <p:cNvPr id="3" name="Content Placeholder 2"/>
          <p:cNvSpPr>
            <a:spLocks noGrp="1"/>
          </p:cNvSpPr>
          <p:nvPr>
            <p:ph idx="1"/>
          </p:nvPr>
        </p:nvSpPr>
        <p:spPr>
          <a:xfrm>
            <a:off x="603307" y="1723818"/>
            <a:ext cx="6330893" cy="3895191"/>
          </a:xfrm>
        </p:spPr>
        <p:txBody>
          <a:bodyPr/>
          <a:lstStyle/>
          <a:p>
            <a:r>
              <a:rPr lang="en-US" sz="2200" dirty="0"/>
              <a:t>Survey measures elements of student experience that have been demonstrated to correlate most closely to student growth.</a:t>
            </a:r>
          </a:p>
          <a:p>
            <a:r>
              <a:rPr lang="en-US" sz="2200" dirty="0" smtClean="0"/>
              <a:t>Survey </a:t>
            </a:r>
            <a:r>
              <a:rPr lang="en-US" sz="2200" dirty="0"/>
              <a:t>does </a:t>
            </a:r>
            <a:r>
              <a:rPr lang="en-US" sz="2200" b="1" dirty="0"/>
              <a:t>not</a:t>
            </a:r>
            <a:r>
              <a:rPr lang="en-US" sz="2200" dirty="0"/>
              <a:t> measure whether or how much a student likes or dislikes a </a:t>
            </a:r>
            <a:r>
              <a:rPr lang="en-US" sz="2200" dirty="0" smtClean="0"/>
              <a:t>teacher.</a:t>
            </a:r>
          </a:p>
          <a:p>
            <a:pPr marL="0" indent="0">
              <a:buNone/>
            </a:pPr>
            <a:endParaRPr lang="en-US" sz="2600" dirty="0"/>
          </a:p>
          <a:p>
            <a:endParaRPr lang="en-US" dirty="0"/>
          </a:p>
          <a:p>
            <a:endParaRPr lang="en-US" dirty="0"/>
          </a:p>
        </p:txBody>
      </p:sp>
      <p:sp>
        <p:nvSpPr>
          <p:cNvPr id="5" name="Footer Placeholder 4"/>
          <p:cNvSpPr>
            <a:spLocks noGrp="1"/>
          </p:cNvSpPr>
          <p:nvPr>
            <p:ph type="ftr" sz="quarter" idx="4294967295"/>
          </p:nvPr>
        </p:nvSpPr>
        <p:spPr>
          <a:xfrm>
            <a:off x="0" y="6248400"/>
            <a:ext cx="3581400" cy="365125"/>
          </a:xfrm>
        </p:spPr>
        <p:txBody>
          <a:bodyPr/>
          <a:lstStyle/>
          <a:p>
            <a:r>
              <a:rPr lang="en-US" dirty="0" smtClean="0"/>
              <a:t>©The Colorado Education Initiative, August 2013</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55" y="1723818"/>
            <a:ext cx="203233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76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I">
      <a:dk1>
        <a:sysClr val="windowText" lastClr="000000"/>
      </a:dk1>
      <a:lt1>
        <a:sysClr val="window" lastClr="FFFFFF"/>
      </a:lt1>
      <a:dk2>
        <a:srgbClr val="505050"/>
      </a:dk2>
      <a:lt2>
        <a:srgbClr val="EEECE1"/>
      </a:lt2>
      <a:accent1>
        <a:srgbClr val="80778E"/>
      </a:accent1>
      <a:accent2>
        <a:srgbClr val="7D9050"/>
      </a:accent2>
      <a:accent3>
        <a:srgbClr val="ECB320"/>
      </a:accent3>
      <a:accent4>
        <a:srgbClr val="A16220"/>
      </a:accent4>
      <a:accent5>
        <a:srgbClr val="646464"/>
      </a:accent5>
      <a:accent6>
        <a:srgbClr val="7F7F7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1660</Words>
  <Application>Microsoft Office PowerPoint</Application>
  <PresentationFormat>On-screen Show (4:3)</PresentationFormat>
  <Paragraphs>164</Paragraphs>
  <Slides>18</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HelveticaNeueLT Std Cn</vt:lpstr>
      <vt:lpstr>Lucida Grande</vt:lpstr>
      <vt:lpstr>Lucida Grande CE</vt:lpstr>
      <vt:lpstr>Times New Roman</vt:lpstr>
      <vt:lpstr>Office Theme</vt:lpstr>
      <vt:lpstr>PowerPoint Presentation</vt:lpstr>
      <vt:lpstr>PowerPoint Presentation</vt:lpstr>
      <vt:lpstr>Welcome and Introduction</vt:lpstr>
      <vt:lpstr>Agenda</vt:lpstr>
      <vt:lpstr>Why Use a Student Perception Survey?</vt:lpstr>
      <vt:lpstr>What the research says…  Student Surveys &amp; MET</vt:lpstr>
      <vt:lpstr>Colorado’s Student Perception Survey</vt:lpstr>
      <vt:lpstr>Colorado’s Student Perception Survey</vt:lpstr>
      <vt:lpstr>What does the survey measure?</vt:lpstr>
      <vt:lpstr>Student Perception vs. Teacher Perception</vt:lpstr>
      <vt:lpstr>What does the survey measure?</vt:lpstr>
      <vt:lpstr>What Students are Saying  About Teachers</vt:lpstr>
      <vt:lpstr>A Closer Look at the Survey</vt:lpstr>
      <vt:lpstr>How to Read Results</vt:lpstr>
      <vt:lpstr>How Results Will Be Used</vt:lpstr>
      <vt:lpstr>Survey Administration</vt:lpstr>
      <vt:lpstr>Questions? </vt:lpstr>
      <vt:lpstr>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Bakke-O'Neill</dc:creator>
  <cp:lastModifiedBy>Sarah Duran</cp:lastModifiedBy>
  <cp:revision>30</cp:revision>
  <dcterms:created xsi:type="dcterms:W3CDTF">2014-03-07T02:25:26Z</dcterms:created>
  <dcterms:modified xsi:type="dcterms:W3CDTF">2014-10-31T19:15:11Z</dcterms:modified>
</cp:coreProperties>
</file>