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4" r:id="rId2"/>
    <p:sldId id="265" r:id="rId3"/>
    <p:sldId id="266" r:id="rId4"/>
    <p:sldId id="279" r:id="rId5"/>
    <p:sldId id="267" r:id="rId6"/>
    <p:sldId id="268" r:id="rId7"/>
    <p:sldId id="269" r:id="rId8"/>
    <p:sldId id="271" r:id="rId9"/>
    <p:sldId id="272" r:id="rId10"/>
    <p:sldId id="273" r:id="rId11"/>
    <p:sldId id="274" r:id="rId12"/>
    <p:sldId id="275" r:id="rId13"/>
    <p:sldId id="27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274" autoAdjust="0"/>
  </p:normalViewPr>
  <p:slideViewPr>
    <p:cSldViewPr snapToGrid="0" snapToObjects="1" showGuides="1">
      <p:cViewPr varScale="1">
        <p:scale>
          <a:sx n="91" d="100"/>
          <a:sy n="91" d="100"/>
        </p:scale>
        <p:origin x="-2214" y="-108"/>
      </p:cViewPr>
      <p:guideLst>
        <p:guide orient="horz" pos="4319"/>
        <p:guide pos="575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AA9D9B-3A93-408B-B6F3-67D6FFB90220}"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021322E3-F0EF-472F-B282-796F732B0ACD}">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t>Student Learning</a:t>
          </a:r>
          <a:endParaRPr lang="en-US" sz="1600" b="1" dirty="0" smtClean="0"/>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How teachers use content and pedagogical knowledge to help students learn, understand, and improve.</a:t>
          </a:r>
          <a:r>
            <a:rPr lang="en-US" sz="1600" b="1" dirty="0" smtClean="0"/>
            <a:t> </a:t>
          </a:r>
          <a:endParaRPr lang="en-US" sz="1600" dirty="0" smtClean="0"/>
        </a:p>
        <a:p>
          <a:pPr defTabSz="1644650">
            <a:lnSpc>
              <a:spcPct val="90000"/>
            </a:lnSpc>
            <a:spcBef>
              <a:spcPct val="0"/>
            </a:spcBef>
            <a:spcAft>
              <a:spcPct val="35000"/>
            </a:spcAft>
          </a:pPr>
          <a:endParaRPr lang="en-US" dirty="0"/>
        </a:p>
      </dgm:t>
    </dgm:pt>
    <dgm:pt modelId="{CF767F64-0A4E-4A75-B7F9-159D9F23174A}" type="parTrans" cxnId="{C9FD7220-10CC-4182-A214-2673E9F4004B}">
      <dgm:prSet/>
      <dgm:spPr/>
      <dgm:t>
        <a:bodyPr/>
        <a:lstStyle/>
        <a:p>
          <a:endParaRPr lang="en-US"/>
        </a:p>
      </dgm:t>
    </dgm:pt>
    <dgm:pt modelId="{35F8D614-990A-4E82-8540-D4358EEF3585}" type="sibTrans" cxnId="{C9FD7220-10CC-4182-A214-2673E9F4004B}">
      <dgm:prSet/>
      <dgm:spPr/>
      <dgm:t>
        <a:bodyPr/>
        <a:lstStyle/>
        <a:p>
          <a:endParaRPr lang="en-US"/>
        </a:p>
      </dgm:t>
    </dgm:pt>
    <dgm:pt modelId="{76136952-4C60-45BD-9915-40B05798C31F}">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t>Student-Centered Environment</a:t>
          </a:r>
          <a:r>
            <a:rPr lang="en-US" sz="1600" b="1" dirty="0" smtClean="0"/>
            <a:t> </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How teachers create an environment that responds to individual students’ backgrounds, strengths, and interests. </a:t>
          </a:r>
        </a:p>
        <a:p>
          <a:pPr defTabSz="1644650">
            <a:lnSpc>
              <a:spcPct val="90000"/>
            </a:lnSpc>
            <a:spcBef>
              <a:spcPct val="0"/>
            </a:spcBef>
            <a:spcAft>
              <a:spcPct val="35000"/>
            </a:spcAft>
          </a:pPr>
          <a:endParaRPr lang="en-US" dirty="0"/>
        </a:p>
      </dgm:t>
    </dgm:pt>
    <dgm:pt modelId="{36FA9938-37D8-4173-8CC1-F512788FC22F}" type="parTrans" cxnId="{D5D0328A-3188-424B-949F-2422213AB0CA}">
      <dgm:prSet/>
      <dgm:spPr/>
      <dgm:t>
        <a:bodyPr/>
        <a:lstStyle/>
        <a:p>
          <a:endParaRPr lang="en-US"/>
        </a:p>
      </dgm:t>
    </dgm:pt>
    <dgm:pt modelId="{583AE422-239E-4599-994A-4731F3DECA29}" type="sibTrans" cxnId="{D5D0328A-3188-424B-949F-2422213AB0CA}">
      <dgm:prSet/>
      <dgm:spPr/>
      <dgm:t>
        <a:bodyPr/>
        <a:lstStyle/>
        <a:p>
          <a:endParaRPr lang="en-US"/>
        </a:p>
      </dgm:t>
    </dgm:pt>
    <dgm:pt modelId="{CADB6802-3068-4287-87AF-D36EF98352AF}">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t>Classroom Community</a:t>
          </a:r>
          <a:r>
            <a:rPr lang="en-US" sz="1600" dirty="0" smtClean="0"/>
            <a:t> </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How teachers cultivate a classroom learning community where student differences are valued. </a:t>
          </a:r>
        </a:p>
        <a:p>
          <a:pPr defTabSz="1644650">
            <a:lnSpc>
              <a:spcPct val="90000"/>
            </a:lnSpc>
            <a:spcBef>
              <a:spcPct val="0"/>
            </a:spcBef>
            <a:spcAft>
              <a:spcPct val="35000"/>
            </a:spcAft>
          </a:pPr>
          <a:endParaRPr lang="en-US" dirty="0"/>
        </a:p>
      </dgm:t>
    </dgm:pt>
    <dgm:pt modelId="{98AB898D-7933-4DB9-BF6D-781194AD0705}" type="parTrans" cxnId="{14F6015F-A5F4-4B6E-B2AD-277FD8B4C0CF}">
      <dgm:prSet/>
      <dgm:spPr/>
      <dgm:t>
        <a:bodyPr/>
        <a:lstStyle/>
        <a:p>
          <a:endParaRPr lang="en-US"/>
        </a:p>
      </dgm:t>
    </dgm:pt>
    <dgm:pt modelId="{BF1DA3CC-9808-4FB6-9474-332E443B85CD}" type="sibTrans" cxnId="{14F6015F-A5F4-4B6E-B2AD-277FD8B4C0CF}">
      <dgm:prSet/>
      <dgm:spPr/>
      <dgm:t>
        <a:bodyPr/>
        <a:lstStyle/>
        <a:p>
          <a:endParaRPr lang="en-US"/>
        </a:p>
      </dgm:t>
    </dgm:pt>
    <dgm:pt modelId="{8D5369F1-2C2E-44D8-88A1-758496B8DD4B}">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t>Classroom Management</a:t>
          </a:r>
          <a:r>
            <a:rPr lang="en-US" sz="1600" b="1" dirty="0" smtClean="0"/>
            <a:t> </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How teachers foster a respectful and predictable learning environment. </a:t>
          </a:r>
        </a:p>
        <a:p>
          <a:pPr marL="0" marR="0" indent="0" defTabSz="914400" eaLnBrk="1" fontAlgn="auto" latinLnBrk="0" hangingPunct="1">
            <a:lnSpc>
              <a:spcPct val="100000"/>
            </a:lnSpc>
            <a:spcBef>
              <a:spcPts val="0"/>
            </a:spcBef>
            <a:spcAft>
              <a:spcPts val="0"/>
            </a:spcAft>
            <a:buClrTx/>
            <a:buSzTx/>
            <a:buFontTx/>
            <a:buNone/>
            <a:tabLst/>
            <a:defRPr/>
          </a:pPr>
          <a:endParaRPr lang="en-US" sz="1600" dirty="0" smtClean="0"/>
        </a:p>
        <a:p>
          <a:pPr defTabSz="1644650">
            <a:lnSpc>
              <a:spcPct val="90000"/>
            </a:lnSpc>
            <a:spcBef>
              <a:spcPct val="0"/>
            </a:spcBef>
            <a:spcAft>
              <a:spcPct val="35000"/>
            </a:spcAft>
          </a:pPr>
          <a:endParaRPr lang="en-US" dirty="0"/>
        </a:p>
      </dgm:t>
    </dgm:pt>
    <dgm:pt modelId="{D817E20D-1652-4824-B8EA-2CD8C5DB5E6E}" type="parTrans" cxnId="{7D50C210-AE61-446E-BDD5-56D70471FC23}">
      <dgm:prSet/>
      <dgm:spPr/>
      <dgm:t>
        <a:bodyPr/>
        <a:lstStyle/>
        <a:p>
          <a:endParaRPr lang="en-US"/>
        </a:p>
      </dgm:t>
    </dgm:pt>
    <dgm:pt modelId="{4B5B38E0-7D9F-4104-87E7-7C5A46D06F21}" type="sibTrans" cxnId="{7D50C210-AE61-446E-BDD5-56D70471FC23}">
      <dgm:prSet/>
      <dgm:spPr/>
      <dgm:t>
        <a:bodyPr/>
        <a:lstStyle/>
        <a:p>
          <a:endParaRPr lang="en-US"/>
        </a:p>
      </dgm:t>
    </dgm:pt>
    <dgm:pt modelId="{22C87770-9FC1-4B0F-8D98-34F5EDCBBFB1}" type="pres">
      <dgm:prSet presAssocID="{DAAA9D9B-3A93-408B-B6F3-67D6FFB90220}" presName="matrix" presStyleCnt="0">
        <dgm:presLayoutVars>
          <dgm:chMax val="1"/>
          <dgm:dir/>
          <dgm:resizeHandles val="exact"/>
        </dgm:presLayoutVars>
      </dgm:prSet>
      <dgm:spPr/>
      <dgm:t>
        <a:bodyPr/>
        <a:lstStyle/>
        <a:p>
          <a:endParaRPr lang="en-US"/>
        </a:p>
      </dgm:t>
    </dgm:pt>
    <dgm:pt modelId="{F3BD673D-E449-4CD6-985B-450F4BD69BB2}" type="pres">
      <dgm:prSet presAssocID="{DAAA9D9B-3A93-408B-B6F3-67D6FFB90220}" presName="diamond" presStyleLbl="bgShp" presStyleIdx="0" presStyleCnt="1" custScaleX="91304" custScaleY="85310" custLinFactNeighborX="7576" custLinFactNeighborY="6910"/>
      <dgm:spPr/>
    </dgm:pt>
    <dgm:pt modelId="{CF51D687-0991-4AC0-9D85-3FEB74A7DC9A}" type="pres">
      <dgm:prSet presAssocID="{DAAA9D9B-3A93-408B-B6F3-67D6FFB90220}" presName="quad1" presStyleLbl="node1" presStyleIdx="0" presStyleCnt="4" custScaleX="170297" custLinFactNeighborX="-24523" custLinFactNeighborY="-543">
        <dgm:presLayoutVars>
          <dgm:chMax val="0"/>
          <dgm:chPref val="0"/>
          <dgm:bulletEnabled val="1"/>
        </dgm:presLayoutVars>
      </dgm:prSet>
      <dgm:spPr/>
      <dgm:t>
        <a:bodyPr/>
        <a:lstStyle/>
        <a:p>
          <a:endParaRPr lang="en-US"/>
        </a:p>
      </dgm:t>
    </dgm:pt>
    <dgm:pt modelId="{7BA635B3-C9C7-4E7B-B472-ECF35F40F399}" type="pres">
      <dgm:prSet presAssocID="{DAAA9D9B-3A93-408B-B6F3-67D6FFB90220}" presName="quad2" presStyleLbl="node1" presStyleIdx="1" presStyleCnt="4" custScaleX="170297" custLinFactNeighborX="42957" custLinFactNeighborY="-543">
        <dgm:presLayoutVars>
          <dgm:chMax val="0"/>
          <dgm:chPref val="0"/>
          <dgm:bulletEnabled val="1"/>
        </dgm:presLayoutVars>
      </dgm:prSet>
      <dgm:spPr/>
      <dgm:t>
        <a:bodyPr/>
        <a:lstStyle/>
        <a:p>
          <a:endParaRPr lang="en-US"/>
        </a:p>
      </dgm:t>
    </dgm:pt>
    <dgm:pt modelId="{3ADC9E58-3011-4344-BDEA-B3CED5CE2560}" type="pres">
      <dgm:prSet presAssocID="{DAAA9D9B-3A93-408B-B6F3-67D6FFB90220}" presName="quad3" presStyleLbl="node1" presStyleIdx="2" presStyleCnt="4" custScaleX="170297" custLinFactNeighborX="-24523" custLinFactNeighborY="-1054">
        <dgm:presLayoutVars>
          <dgm:chMax val="0"/>
          <dgm:chPref val="0"/>
          <dgm:bulletEnabled val="1"/>
        </dgm:presLayoutVars>
      </dgm:prSet>
      <dgm:spPr/>
      <dgm:t>
        <a:bodyPr/>
        <a:lstStyle/>
        <a:p>
          <a:endParaRPr lang="en-US"/>
        </a:p>
      </dgm:t>
    </dgm:pt>
    <dgm:pt modelId="{254DA648-7FC0-4E56-AF12-66FB304F0342}" type="pres">
      <dgm:prSet presAssocID="{DAAA9D9B-3A93-408B-B6F3-67D6FFB90220}" presName="quad4" presStyleLbl="node1" presStyleIdx="3" presStyleCnt="4" custScaleX="170297" custLinFactNeighborX="42957" custLinFactNeighborY="-1054">
        <dgm:presLayoutVars>
          <dgm:chMax val="0"/>
          <dgm:chPref val="0"/>
          <dgm:bulletEnabled val="1"/>
        </dgm:presLayoutVars>
      </dgm:prSet>
      <dgm:spPr/>
      <dgm:t>
        <a:bodyPr/>
        <a:lstStyle/>
        <a:p>
          <a:endParaRPr lang="en-US"/>
        </a:p>
      </dgm:t>
    </dgm:pt>
  </dgm:ptLst>
  <dgm:cxnLst>
    <dgm:cxn modelId="{3F542306-585D-4F47-B526-67181A0921ED}" type="presOf" srcId="{CADB6802-3068-4287-87AF-D36EF98352AF}" destId="{3ADC9E58-3011-4344-BDEA-B3CED5CE2560}" srcOrd="0" destOrd="0" presId="urn:microsoft.com/office/officeart/2005/8/layout/matrix3"/>
    <dgm:cxn modelId="{C9FD7220-10CC-4182-A214-2673E9F4004B}" srcId="{DAAA9D9B-3A93-408B-B6F3-67D6FFB90220}" destId="{021322E3-F0EF-472F-B282-796F732B0ACD}" srcOrd="0" destOrd="0" parTransId="{CF767F64-0A4E-4A75-B7F9-159D9F23174A}" sibTransId="{35F8D614-990A-4E82-8540-D4358EEF3585}"/>
    <dgm:cxn modelId="{8A2BBE6C-32A5-4C65-A493-F71F4FFA0418}" type="presOf" srcId="{76136952-4C60-45BD-9915-40B05798C31F}" destId="{7BA635B3-C9C7-4E7B-B472-ECF35F40F399}" srcOrd="0" destOrd="0" presId="urn:microsoft.com/office/officeart/2005/8/layout/matrix3"/>
    <dgm:cxn modelId="{3F8B058D-21B0-460A-95BC-AFEBF67194A3}" type="presOf" srcId="{8D5369F1-2C2E-44D8-88A1-758496B8DD4B}" destId="{254DA648-7FC0-4E56-AF12-66FB304F0342}" srcOrd="0" destOrd="0" presId="urn:microsoft.com/office/officeart/2005/8/layout/matrix3"/>
    <dgm:cxn modelId="{7D50C210-AE61-446E-BDD5-56D70471FC23}" srcId="{DAAA9D9B-3A93-408B-B6F3-67D6FFB90220}" destId="{8D5369F1-2C2E-44D8-88A1-758496B8DD4B}" srcOrd="3" destOrd="0" parTransId="{D817E20D-1652-4824-B8EA-2CD8C5DB5E6E}" sibTransId="{4B5B38E0-7D9F-4104-87E7-7C5A46D06F21}"/>
    <dgm:cxn modelId="{D5D0328A-3188-424B-949F-2422213AB0CA}" srcId="{DAAA9D9B-3A93-408B-B6F3-67D6FFB90220}" destId="{76136952-4C60-45BD-9915-40B05798C31F}" srcOrd="1" destOrd="0" parTransId="{36FA9938-37D8-4173-8CC1-F512788FC22F}" sibTransId="{583AE422-239E-4599-994A-4731F3DECA29}"/>
    <dgm:cxn modelId="{D81EADF5-1C54-4712-A994-21DB1379F904}" type="presOf" srcId="{021322E3-F0EF-472F-B282-796F732B0ACD}" destId="{CF51D687-0991-4AC0-9D85-3FEB74A7DC9A}" srcOrd="0" destOrd="0" presId="urn:microsoft.com/office/officeart/2005/8/layout/matrix3"/>
    <dgm:cxn modelId="{59D1BDC0-2376-4C0E-AC10-4092F5EAD7C9}" type="presOf" srcId="{DAAA9D9B-3A93-408B-B6F3-67D6FFB90220}" destId="{22C87770-9FC1-4B0F-8D98-34F5EDCBBFB1}" srcOrd="0" destOrd="0" presId="urn:microsoft.com/office/officeart/2005/8/layout/matrix3"/>
    <dgm:cxn modelId="{14F6015F-A5F4-4B6E-B2AD-277FD8B4C0CF}" srcId="{DAAA9D9B-3A93-408B-B6F3-67D6FFB90220}" destId="{CADB6802-3068-4287-87AF-D36EF98352AF}" srcOrd="2" destOrd="0" parTransId="{98AB898D-7933-4DB9-BF6D-781194AD0705}" sibTransId="{BF1DA3CC-9808-4FB6-9474-332E443B85CD}"/>
    <dgm:cxn modelId="{44AC2B07-B19C-47A1-83E4-3564A09FDF0C}" type="presParOf" srcId="{22C87770-9FC1-4B0F-8D98-34F5EDCBBFB1}" destId="{F3BD673D-E449-4CD6-985B-450F4BD69BB2}" srcOrd="0" destOrd="0" presId="urn:microsoft.com/office/officeart/2005/8/layout/matrix3"/>
    <dgm:cxn modelId="{B89A6D27-FBCC-4A84-9639-C3E74F5C114D}" type="presParOf" srcId="{22C87770-9FC1-4B0F-8D98-34F5EDCBBFB1}" destId="{CF51D687-0991-4AC0-9D85-3FEB74A7DC9A}" srcOrd="1" destOrd="0" presId="urn:microsoft.com/office/officeart/2005/8/layout/matrix3"/>
    <dgm:cxn modelId="{68BFB1D3-8F41-4527-966A-701DC04FABF1}" type="presParOf" srcId="{22C87770-9FC1-4B0F-8D98-34F5EDCBBFB1}" destId="{7BA635B3-C9C7-4E7B-B472-ECF35F40F399}" srcOrd="2" destOrd="0" presId="urn:microsoft.com/office/officeart/2005/8/layout/matrix3"/>
    <dgm:cxn modelId="{B9DCD871-D737-4A29-BD45-6E5E5DAE1EAE}" type="presParOf" srcId="{22C87770-9FC1-4B0F-8D98-34F5EDCBBFB1}" destId="{3ADC9E58-3011-4344-BDEA-B3CED5CE2560}" srcOrd="3" destOrd="0" presId="urn:microsoft.com/office/officeart/2005/8/layout/matrix3"/>
    <dgm:cxn modelId="{EF992D64-9E04-4191-905C-06C55E0ACE71}" type="presParOf" srcId="{22C87770-9FC1-4B0F-8D98-34F5EDCBBFB1}" destId="{254DA648-7FC0-4E56-AF12-66FB304F0342}" srcOrd="4" destOrd="0" presId="urn:microsoft.com/office/officeart/2005/8/layout/matrix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D673D-E449-4CD6-985B-450F4BD69BB2}">
      <dsp:nvSpPr>
        <dsp:cNvPr id="0" name=""/>
        <dsp:cNvSpPr/>
      </dsp:nvSpPr>
      <dsp:spPr>
        <a:xfrm>
          <a:off x="2286012" y="586404"/>
          <a:ext cx="4591860" cy="429041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51D687-0991-4AC0-9D85-3FEB74A7DC9A}">
      <dsp:nvSpPr>
        <dsp:cNvPr id="0" name=""/>
        <dsp:cNvSpPr/>
      </dsp:nvSpPr>
      <dsp:spPr>
        <a:xfrm>
          <a:off x="1212384" y="706010"/>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t>Student Learning</a:t>
          </a:r>
          <a:endParaRPr lang="en-US" sz="1600" b="1" kern="1200" dirty="0" smtClean="0"/>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t>How teachers use content and pedagogical knowledge to help students learn, understand, and improve.</a:t>
          </a:r>
          <a:r>
            <a:rPr lang="en-US" sz="1600" b="1" kern="1200" dirty="0" smtClean="0"/>
            <a:t> </a:t>
          </a:r>
          <a:endParaRPr lang="en-US" sz="1600" kern="1200" dirty="0" smtClean="0"/>
        </a:p>
        <a:p>
          <a:pPr lvl="0" algn="ctr" defTabSz="1644650">
            <a:lnSpc>
              <a:spcPct val="90000"/>
            </a:lnSpc>
            <a:spcBef>
              <a:spcPct val="0"/>
            </a:spcBef>
            <a:spcAft>
              <a:spcPct val="35000"/>
            </a:spcAft>
          </a:pPr>
          <a:endParaRPr lang="en-US" kern="1200" dirty="0"/>
        </a:p>
      </dsp:txBody>
      <dsp:txXfrm>
        <a:off x="1308131" y="801757"/>
        <a:ext cx="3148690" cy="1769894"/>
      </dsp:txXfrm>
    </dsp:sp>
    <dsp:sp modelId="{7BA635B3-C9C7-4E7B-B472-ECF35F40F399}">
      <dsp:nvSpPr>
        <dsp:cNvPr id="0" name=""/>
        <dsp:cNvSpPr/>
      </dsp:nvSpPr>
      <dsp:spPr>
        <a:xfrm>
          <a:off x="4648192" y="706010"/>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t>Student-Centered Environment</a:t>
          </a:r>
          <a:r>
            <a:rPr lang="en-US" sz="1600" b="1" kern="1200" dirty="0" smtClean="0"/>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t>How teachers create an environment that responds to individual students’ backgrounds, strengths, and interests. </a:t>
          </a:r>
        </a:p>
        <a:p>
          <a:pPr lvl="0" algn="ctr" defTabSz="1644650">
            <a:lnSpc>
              <a:spcPct val="90000"/>
            </a:lnSpc>
            <a:spcBef>
              <a:spcPct val="0"/>
            </a:spcBef>
            <a:spcAft>
              <a:spcPct val="35000"/>
            </a:spcAft>
          </a:pPr>
          <a:endParaRPr lang="en-US" kern="1200" dirty="0"/>
        </a:p>
      </dsp:txBody>
      <dsp:txXfrm>
        <a:off x="4743939" y="801757"/>
        <a:ext cx="3148690" cy="1769894"/>
      </dsp:txXfrm>
    </dsp:sp>
    <dsp:sp modelId="{3ADC9E58-3011-4344-BDEA-B3CED5CE2560}">
      <dsp:nvSpPr>
        <dsp:cNvPr id="0" name=""/>
        <dsp:cNvSpPr/>
      </dsp:nvSpPr>
      <dsp:spPr>
        <a:xfrm>
          <a:off x="1212384" y="2808251"/>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t>Classroom Community</a:t>
          </a:r>
          <a:r>
            <a:rPr lang="en-US" sz="1600" kern="1200" dirty="0" smtClean="0"/>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t>How teachers cultivate a classroom learning community where student differences are valued. </a:t>
          </a:r>
        </a:p>
        <a:p>
          <a:pPr lvl="0" algn="ctr" defTabSz="1644650">
            <a:lnSpc>
              <a:spcPct val="90000"/>
            </a:lnSpc>
            <a:spcBef>
              <a:spcPct val="0"/>
            </a:spcBef>
            <a:spcAft>
              <a:spcPct val="35000"/>
            </a:spcAft>
          </a:pPr>
          <a:endParaRPr lang="en-US" kern="1200" dirty="0"/>
        </a:p>
      </dsp:txBody>
      <dsp:txXfrm>
        <a:off x="1308131" y="2903998"/>
        <a:ext cx="3148690" cy="1769894"/>
      </dsp:txXfrm>
    </dsp:sp>
    <dsp:sp modelId="{254DA648-7FC0-4E56-AF12-66FB304F0342}">
      <dsp:nvSpPr>
        <dsp:cNvPr id="0" name=""/>
        <dsp:cNvSpPr/>
      </dsp:nvSpPr>
      <dsp:spPr>
        <a:xfrm>
          <a:off x="4648192" y="2808251"/>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t>Classroom Management</a:t>
          </a:r>
          <a:r>
            <a:rPr lang="en-US" sz="1600" b="1" kern="1200" dirty="0" smtClean="0"/>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t>How teachers foster a respectful and predictable learning environment. </a:t>
          </a:r>
        </a:p>
        <a:p>
          <a:pPr marL="0" marR="0" lvl="0" indent="0" algn="ctr" defTabSz="914400" eaLnBrk="1" fontAlgn="auto" latinLnBrk="0" hangingPunct="1">
            <a:lnSpc>
              <a:spcPct val="100000"/>
            </a:lnSpc>
            <a:spcBef>
              <a:spcPct val="0"/>
            </a:spcBef>
            <a:spcAft>
              <a:spcPts val="0"/>
            </a:spcAft>
            <a:buClrTx/>
            <a:buSzTx/>
            <a:buFontTx/>
            <a:buNone/>
            <a:tabLst/>
            <a:defRPr/>
          </a:pPr>
          <a:endParaRPr lang="en-US" sz="1600" kern="1200" dirty="0" smtClean="0"/>
        </a:p>
        <a:p>
          <a:pPr lvl="0" algn="ctr" defTabSz="1644650">
            <a:lnSpc>
              <a:spcPct val="90000"/>
            </a:lnSpc>
            <a:spcBef>
              <a:spcPct val="0"/>
            </a:spcBef>
            <a:spcAft>
              <a:spcPct val="35000"/>
            </a:spcAft>
          </a:pPr>
          <a:endParaRPr lang="en-US" kern="1200" dirty="0"/>
        </a:p>
      </dsp:txBody>
      <dsp:txXfrm>
        <a:off x="4743939" y="2903998"/>
        <a:ext cx="3148690" cy="1769894"/>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5759B6-C6B5-1944-9499-DD9FFADCDA5C}" type="datetimeFigureOut">
              <a:t>3/19/2014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AF8A1E-8137-6C47-8C7B-3F3E37866B01}" type="slidenum">
              <a:t>‹#›</a:t>
            </a:fld>
            <a:endParaRPr lang="en-US"/>
          </a:p>
        </p:txBody>
      </p:sp>
    </p:spTree>
    <p:extLst>
      <p:ext uri="{BB962C8B-B14F-4D97-AF65-F5344CB8AC3E}">
        <p14:creationId xmlns:p14="http://schemas.microsoft.com/office/powerpoint/2010/main" val="41767699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metproject.org/index.php"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1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r>
              <a:rPr lang="en-US" baseline="0" dirty="0" smtClean="0">
                <a:latin typeface="Arial" charset="0"/>
                <a:ea typeface="ＭＳ Ｐゴシック" charset="0"/>
                <a:cs typeface="ＭＳ Ｐゴシック" charset="0"/>
              </a:rPr>
              <a:t>Welcome to the Colorado Education Initiative’s webinar for teachers on Colorado’s student perception survey. CEI created Colorado’s Student Perception to provide teachers, schools and districts with an </a:t>
            </a:r>
            <a:r>
              <a:rPr lang="en-US" sz="1200" kern="1200" dirty="0" smtClean="0">
                <a:solidFill>
                  <a:schemeClr val="tx1"/>
                </a:solidFill>
                <a:effectLst/>
                <a:latin typeface="+mn-lt"/>
                <a:ea typeface="+mn-ea"/>
                <a:cs typeface="+mn-cs"/>
              </a:rPr>
              <a:t>effective and reliable tool that gives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relevant and actionable feedback from students.</a:t>
            </a:r>
            <a:r>
              <a:rPr lang="en-US" sz="1200" kern="1200" baseline="0" dirty="0" smtClean="0">
                <a:solidFill>
                  <a:schemeClr val="tx1"/>
                </a:solidFill>
                <a:effectLst/>
                <a:latin typeface="+mn-lt"/>
                <a:ea typeface="+mn-ea"/>
                <a:cs typeface="+mn-cs"/>
              </a:rPr>
              <a:t> </a:t>
            </a:r>
          </a:p>
        </p:txBody>
      </p:sp>
      <p:sp>
        <p:nvSpPr>
          <p:cNvPr id="61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fld id="{F9FE5F65-3B51-3547-9A06-C8F4D46D2D34}" type="slidenum">
              <a:rPr lang="en-US" sz="1200">
                <a:solidFill>
                  <a:prstClr val="black"/>
                </a:solidFill>
              </a:rPr>
              <a:pPr eaLnBrk="1" hangingPunct="1"/>
              <a:t>1</a:t>
            </a:fld>
            <a:endParaRPr lang="en-US" sz="120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Districts should work collectively with teachers to make key decisions about the survey process. Some of these decisions include: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When administration will happen – The recommended window for survey administration is between</a:t>
            </a:r>
            <a:r>
              <a:rPr lang="en-US" sz="1200" baseline="0" dirty="0" smtClean="0"/>
              <a:t> November and January. This window </a:t>
            </a:r>
            <a:r>
              <a:rPr lang="en-US" sz="1200" dirty="0" smtClean="0">
                <a:effectLst/>
                <a:latin typeface="+mn-lt"/>
                <a:ea typeface="Calibri"/>
                <a:cs typeface="Times New Roman"/>
              </a:rPr>
              <a:t>gives teachers time to reflect on their results and use them to inform practice during the current school year.</a:t>
            </a:r>
            <a:r>
              <a:rPr lang="en-US" sz="1200" baseline="0" dirty="0" smtClean="0">
                <a:effectLst/>
                <a:latin typeface="+mn-lt"/>
                <a:ea typeface="Calibri"/>
                <a:cs typeface="Times New Roman"/>
              </a:rPr>
              <a:t> </a:t>
            </a:r>
            <a:r>
              <a:rPr lang="en-US" sz="1200" baseline="0" dirty="0" smtClean="0"/>
              <a:t>Districts can choose to administer the survey once a year or more.</a:t>
            </a:r>
            <a:endParaRPr lang="en-US" sz="1200" dirty="0" smtClean="0"/>
          </a:p>
          <a:p>
            <a:r>
              <a:rPr lang="en-US" sz="1200" dirty="0" smtClean="0"/>
              <a:t>Whether surveys will be administered online or in a paper/pencil format – Both</a:t>
            </a:r>
            <a:r>
              <a:rPr lang="en-US" sz="1200" baseline="0" dirty="0" smtClean="0"/>
              <a:t> versions have pros and cons. Districts can decide whether one version works better or even have a combination, depending on district capacity, budget and other considerations. </a:t>
            </a:r>
            <a:endParaRPr lang="en-US" sz="1200" dirty="0" smtClean="0"/>
          </a:p>
          <a:p>
            <a:r>
              <a:rPr lang="en-US" sz="1200" dirty="0" smtClean="0"/>
              <a:t>How students will be assigned to teachers – Usually</a:t>
            </a:r>
            <a:r>
              <a:rPr lang="en-US" sz="1200" baseline="0" dirty="0" smtClean="0"/>
              <a:t> at the elementary level most students complete a survey about their homeroom teacher and a specialist. At the secondary level we recommend a random sampling criteria where students are assigned to survey two of their teachers. </a:t>
            </a:r>
          </a:p>
          <a:p>
            <a:endParaRPr lang="en-US" sz="1200" dirty="0" smtClean="0"/>
          </a:p>
          <a:p>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10</a:t>
            </a:fld>
            <a:endParaRPr lang="en-US"/>
          </a:p>
        </p:txBody>
      </p:sp>
    </p:spTree>
    <p:extLst>
      <p:ext uri="{BB962C8B-B14F-4D97-AF65-F5344CB8AC3E}">
        <p14:creationId xmlns:p14="http://schemas.microsoft.com/office/powerpoint/2010/main" val="1463840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Another key decision that will be made is how to use the results.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There are many ways that results can be used to inform teacher, school and district goals.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Teachers, schools and districts can use results as a formative tool:</a:t>
            </a:r>
          </a:p>
          <a:p>
            <a:pPr lvl="1"/>
            <a:r>
              <a:rPr lang="en-US" sz="1600" dirty="0" smtClean="0"/>
              <a:t>Teachers can use results to reflect on their practice, complete their self-reflection, and create goals.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Principals can use results to pair teachers who need growth in an area with teachers who have demonstrated strength in that same area. </a:t>
            </a:r>
          </a:p>
          <a:p>
            <a:pPr lvl="1"/>
            <a:r>
              <a:rPr lang="en-US" sz="1600" dirty="0" smtClean="0"/>
              <a:t>Schools and districts can use results to identify trends and create strategies to address them.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Your district may also choose to use results as a part of teacher evaluations:</a:t>
            </a:r>
          </a:p>
          <a:p>
            <a:pPr lvl="1"/>
            <a:r>
              <a:rPr lang="en-US" sz="1600" dirty="0" smtClean="0"/>
              <a:t>Survey results at the item level could be used as an artifact for determining ratings for professional practices in Standards 1-3.</a:t>
            </a:r>
          </a:p>
          <a:p>
            <a:pPr lvl="1"/>
            <a:r>
              <a:rPr lang="en-US" sz="1600" dirty="0" smtClean="0"/>
              <a:t>Teachers could also be evaluated on the plan that they create around their results but not necessarily the results themselves.</a:t>
            </a:r>
            <a:r>
              <a:rPr lang="en-US" sz="1600" baseline="0" dirty="0" smtClean="0"/>
              <a:t> This option would apply to </a:t>
            </a:r>
            <a:r>
              <a:rPr lang="en-US" sz="1600" dirty="0" smtClean="0"/>
              <a:t>Standard 4 only,</a:t>
            </a:r>
            <a:r>
              <a:rPr lang="en-US" sz="1600" baseline="0" dirty="0" smtClean="0"/>
              <a:t> how teachers reflect on their practice</a:t>
            </a:r>
            <a:r>
              <a:rPr lang="en-US" sz="1600" dirty="0" smtClean="0"/>
              <a: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Survey results could also be considered as one of your district’s multiple measures.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This is not a mutually exclusive choice; results could be used formatively by teachers to inform their practice during the year and also be included as a part of their formal evaluation.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Teachers should work with their teachers association and district leadership to make decisions about how results will be used. </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For more information</a:t>
            </a:r>
            <a:r>
              <a:rPr lang="en-US" sz="1200" baseline="0" dirty="0" smtClean="0"/>
              <a:t> on potential uses for survey results see CEI’s teacher’s guide to using student surveys.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p:txBody>
      </p:sp>
      <p:sp>
        <p:nvSpPr>
          <p:cNvPr id="4" name="Slide Number Placeholder 3"/>
          <p:cNvSpPr>
            <a:spLocks noGrp="1"/>
          </p:cNvSpPr>
          <p:nvPr>
            <p:ph type="sldNum" sz="quarter" idx="10"/>
          </p:nvPr>
        </p:nvSpPr>
        <p:spPr/>
        <p:txBody>
          <a:bodyPr/>
          <a:lstStyle/>
          <a:p>
            <a:fld id="{A457A3DA-8E4B-4137-ADAB-289E41CFE170}" type="slidenum">
              <a:rPr lang="en-US" smtClean="0"/>
              <a:pPr/>
              <a:t>11</a:t>
            </a:fld>
            <a:endParaRPr lang="en-US"/>
          </a:p>
        </p:txBody>
      </p:sp>
    </p:spTree>
    <p:extLst>
      <p:ext uri="{BB962C8B-B14F-4D97-AF65-F5344CB8AC3E}">
        <p14:creationId xmlns:p14="http://schemas.microsoft.com/office/powerpoint/2010/main" val="656013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Colorado’s student perception survey was designed so that items have varying levels of difficulty. This means that there is not a certain threshold for “good” and “bad” results but that results for each question should be considered in relation to comparison data. For that reason CEI recommends including data that compares individual results to that of other teachers in their school and district. </a:t>
            </a:r>
          </a:p>
        </p:txBody>
      </p:sp>
      <p:sp>
        <p:nvSpPr>
          <p:cNvPr id="4" name="Slide Number Placeholder 3"/>
          <p:cNvSpPr>
            <a:spLocks noGrp="1"/>
          </p:cNvSpPr>
          <p:nvPr>
            <p:ph type="sldNum" sz="quarter" idx="10"/>
          </p:nvPr>
        </p:nvSpPr>
        <p:spPr/>
        <p:txBody>
          <a:bodyPr/>
          <a:lstStyle/>
          <a:p>
            <a:fld id="{A457A3DA-8E4B-4137-ADAB-289E41CFE170}" type="slidenum">
              <a:rPr lang="en-US" smtClean="0"/>
              <a:pPr/>
              <a:t>12</a:t>
            </a:fld>
            <a:endParaRPr lang="en-US"/>
          </a:p>
        </p:txBody>
      </p:sp>
    </p:spTree>
    <p:extLst>
      <p:ext uri="{BB962C8B-B14F-4D97-AF65-F5344CB8AC3E}">
        <p14:creationId xmlns:p14="http://schemas.microsoft.com/office/powerpoint/2010/main" val="656013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CEI has recently</a:t>
            </a:r>
            <a:r>
              <a:rPr lang="en-US" baseline="0" dirty="0" smtClean="0"/>
              <a:t> developed additional resources for teachers to reflect on their Student Perception Survey results, create goals, receive actionable feedback from evaluators, and progress monitor their growth. Please visit CEI’s website to see these resources or contact a member of the CEI staff with any other questions about Colorado’s Student Perception Survey.  </a:t>
            </a:r>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13</a:t>
            </a:fld>
            <a:endParaRPr lang="en-US"/>
          </a:p>
        </p:txBody>
      </p:sp>
    </p:spTree>
    <p:extLst>
      <p:ext uri="{BB962C8B-B14F-4D97-AF65-F5344CB8AC3E}">
        <p14:creationId xmlns:p14="http://schemas.microsoft.com/office/powerpoint/2010/main" val="656013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smtClean="0"/>
              <a:t>During this presentation we will cover:</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457A3DA-8E4B-4137-ADAB-289E41CFE170}" type="slidenum">
              <a:rPr lang="en-US" smtClean="0"/>
              <a:pPr/>
              <a:t>2</a:t>
            </a:fld>
            <a:endParaRPr lang="en-US"/>
          </a:p>
        </p:txBody>
      </p:sp>
    </p:spTree>
    <p:extLst>
      <p:ext uri="{BB962C8B-B14F-4D97-AF65-F5344CB8AC3E}">
        <p14:creationId xmlns:p14="http://schemas.microsoft.com/office/powerpoint/2010/main" val="2478967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Why use a student perception</a:t>
            </a:r>
            <a:r>
              <a:rPr lang="en-US" baseline="0" smtClean="0"/>
              <a:t> survey?</a:t>
            </a:r>
          </a:p>
          <a:p>
            <a:endParaRPr lang="en-US" smtClean="0"/>
          </a:p>
          <a:p>
            <a:r>
              <a:rPr lang="en-US" smtClean="0"/>
              <a:t>Student Perception Surveys provide teachers, schools,</a:t>
            </a:r>
            <a:r>
              <a:rPr lang="en-US" baseline="0" smtClean="0"/>
              <a:t> and districts with a unique form of actionable feedback that can be used to immediately inform practice.</a:t>
            </a:r>
          </a:p>
          <a:p>
            <a:r>
              <a:rPr lang="en-US" smtClean="0"/>
              <a:t>Students</a:t>
            </a:r>
            <a:r>
              <a:rPr lang="en-US" baseline="0" smtClean="0"/>
              <a:t> spend hundreds of hours in classrooms experiencing instruction which puts them in a unique position to contribute to a comprehensive picture of a teacher’s classroom practice.</a:t>
            </a:r>
          </a:p>
          <a:p>
            <a:r>
              <a:rPr lang="en-US" baseline="0" smtClean="0"/>
              <a:t>Survey data can contribute to a big-picture view of how students experience instruction and identify trends in engagement, classroom culture and inclusiveness.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3</a:t>
            </a:fld>
            <a:endParaRPr lang="en-US"/>
          </a:p>
        </p:txBody>
      </p:sp>
    </p:spTree>
    <p:extLst>
      <p:ext uri="{BB962C8B-B14F-4D97-AF65-F5344CB8AC3E}">
        <p14:creationId xmlns:p14="http://schemas.microsoft.com/office/powerpoint/2010/main" val="3865325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a:t>
            </a:r>
            <a:r>
              <a:rPr lang="en-US" baseline="0" smtClean="0"/>
              <a:t>Student Perception Survey is based on the perceptions of students and, at times, students’ perceptions may differ from the perception of teachers. This offers a unique opportunity for teachers to be reflective on those specific classroom practices that students may not perceive to be happening in their classroom. </a:t>
            </a:r>
            <a:endParaRPr lang="en-US" smtClean="0"/>
          </a:p>
          <a:p>
            <a:endParaRPr lang="en-US" dirty="0" smtClean="0"/>
          </a:p>
        </p:txBody>
      </p:sp>
      <p:sp>
        <p:nvSpPr>
          <p:cNvPr id="4" name="Slide Number Placeholder 3"/>
          <p:cNvSpPr>
            <a:spLocks noGrp="1"/>
          </p:cNvSpPr>
          <p:nvPr>
            <p:ph type="sldNum" sz="quarter" idx="10"/>
          </p:nvPr>
        </p:nvSpPr>
        <p:spPr/>
        <p:txBody>
          <a:bodyPr/>
          <a:lstStyle/>
          <a:p>
            <a:fld id="{A457A3DA-8E4B-4137-ADAB-289E41CFE170}" type="slidenum">
              <a:rPr lang="en-US" smtClean="0"/>
              <a:pPr/>
              <a:t>4</a:t>
            </a:fld>
            <a:endParaRPr lang="en-US"/>
          </a:p>
        </p:txBody>
      </p:sp>
    </p:spTree>
    <p:extLst>
      <p:ext uri="{BB962C8B-B14F-4D97-AF65-F5344CB8AC3E}">
        <p14:creationId xmlns:p14="http://schemas.microsoft.com/office/powerpoint/2010/main" val="1127549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24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ormAutofit lnSpcReduction="10000"/>
          </a:bodyPr>
          <a:lstStyle/>
          <a:p>
            <a:r>
              <a:rPr lang="en-US" sz="1200" kern="1200" dirty="0" smtClean="0">
                <a:solidFill>
                  <a:schemeClr val="tx1"/>
                </a:solidFill>
                <a:effectLst/>
                <a:latin typeface="+mn-lt"/>
                <a:ea typeface="+mn-ea"/>
                <a:cs typeface="+mn-cs"/>
              </a:rPr>
              <a:t>Emerging research also supports the use of student perception surveys as part of a comprehensive</a:t>
            </a:r>
            <a:r>
              <a:rPr lang="en-US" sz="1200" kern="1200" baseline="0" dirty="0" smtClean="0">
                <a:solidFill>
                  <a:schemeClr val="tx1"/>
                </a:solidFill>
                <a:effectLst/>
                <a:latin typeface="+mn-lt"/>
                <a:ea typeface="+mn-ea"/>
                <a:cs typeface="+mn-cs"/>
              </a:rPr>
              <a:t> picture of educator effectiveness.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largest and most recent inquiry into the use of student feedback in assessing teacher practice is the Measures of Effective Teaching (MET) Project.  The </a:t>
            </a:r>
            <a:r>
              <a:rPr lang="en-US" sz="1200" u="sng" kern="1200" dirty="0" smtClean="0">
                <a:solidFill>
                  <a:schemeClr val="tx1"/>
                </a:solidFill>
                <a:effectLst/>
                <a:latin typeface="+mn-lt"/>
                <a:ea typeface="+mn-ea"/>
                <a:cs typeface="+mn-cs"/>
                <a:hlinkClick r:id="rId3"/>
              </a:rPr>
              <a:t>MET project</a:t>
            </a:r>
            <a:r>
              <a:rPr lang="en-US" sz="1200" kern="1200" dirty="0" smtClean="0">
                <a:solidFill>
                  <a:schemeClr val="tx1"/>
                </a:solidFill>
                <a:effectLst/>
                <a:latin typeface="+mn-lt"/>
                <a:ea typeface="+mn-ea"/>
                <a:cs typeface="+mn-cs"/>
              </a:rPr>
              <a:t> was a research partnership funded by the Bill and Melinda Gates Foundation that engaged 3,000 teacher volunteers and dozens of independent research teams. The MET study tested several measures that can be used to evaluate multiple aspects of a teacher’s contribution to student learning.  One of these measures was a student perception survey. The MET study had two significant findings around student perception surveys: </a:t>
            </a:r>
          </a:p>
          <a:p>
            <a:pPr lvl="0"/>
            <a:r>
              <a:rPr lang="en-US" sz="1200" kern="1200" dirty="0" smtClean="0">
                <a:solidFill>
                  <a:schemeClr val="tx1"/>
                </a:solidFill>
                <a:effectLst/>
                <a:latin typeface="+mn-lt"/>
                <a:ea typeface="+mn-ea"/>
                <a:cs typeface="+mn-cs"/>
              </a:rPr>
              <a:t>When student surveys are combined with observation and student growth data, these three measures tell us more and are able to predict future effectiveness better than any of them alone.</a:t>
            </a:r>
            <a:r>
              <a:rPr lang="en-US" sz="1200" kern="1200" baseline="300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study also found that student perception survey results are correlated to student achievement gains. </a:t>
            </a:r>
          </a:p>
          <a:p>
            <a:pPr lvl="0"/>
            <a:r>
              <a:rPr lang="en-US" sz="1200" kern="1200" dirty="0" smtClean="0">
                <a:solidFill>
                  <a:schemeClr val="tx1"/>
                </a:solidFill>
                <a:effectLst/>
                <a:latin typeface="+mn-lt"/>
                <a:ea typeface="+mn-ea"/>
                <a:cs typeface="+mn-cs"/>
              </a:rPr>
              <a:t>On a broader scale, the use of student feedback more generally has been shown to impact both teachers and students positively.  On the one hand, teachers can learn about patterns in their teaching that they may not have been aware of, and how those approaches impact student learning.  On the other hand, students are given a forum in which they can be heard, and this emphasis on student voice promotes both reflection and responsibility on the part of the students.</a:t>
            </a:r>
          </a:p>
          <a:p>
            <a:pPr lvl="0"/>
            <a:r>
              <a:rPr lang="en-US" sz="1200" kern="1200" dirty="0" smtClean="0">
                <a:solidFill>
                  <a:schemeClr val="tx1"/>
                </a:solidFill>
                <a:effectLst/>
                <a:latin typeface="+mn-lt"/>
                <a:ea typeface="+mn-ea"/>
                <a:cs typeface="+mn-cs"/>
              </a:rPr>
              <a:t>For more information on the research behind</a:t>
            </a:r>
            <a:r>
              <a:rPr lang="en-US" sz="1200" kern="1200" baseline="0" dirty="0" smtClean="0">
                <a:solidFill>
                  <a:schemeClr val="tx1"/>
                </a:solidFill>
                <a:effectLst/>
                <a:latin typeface="+mn-lt"/>
                <a:ea typeface="+mn-ea"/>
                <a:cs typeface="+mn-cs"/>
              </a:rPr>
              <a:t> student surveys see our research overview</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1800"/>
              </a:spcBef>
              <a:buFont typeface="Arial" pitchFamily="34" charset="0"/>
              <a:buNone/>
            </a:pPr>
            <a:r>
              <a:rPr lang="en-US" dirty="0" smtClean="0">
                <a:solidFill>
                  <a:schemeClr val="tx2"/>
                </a:solidFill>
              </a:rPr>
              <a:t>Colorado’s Student Perception survey has 34-items that ask students about their learning experiences.</a:t>
            </a:r>
          </a:p>
          <a:p>
            <a:pPr marL="0" lvl="0" indent="0">
              <a:spcBef>
                <a:spcPts val="1800"/>
              </a:spcBef>
              <a:buFont typeface="Arial" pitchFamily="34" charset="0"/>
              <a:buNone/>
            </a:pPr>
            <a:r>
              <a:rPr lang="en-US" dirty="0" smtClean="0">
                <a:solidFill>
                  <a:schemeClr val="tx2"/>
                </a:solidFill>
              </a:rPr>
              <a:t>There are two versions of the survey, one for grades 3-5 and one for grades 6-12.</a:t>
            </a:r>
          </a:p>
          <a:p>
            <a:pPr marL="0" indent="0">
              <a:spcBef>
                <a:spcPts val="1800"/>
              </a:spcBef>
              <a:buFont typeface="Arial" pitchFamily="34" charset="0"/>
              <a:buNone/>
            </a:pPr>
            <a:r>
              <a:rPr lang="en-US" dirty="0" smtClean="0">
                <a:solidFill>
                  <a:schemeClr val="tx2"/>
                </a:solidFill>
              </a:rPr>
              <a:t>The survey</a:t>
            </a:r>
            <a:r>
              <a:rPr lang="en-US" baseline="0" dirty="0" smtClean="0">
                <a:solidFill>
                  <a:schemeClr val="tx2"/>
                </a:solidFill>
              </a:rPr>
              <a:t> was d</a:t>
            </a:r>
            <a:r>
              <a:rPr lang="en-US" dirty="0" smtClean="0">
                <a:solidFill>
                  <a:schemeClr val="tx2"/>
                </a:solidFill>
              </a:rPr>
              <a:t>eveloped by the Colorado Legacy Foundation, with input from more than 1,400 teachers.  The survey was piloted in 16 Colorado districts, and has a rigorous analysis of results from the pilot confirm that the survey is fair, valid, and reliable.</a:t>
            </a:r>
          </a:p>
          <a:p>
            <a:pPr marL="0" indent="0">
              <a:spcBef>
                <a:spcPts val="1800"/>
              </a:spcBef>
              <a:buFont typeface="Arial" pitchFamily="34" charset="0"/>
              <a:buNone/>
            </a:pPr>
            <a:r>
              <a:rPr lang="en-US" b="1" i="1" dirty="0" smtClean="0">
                <a:solidFill>
                  <a:schemeClr val="tx2"/>
                </a:solidFill>
              </a:rPr>
              <a:t>Addition:</a:t>
            </a:r>
            <a:r>
              <a:rPr lang="en-US" b="1" i="1" baseline="0" dirty="0" smtClean="0">
                <a:solidFill>
                  <a:schemeClr val="tx2"/>
                </a:solidFill>
              </a:rPr>
              <a:t> Throughout this pilot, the Student Perception Survey has been modified after receiving feedback from teachers and students. </a:t>
            </a:r>
            <a:endParaRPr lang="en-US" b="1" i="1" dirty="0" smtClean="0">
              <a:solidFill>
                <a:schemeClr val="tx2"/>
              </a:solidFill>
            </a:endParaRPr>
          </a:p>
          <a:p>
            <a:pPr marL="0" lvl="0" indent="0">
              <a:spcBef>
                <a:spcPts val="1800"/>
              </a:spcBef>
              <a:buFont typeface="Arial" pitchFamily="34" charset="0"/>
              <a:buNone/>
            </a:pPr>
            <a:r>
              <a:rPr lang="en-US" dirty="0" smtClean="0">
                <a:solidFill>
                  <a:schemeClr val="tx2"/>
                </a:solidFill>
              </a:rPr>
              <a:t>The survey maps to Colorado’s Teacher Quality Standards</a:t>
            </a:r>
            <a:r>
              <a:rPr lang="en-US" baseline="0" dirty="0" smtClean="0">
                <a:solidFill>
                  <a:schemeClr val="tx2"/>
                </a:solidFill>
              </a:rPr>
              <a:t> and can be used as a formative tool to improve practice. </a:t>
            </a:r>
          </a:p>
          <a:p>
            <a:pPr marL="0" lvl="0" indent="0">
              <a:spcBef>
                <a:spcPts val="1800"/>
              </a:spcBef>
              <a:buFont typeface="Arial" pitchFamily="34" charset="0"/>
              <a:buNone/>
            </a:pPr>
            <a:endParaRPr lang="en-US" baseline="0" dirty="0" smtClean="0">
              <a:solidFill>
                <a:schemeClr val="tx2"/>
              </a:solidFill>
            </a:endParaRPr>
          </a:p>
          <a:p>
            <a:pPr marL="0" lvl="0" indent="0">
              <a:spcBef>
                <a:spcPts val="1800"/>
              </a:spcBef>
              <a:buFont typeface="Arial" pitchFamily="34" charset="0"/>
              <a:buNone/>
            </a:pPr>
            <a:r>
              <a:rPr lang="en-US" baseline="0" dirty="0" smtClean="0">
                <a:solidFill>
                  <a:schemeClr val="tx2"/>
                </a:solidFill>
              </a:rPr>
              <a:t>For more information on the survey development process and information about validity and reliability of the survey see our website for the full technical report. </a:t>
            </a:r>
          </a:p>
          <a:p>
            <a:pPr marL="0" lvl="0" indent="0">
              <a:spcBef>
                <a:spcPts val="1800"/>
              </a:spcBef>
              <a:buFont typeface="Arial" pitchFamily="34" charset="0"/>
              <a:buNone/>
            </a:pPr>
            <a:endParaRPr lang="en-US" baseline="0" dirty="0" smtClean="0">
              <a:solidFill>
                <a:schemeClr val="tx2"/>
              </a:solidFill>
            </a:endParaRPr>
          </a:p>
        </p:txBody>
      </p:sp>
      <p:sp>
        <p:nvSpPr>
          <p:cNvPr id="4" name="Slide Number Placeholder 3"/>
          <p:cNvSpPr>
            <a:spLocks noGrp="1"/>
          </p:cNvSpPr>
          <p:nvPr>
            <p:ph type="sldNum" sz="quarter" idx="10"/>
          </p:nvPr>
        </p:nvSpPr>
        <p:spPr/>
        <p:txBody>
          <a:bodyPr/>
          <a:lstStyle/>
          <a:p>
            <a:fld id="{A457A3DA-8E4B-4137-ADAB-289E41CFE170}" type="slidenum">
              <a:rPr lang="en-US" smtClean="0"/>
              <a:pPr/>
              <a:t>6</a:t>
            </a:fld>
            <a:endParaRPr lang="en-US"/>
          </a:p>
        </p:txBody>
      </p:sp>
    </p:spTree>
    <p:extLst>
      <p:ext uri="{BB962C8B-B14F-4D97-AF65-F5344CB8AC3E}">
        <p14:creationId xmlns:p14="http://schemas.microsoft.com/office/powerpoint/2010/main" val="3110701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survey does not measure whether or how much a student likes or dislikes a </a:t>
            </a:r>
            <a:r>
              <a:rPr lang="en-US" dirty="0" smtClean="0"/>
              <a:t>teacher. </a:t>
            </a:r>
            <a:r>
              <a:rPr lang="en-US" baseline="0" dirty="0"/>
              <a:t> </a:t>
            </a:r>
            <a:r>
              <a:rPr lang="en-US" baseline="0" dirty="0" smtClean="0"/>
              <a:t>I</a:t>
            </a:r>
            <a:r>
              <a:rPr lang="en-US" dirty="0" smtClean="0"/>
              <a:t>t </a:t>
            </a:r>
            <a:r>
              <a:rPr lang="en-US" dirty="0"/>
              <a:t>measures elements of student experience that have been demonstrated to correlate most closely to student growth.</a:t>
            </a:r>
          </a:p>
          <a:p>
            <a:endParaRPr lang="en-US" dirty="0" smtClean="0"/>
          </a:p>
        </p:txBody>
      </p:sp>
      <p:sp>
        <p:nvSpPr>
          <p:cNvPr id="4" name="Slide Number Placeholder 3"/>
          <p:cNvSpPr>
            <a:spLocks noGrp="1"/>
          </p:cNvSpPr>
          <p:nvPr>
            <p:ph type="sldNum" sz="quarter" idx="10"/>
          </p:nvPr>
        </p:nvSpPr>
        <p:spPr/>
        <p:txBody>
          <a:bodyPr/>
          <a:lstStyle/>
          <a:p>
            <a:fld id="{A457A3DA-8E4B-4137-ADAB-289E41CFE170}" type="slidenum">
              <a:rPr lang="en-US" smtClean="0"/>
              <a:pPr/>
              <a:t>7</a:t>
            </a:fld>
            <a:endParaRPr lang="en-US"/>
          </a:p>
        </p:txBody>
      </p:sp>
    </p:spTree>
    <p:extLst>
      <p:ext uri="{BB962C8B-B14F-4D97-AF65-F5344CB8AC3E}">
        <p14:creationId xmlns:p14="http://schemas.microsoft.com/office/powerpoint/2010/main" val="1127549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sz="1200" b="0" i="0" u="none" dirty="0" smtClean="0"/>
              <a:t>The survey questions are organized by four elements: </a:t>
            </a:r>
          </a:p>
          <a:p>
            <a:endParaRPr lang="en-US" sz="1200" b="0" i="0" u="none" dirty="0" smtClean="0"/>
          </a:p>
          <a:p>
            <a:r>
              <a:rPr lang="en-US" sz="1200" kern="1200" dirty="0" smtClean="0">
                <a:solidFill>
                  <a:schemeClr val="tx1"/>
                </a:solidFill>
                <a:effectLst/>
                <a:latin typeface="+mn-lt"/>
                <a:ea typeface="+mn-ea"/>
                <a:cs typeface="+mn-cs"/>
              </a:rPr>
              <a:t>The first element, </a:t>
            </a:r>
            <a:r>
              <a:rPr lang="en-US" sz="1200" b="1" kern="1200" dirty="0" smtClean="0">
                <a:solidFill>
                  <a:schemeClr val="tx1"/>
                </a:solidFill>
                <a:effectLst/>
                <a:latin typeface="+mn-lt"/>
                <a:ea typeface="+mn-ea"/>
                <a:cs typeface="+mn-cs"/>
              </a:rPr>
              <a:t>Student Learning</a:t>
            </a:r>
            <a:r>
              <a:rPr lang="en-US" sz="1200" kern="1200" dirty="0" smtClean="0">
                <a:solidFill>
                  <a:schemeClr val="tx1"/>
                </a:solidFill>
                <a:effectLst/>
                <a:latin typeface="+mn-lt"/>
                <a:ea typeface="+mn-ea"/>
                <a:cs typeface="+mn-cs"/>
              </a:rPr>
              <a:t>, primarily relates to Colorado teacher quality Standards I and III</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and the</a:t>
            </a:r>
            <a:r>
              <a:rPr lang="en-US" sz="1200" kern="1200" baseline="0" dirty="0" smtClean="0">
                <a:solidFill>
                  <a:schemeClr val="tx1"/>
                </a:solidFill>
                <a:effectLst/>
                <a:latin typeface="+mn-lt"/>
                <a:ea typeface="+mn-ea"/>
                <a:cs typeface="+mn-cs"/>
              </a:rPr>
              <a:t> questions associated with this element</a:t>
            </a:r>
            <a:r>
              <a:rPr lang="en-US" sz="1200" kern="1200" dirty="0" smtClean="0">
                <a:solidFill>
                  <a:schemeClr val="tx1"/>
                </a:solidFill>
                <a:effectLst/>
                <a:latin typeface="+mn-lt"/>
                <a:ea typeface="+mn-ea"/>
                <a:cs typeface="+mn-cs"/>
              </a:rPr>
              <a:t> relate to both content and pedagogy. The remaining three elements, </a:t>
            </a:r>
            <a:r>
              <a:rPr lang="en-US" sz="1200" b="1" kern="1200" dirty="0" smtClean="0">
                <a:solidFill>
                  <a:schemeClr val="tx1"/>
                </a:solidFill>
                <a:effectLst/>
                <a:latin typeface="+mn-lt"/>
                <a:ea typeface="+mn-ea"/>
                <a:cs typeface="+mn-cs"/>
              </a:rPr>
              <a:t>Student-Centered Environment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Classroom Community</a:t>
            </a:r>
            <a:r>
              <a:rPr lang="en-US" sz="1200" kern="1200" dirty="0" smtClean="0">
                <a:solidFill>
                  <a:schemeClr val="tx1"/>
                </a:solidFill>
                <a:effectLst/>
                <a:latin typeface="+mn-lt"/>
                <a:ea typeface="+mn-ea"/>
                <a:cs typeface="+mn-cs"/>
              </a:rPr>
              <a:t>, and</a:t>
            </a:r>
            <a:r>
              <a:rPr lang="en-US" sz="1200" b="1" kern="1200" dirty="0" smtClean="0">
                <a:solidFill>
                  <a:schemeClr val="tx1"/>
                </a:solidFill>
                <a:effectLst/>
                <a:latin typeface="+mn-lt"/>
                <a:ea typeface="+mn-ea"/>
                <a:cs typeface="+mn-cs"/>
              </a:rPr>
              <a:t> Classroom Management</a:t>
            </a:r>
            <a:r>
              <a:rPr lang="en-US" sz="1200" kern="1200" dirty="0" smtClean="0">
                <a:solidFill>
                  <a:schemeClr val="tx1"/>
                </a:solidFill>
                <a:effectLst/>
                <a:latin typeface="+mn-lt"/>
                <a:ea typeface="+mn-ea"/>
                <a:cs typeface="+mn-cs"/>
              </a:rPr>
              <a:t> primarily relate to Standard II, as these are all crucial aspects of establishing a safe, inclusive, and respectful learning environment for a diverse population of students. </a:t>
            </a:r>
            <a:endParaRPr lang="en-US" sz="1200" b="0" i="0" u="none" dirty="0" smtClean="0"/>
          </a:p>
          <a:p>
            <a:endParaRPr lang="en-US" sz="1200" b="0" i="0" u="none" dirty="0" smtClean="0"/>
          </a:p>
          <a:p>
            <a:r>
              <a:rPr lang="en-US" sz="1200" b="0" i="0" u="none" dirty="0" smtClean="0"/>
              <a:t>Click on</a:t>
            </a:r>
            <a:r>
              <a:rPr lang="en-US" sz="1200" b="0" i="0" u="none" baseline="0" dirty="0" smtClean="0"/>
              <a:t> the link to see the full surveys for grades 3-5 and grades 6-12. </a:t>
            </a:r>
          </a:p>
        </p:txBody>
      </p:sp>
      <p:sp>
        <p:nvSpPr>
          <p:cNvPr id="4" name="Slide Number Placeholder 3"/>
          <p:cNvSpPr>
            <a:spLocks noGrp="1"/>
          </p:cNvSpPr>
          <p:nvPr>
            <p:ph type="sldNum" sz="quarter" idx="10"/>
          </p:nvPr>
        </p:nvSpPr>
        <p:spPr/>
        <p:txBody>
          <a:bodyPr/>
          <a:lstStyle/>
          <a:p>
            <a:fld id="{A457A3DA-8E4B-4137-ADAB-289E41CFE170}" type="slidenum">
              <a:rPr lang="en-US" smtClean="0"/>
              <a:pPr/>
              <a:t>8</a:t>
            </a:fld>
            <a:endParaRPr lang="en-US"/>
          </a:p>
        </p:txBody>
      </p:sp>
    </p:spTree>
    <p:extLst>
      <p:ext uri="{BB962C8B-B14F-4D97-AF65-F5344CB8AC3E}">
        <p14:creationId xmlns:p14="http://schemas.microsoft.com/office/powerpoint/2010/main" val="1127549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pilot version of the survey also included an open-ended</a:t>
            </a:r>
            <a:r>
              <a:rPr lang="en-US" baseline="0" dirty="0" smtClean="0"/>
              <a:t> question that asked: “</a:t>
            </a:r>
            <a:r>
              <a:rPr lang="en-US" sz="1200" kern="1200" dirty="0" smtClean="0">
                <a:solidFill>
                  <a:schemeClr val="tx1"/>
                </a:solidFill>
                <a:effectLst/>
                <a:latin typeface="+mn-lt"/>
                <a:ea typeface="+mn-ea"/>
                <a:cs typeface="+mn-cs"/>
              </a:rPr>
              <a:t>Do you have any other thoughts or feedback for your teacher?”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image represents the</a:t>
            </a:r>
            <a:r>
              <a:rPr lang="en-US" sz="1200" kern="1200" baseline="0" dirty="0" smtClean="0">
                <a:solidFill>
                  <a:schemeClr val="tx1"/>
                </a:solidFill>
                <a:effectLst/>
                <a:latin typeface="+mn-lt"/>
                <a:ea typeface="+mn-ea"/>
                <a:cs typeface="+mn-cs"/>
              </a:rPr>
              <a:t> w</a:t>
            </a:r>
            <a:r>
              <a:rPr lang="en-US" sz="1200" kern="1200" dirty="0" smtClean="0">
                <a:solidFill>
                  <a:schemeClr val="tx1"/>
                </a:solidFill>
                <a:effectLst/>
                <a:latin typeface="+mn-lt"/>
                <a:ea typeface="+mn-ea"/>
                <a:cs typeface="+mn-cs"/>
              </a:rPr>
              <a:t>ords and phrases used most often by students in response to that question when describing teachers in the top 5% (for overall survey results).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Overall the majority of student responses to the</a:t>
            </a:r>
            <a:r>
              <a:rPr lang="en-US" sz="1200" kern="1200" baseline="0" dirty="0" smtClean="0">
                <a:solidFill>
                  <a:schemeClr val="tx1"/>
                </a:solidFill>
                <a:effectLst/>
                <a:latin typeface="+mn-lt"/>
                <a:ea typeface="+mn-ea"/>
                <a:cs typeface="+mn-cs"/>
              </a:rPr>
              <a:t> open-ended</a:t>
            </a:r>
            <a:r>
              <a:rPr lang="en-US" sz="1200" kern="1200" dirty="0" smtClean="0">
                <a:solidFill>
                  <a:schemeClr val="tx1"/>
                </a:solidFill>
                <a:effectLst/>
                <a:latin typeface="+mn-lt"/>
                <a:ea typeface="+mn-ea"/>
                <a:cs typeface="+mn-cs"/>
              </a:rPr>
              <a:t> question were actionable, demonstrating that students take the survey seriously and provide substantive feedback about their instructional experiences.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For</a:t>
            </a:r>
            <a:r>
              <a:rPr lang="en-US" sz="1200" kern="1200" baseline="0" dirty="0" smtClean="0">
                <a:solidFill>
                  <a:schemeClr val="tx1"/>
                </a:solidFill>
                <a:effectLst/>
                <a:latin typeface="+mn-lt"/>
                <a:ea typeface="+mn-ea"/>
                <a:cs typeface="+mn-cs"/>
              </a:rPr>
              <a:t> more information about student responses to the open-ended question, including some of the key themes that emerged from the analysis, see our CEI’s for an overview of student feedback for teachers.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457A3DA-8E4B-4137-ADAB-289E41CFE170}" type="slidenum">
              <a:rPr lang="en-US" smtClean="0"/>
              <a:pPr/>
              <a:t>9</a:t>
            </a:fld>
            <a:endParaRPr lang="en-US"/>
          </a:p>
        </p:txBody>
      </p:sp>
    </p:spTree>
    <p:extLst>
      <p:ext uri="{BB962C8B-B14F-4D97-AF65-F5344CB8AC3E}">
        <p14:creationId xmlns:p14="http://schemas.microsoft.com/office/powerpoint/2010/main" val="1654268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Green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4797552"/>
            <a:ext cx="9144000" cy="2060448"/>
          </a:xfrm>
          <a:prstGeom prst="rect">
            <a:avLst/>
          </a:prstGeom>
        </p:spPr>
      </p:pic>
      <p:sp>
        <p:nvSpPr>
          <p:cNvPr id="2" name="Title 1"/>
          <p:cNvSpPr>
            <a:spLocks noGrp="1"/>
          </p:cNvSpPr>
          <p:nvPr>
            <p:ph type="ctrTitle"/>
          </p:nvPr>
        </p:nvSpPr>
        <p:spPr>
          <a:xfrm>
            <a:off x="685800" y="5146555"/>
            <a:ext cx="7772400" cy="492245"/>
          </a:xfrm>
        </p:spPr>
        <p:txBody>
          <a:bodyPr>
            <a:normAutofit/>
          </a:bodyPr>
          <a:lstStyle>
            <a:lvl1pPr algn="ctr">
              <a:defRPr sz="2400"/>
            </a:lvl1pPr>
          </a:lstStyle>
          <a:p>
            <a:r>
              <a:rPr lang="en-US"/>
              <a:t>Click to edit Master title style</a:t>
            </a:r>
          </a:p>
        </p:txBody>
      </p:sp>
      <p:sp>
        <p:nvSpPr>
          <p:cNvPr id="3" name="Subtitle 2"/>
          <p:cNvSpPr>
            <a:spLocks noGrp="1"/>
          </p:cNvSpPr>
          <p:nvPr>
            <p:ph type="subTitle" idx="1"/>
          </p:nvPr>
        </p:nvSpPr>
        <p:spPr>
          <a:xfrm>
            <a:off x="1371600" y="5627562"/>
            <a:ext cx="6400800" cy="492245"/>
          </a:xfrm>
        </p:spPr>
        <p:txBody>
          <a:bodyPr>
            <a:normAutofit/>
          </a:bodyPr>
          <a:lstStyle>
            <a:lvl1pPr marL="0" indent="0" algn="ctr">
              <a:buNone/>
              <a:defRPr sz="2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Picture 7"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62171" y="744456"/>
            <a:ext cx="2919055" cy="3502865"/>
          </a:xfrm>
          <a:prstGeom prst="rect">
            <a:avLst/>
          </a:prstGeom>
        </p:spPr>
      </p:pic>
    </p:spTree>
    <p:extLst>
      <p:ext uri="{BB962C8B-B14F-4D97-AF65-F5344CB8AC3E}">
        <p14:creationId xmlns:p14="http://schemas.microsoft.com/office/powerpoint/2010/main" val="2517430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solidFill>
                  <a:schemeClr val="tx2"/>
                </a:solidFill>
                <a:latin typeface="Aria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312919"/>
          </a:xfrm>
          <a:prstGeom prst="rect">
            <a:avLst/>
          </a:prstGeom>
        </p:spPr>
        <p:txBody>
          <a:bodyPr vert="horz"/>
          <a:lstStyle>
            <a:lvl1pPr>
              <a:defRPr>
                <a:solidFill>
                  <a:schemeClr val="tx2"/>
                </a:solidFill>
                <a:latin typeface="Arial"/>
              </a:defRPr>
            </a:lvl1pPr>
            <a:lvl2pPr>
              <a:defRPr>
                <a:solidFill>
                  <a:schemeClr val="tx2"/>
                </a:solidFill>
                <a:latin typeface="Arial"/>
              </a:defRPr>
            </a:lvl2pPr>
            <a:lvl3pPr>
              <a:defRPr>
                <a:solidFill>
                  <a:schemeClr val="tx2"/>
                </a:solidFill>
                <a:latin typeface="Arial"/>
              </a:defRPr>
            </a:lvl3pPr>
            <a:lvl4pPr>
              <a:defRPr>
                <a:solidFill>
                  <a:schemeClr val="tx2"/>
                </a:solidFill>
                <a:latin typeface="Arial"/>
              </a:defRPr>
            </a:lvl4pPr>
            <a:lvl5pPr>
              <a:defRPr>
                <a:solidFill>
                  <a:schemeClr val="tx2"/>
                </a:solidFill>
                <a:latin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3179416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1145833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3" descr="Purple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797552"/>
            <a:ext cx="9144000" cy="2060448"/>
          </a:xfrm>
          <a:prstGeom prst="rect">
            <a:avLst/>
          </a:prstGeom>
        </p:spPr>
      </p:pic>
      <p:sp>
        <p:nvSpPr>
          <p:cNvPr id="2" name="Title 1"/>
          <p:cNvSpPr>
            <a:spLocks noGrp="1"/>
          </p:cNvSpPr>
          <p:nvPr>
            <p:ph type="ctrTitle"/>
          </p:nvPr>
        </p:nvSpPr>
        <p:spPr>
          <a:xfrm>
            <a:off x="685800" y="5146555"/>
            <a:ext cx="7772400" cy="492245"/>
          </a:xfrm>
        </p:spPr>
        <p:txBody>
          <a:bodyPr>
            <a:normAutofit/>
          </a:bodyPr>
          <a:lstStyle>
            <a:lvl1pPr algn="ctr">
              <a:defRPr sz="2400"/>
            </a:lvl1pPr>
          </a:lstStyle>
          <a:p>
            <a:r>
              <a:rPr lang="en-US"/>
              <a:t>Click to edit Master title style</a:t>
            </a:r>
          </a:p>
        </p:txBody>
      </p:sp>
      <p:sp>
        <p:nvSpPr>
          <p:cNvPr id="3" name="Subtitle 2"/>
          <p:cNvSpPr>
            <a:spLocks noGrp="1"/>
          </p:cNvSpPr>
          <p:nvPr>
            <p:ph type="subTitle" idx="1"/>
          </p:nvPr>
        </p:nvSpPr>
        <p:spPr>
          <a:xfrm>
            <a:off x="1371600" y="5627562"/>
            <a:ext cx="6400800" cy="492245"/>
          </a:xfrm>
        </p:spPr>
        <p:txBody>
          <a:bodyPr>
            <a:normAutofit/>
          </a:bodyPr>
          <a:lstStyle>
            <a:lvl1pPr marL="0" indent="0" algn="ctr">
              <a:buNone/>
              <a:defRPr sz="2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Picture 7"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62171" y="744456"/>
            <a:ext cx="2919055" cy="3502865"/>
          </a:xfrm>
          <a:prstGeom prst="rect">
            <a:avLst/>
          </a:prstGeom>
        </p:spPr>
      </p:pic>
    </p:spTree>
    <p:extLst>
      <p:ext uri="{BB962C8B-B14F-4D97-AF65-F5344CB8AC3E}">
        <p14:creationId xmlns:p14="http://schemas.microsoft.com/office/powerpoint/2010/main" val="169593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6" name="Picture 5" descr="Green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587444" y="1292372"/>
            <a:ext cx="8234845" cy="2933122"/>
          </a:xfrm>
        </p:spPr>
        <p:txBody>
          <a:bodyPr lIns="0" tIns="0" rIns="0" bIns="0" anchor="t">
            <a:noAutofit/>
          </a:bodyPr>
          <a:lstStyle>
            <a:lvl1pPr algn="l">
              <a:lnSpc>
                <a:spcPct val="85000"/>
              </a:lnSpc>
              <a:defRPr sz="7000" b="1" cap="all"/>
            </a:lvl1pPr>
          </a:lstStyle>
          <a:p>
            <a:r>
              <a:rPr lang="en-US"/>
              <a:t>Click to edit Master title style</a:t>
            </a:r>
          </a:p>
        </p:txBody>
      </p:sp>
      <p:sp>
        <p:nvSpPr>
          <p:cNvPr id="3" name="Text Placeholder 2"/>
          <p:cNvSpPr>
            <a:spLocks noGrp="1"/>
          </p:cNvSpPr>
          <p:nvPr>
            <p:ph type="body" idx="1"/>
          </p:nvPr>
        </p:nvSpPr>
        <p:spPr>
          <a:xfrm>
            <a:off x="587443" y="4204616"/>
            <a:ext cx="8234845" cy="698354"/>
          </a:xfrm>
        </p:spPr>
        <p:txBody>
          <a:bodyPr anchor="t">
            <a:normAutofit/>
          </a:bodyPr>
          <a:lstStyle>
            <a:lvl1pPr marL="0" indent="0">
              <a:buNone/>
              <a:defRPr sz="37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9" name="Picture 8" descr="CEI_LogoRevWhite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Tree>
    <p:extLst>
      <p:ext uri="{BB962C8B-B14F-4D97-AF65-F5344CB8AC3E}">
        <p14:creationId xmlns:p14="http://schemas.microsoft.com/office/powerpoint/2010/main" val="2694630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Purple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587444" y="1292372"/>
            <a:ext cx="8234845" cy="2933122"/>
          </a:xfrm>
        </p:spPr>
        <p:txBody>
          <a:bodyPr lIns="0" tIns="0" rIns="0" bIns="0" anchor="t">
            <a:noAutofit/>
          </a:bodyPr>
          <a:lstStyle>
            <a:lvl1pPr algn="l">
              <a:lnSpc>
                <a:spcPct val="85000"/>
              </a:lnSpc>
              <a:defRPr sz="7000" b="1" cap="all"/>
            </a:lvl1pPr>
          </a:lstStyle>
          <a:p>
            <a:r>
              <a:rPr lang="en-US"/>
              <a:t>Click to edit Master title style</a:t>
            </a:r>
          </a:p>
        </p:txBody>
      </p:sp>
      <p:sp>
        <p:nvSpPr>
          <p:cNvPr id="3" name="Text Placeholder 2"/>
          <p:cNvSpPr>
            <a:spLocks noGrp="1"/>
          </p:cNvSpPr>
          <p:nvPr>
            <p:ph type="body" idx="1"/>
          </p:nvPr>
        </p:nvSpPr>
        <p:spPr>
          <a:xfrm>
            <a:off x="587443" y="4204616"/>
            <a:ext cx="8234845" cy="698354"/>
          </a:xfrm>
        </p:spPr>
        <p:txBody>
          <a:bodyPr anchor="t">
            <a:normAutofit/>
          </a:bodyPr>
          <a:lstStyle>
            <a:lvl1pPr marL="0" indent="0">
              <a:buNone/>
              <a:defRPr sz="37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9" name="Picture 8" descr="CEI_LogoRevWhite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Tree>
    <p:extLst>
      <p:ext uri="{BB962C8B-B14F-4D97-AF65-F5344CB8AC3E}">
        <p14:creationId xmlns:p14="http://schemas.microsoft.com/office/powerpoint/2010/main" val="3710559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descr="GreenBanner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127760"/>
          </a:xfrm>
          <a:prstGeom prst="rect">
            <a:avLst/>
          </a:prstGeom>
        </p:spPr>
      </p:pic>
      <p:sp>
        <p:nvSpPr>
          <p:cNvPr id="2" name="Title 1"/>
          <p:cNvSpPr>
            <a:spLocks noGrp="1"/>
          </p:cNvSpPr>
          <p:nvPr>
            <p:ph type="title" hasCustomPrompt="1"/>
          </p:nvPr>
        </p:nvSpPr>
        <p:spPr>
          <a:xfrm>
            <a:off x="625785" y="168570"/>
            <a:ext cx="8229600" cy="992904"/>
          </a:xfrm>
        </p:spPr>
        <p:txBody>
          <a:bodyPr anchor="ctr">
            <a:normAutofit/>
          </a:bodyPr>
          <a:lstStyle>
            <a:lvl1pPr>
              <a:lnSpc>
                <a:spcPct val="90000"/>
              </a:lnSpc>
              <a:defRPr sz="3200" b="1"/>
            </a:lvl1pPr>
          </a:lstStyle>
          <a:p>
            <a:r>
              <a:rPr lang="en-US"/>
              <a:t>CLICK TO EDIT MASTER TITLE STYLE</a:t>
            </a:r>
          </a:p>
        </p:txBody>
      </p:sp>
      <p:sp>
        <p:nvSpPr>
          <p:cNvPr id="3" name="Content Placeholder 2"/>
          <p:cNvSpPr>
            <a:spLocks noGrp="1"/>
          </p:cNvSpPr>
          <p:nvPr>
            <p:ph idx="1"/>
          </p:nvPr>
        </p:nvSpPr>
        <p:spPr>
          <a:xfrm>
            <a:off x="603307" y="1723818"/>
            <a:ext cx="8083493" cy="3895191"/>
          </a:xfrm>
        </p:spPr>
        <p:txBody>
          <a:bodyPr/>
          <a:lstStyle>
            <a:lvl1pPr>
              <a:defRPr sz="2600"/>
            </a:lvl1pPr>
            <a:lvl2pPr>
              <a:defRPr sz="2400"/>
            </a:lvl2pPr>
            <a:lvl3pPr>
              <a:defRPr sz="22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322332" y="5737476"/>
            <a:ext cx="852244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pic>
        <p:nvPicPr>
          <p:cNvPr id="11" name="Picture 10" descr="CEI_Logo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
        <p:nvSpPr>
          <p:cNvPr id="14" name="Text Placeholder 13"/>
          <p:cNvSpPr>
            <a:spLocks noGrp="1"/>
          </p:cNvSpPr>
          <p:nvPr>
            <p:ph type="body" sz="quarter" idx="10" hasCustomPrompt="1"/>
          </p:nvPr>
        </p:nvSpPr>
        <p:spPr>
          <a:xfrm>
            <a:off x="603250" y="6506811"/>
            <a:ext cx="6870700" cy="267051"/>
          </a:xfrm>
        </p:spPr>
        <p:txBody>
          <a:bodyPr>
            <a:noAutofit/>
          </a:bodyPr>
          <a:lstStyle>
            <a:lvl1pPr marL="0" indent="0">
              <a:buNone/>
              <a:defRPr sz="1400" b="0" baseline="0">
                <a:solidFill>
                  <a:schemeClr val="accent1"/>
                </a:solidFill>
              </a:defRPr>
            </a:lvl1pPr>
            <a:lvl2pPr marL="457200" indent="0">
              <a:buNone/>
              <a:defRPr sz="1400" b="0">
                <a:solidFill>
                  <a:schemeClr val="accent1"/>
                </a:solidFill>
              </a:defRPr>
            </a:lvl2pPr>
            <a:lvl3pPr marL="914400" indent="0">
              <a:buNone/>
              <a:defRPr sz="1400" b="0">
                <a:solidFill>
                  <a:schemeClr val="accent1"/>
                </a:solidFill>
              </a:defRPr>
            </a:lvl3pPr>
            <a:lvl4pPr marL="1371600" indent="0">
              <a:buNone/>
              <a:defRPr sz="1400" b="0">
                <a:solidFill>
                  <a:schemeClr val="accent1"/>
                </a:solidFill>
              </a:defRPr>
            </a:lvl4pPr>
            <a:lvl5pPr marL="1828800" indent="0">
              <a:buNone/>
              <a:defRPr sz="1400" b="0">
                <a:solidFill>
                  <a:schemeClr val="accent1"/>
                </a:solidFill>
              </a:defRPr>
            </a:lvl5pPr>
          </a:lstStyle>
          <a:p>
            <a:pPr lvl="0"/>
            <a:r>
              <a:rPr lang="en-US"/>
              <a:t>Title/Date Footer Info</a:t>
            </a:r>
          </a:p>
        </p:txBody>
      </p:sp>
    </p:spTree>
    <p:extLst>
      <p:ext uri="{BB962C8B-B14F-4D97-AF65-F5344CB8AC3E}">
        <p14:creationId xmlns:p14="http://schemas.microsoft.com/office/powerpoint/2010/main" val="364231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PurpleBanner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127760"/>
          </a:xfrm>
          <a:prstGeom prst="rect">
            <a:avLst/>
          </a:prstGeom>
        </p:spPr>
      </p:pic>
      <p:sp>
        <p:nvSpPr>
          <p:cNvPr id="2" name="Title 1"/>
          <p:cNvSpPr>
            <a:spLocks noGrp="1"/>
          </p:cNvSpPr>
          <p:nvPr>
            <p:ph type="title" hasCustomPrompt="1"/>
          </p:nvPr>
        </p:nvSpPr>
        <p:spPr>
          <a:xfrm>
            <a:off x="625785" y="168570"/>
            <a:ext cx="8229600" cy="992904"/>
          </a:xfrm>
        </p:spPr>
        <p:txBody>
          <a:bodyPr anchor="ctr">
            <a:normAutofit/>
          </a:bodyPr>
          <a:lstStyle>
            <a:lvl1pPr>
              <a:lnSpc>
                <a:spcPct val="90000"/>
              </a:lnSpc>
              <a:defRPr sz="3200" b="1"/>
            </a:lvl1pPr>
          </a:lstStyle>
          <a:p>
            <a:r>
              <a:rPr lang="en-US"/>
              <a:t>CLICK TO EDIT MASTER TITLE STYLE</a:t>
            </a:r>
          </a:p>
        </p:txBody>
      </p:sp>
      <p:sp>
        <p:nvSpPr>
          <p:cNvPr id="3" name="Content Placeholder 2"/>
          <p:cNvSpPr>
            <a:spLocks noGrp="1"/>
          </p:cNvSpPr>
          <p:nvPr>
            <p:ph idx="1"/>
          </p:nvPr>
        </p:nvSpPr>
        <p:spPr>
          <a:xfrm>
            <a:off x="603307" y="1723818"/>
            <a:ext cx="8083493" cy="3895191"/>
          </a:xfrm>
        </p:spPr>
        <p:txBody>
          <a:bodyPr/>
          <a:lstStyle>
            <a:lvl1pPr>
              <a:defRPr sz="2600"/>
            </a:lvl1pPr>
            <a:lvl2pPr>
              <a:defRPr sz="2400"/>
            </a:lvl2pPr>
            <a:lvl3pPr>
              <a:defRPr sz="22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322332" y="5737476"/>
            <a:ext cx="852244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pic>
        <p:nvPicPr>
          <p:cNvPr id="11" name="Picture 10" descr="CEI_Logo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
        <p:nvSpPr>
          <p:cNvPr id="15" name="Text Placeholder 13"/>
          <p:cNvSpPr>
            <a:spLocks noGrp="1"/>
          </p:cNvSpPr>
          <p:nvPr>
            <p:ph type="body" sz="quarter" idx="10" hasCustomPrompt="1"/>
          </p:nvPr>
        </p:nvSpPr>
        <p:spPr>
          <a:xfrm>
            <a:off x="603250" y="6506811"/>
            <a:ext cx="6870700" cy="267051"/>
          </a:xfrm>
        </p:spPr>
        <p:txBody>
          <a:bodyPr>
            <a:noAutofit/>
          </a:bodyPr>
          <a:lstStyle>
            <a:lvl1pPr marL="0" indent="0">
              <a:buNone/>
              <a:defRPr sz="1400" b="0" baseline="0">
                <a:solidFill>
                  <a:schemeClr val="accent1"/>
                </a:solidFill>
              </a:defRPr>
            </a:lvl1pPr>
            <a:lvl2pPr marL="457200" indent="0">
              <a:buNone/>
              <a:defRPr sz="1400" b="0">
                <a:solidFill>
                  <a:schemeClr val="accent1"/>
                </a:solidFill>
              </a:defRPr>
            </a:lvl2pPr>
            <a:lvl3pPr marL="914400" indent="0">
              <a:buNone/>
              <a:defRPr sz="1400" b="0">
                <a:solidFill>
                  <a:schemeClr val="accent1"/>
                </a:solidFill>
              </a:defRPr>
            </a:lvl3pPr>
            <a:lvl4pPr marL="1371600" indent="0">
              <a:buNone/>
              <a:defRPr sz="1400" b="0">
                <a:solidFill>
                  <a:schemeClr val="accent1"/>
                </a:solidFill>
              </a:defRPr>
            </a:lvl4pPr>
            <a:lvl5pPr marL="1828800" indent="0">
              <a:buNone/>
              <a:defRPr sz="1400" b="0">
                <a:solidFill>
                  <a:schemeClr val="accent1"/>
                </a:solidFill>
              </a:defRPr>
            </a:lvl5pPr>
          </a:lstStyle>
          <a:p>
            <a:pPr lvl="0"/>
            <a:r>
              <a:rPr lang="en-US"/>
              <a:t>Title/Date Footer Info</a:t>
            </a:r>
          </a:p>
        </p:txBody>
      </p:sp>
    </p:spTree>
    <p:extLst>
      <p:ext uri="{BB962C8B-B14F-4D97-AF65-F5344CB8AC3E}">
        <p14:creationId xmlns:p14="http://schemas.microsoft.com/office/powerpoint/2010/main" val="3987469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5" name="Picture 14" descr="Green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5731389"/>
            <a:ext cx="9144000" cy="1126610"/>
          </a:xfrm>
          <a:prstGeom prst="rect">
            <a:avLst/>
          </a:prstGeom>
        </p:spPr>
      </p:pic>
      <p:pic>
        <p:nvPicPr>
          <p:cNvPr id="10" name="Picture 9"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2730" y="2207933"/>
            <a:ext cx="1877966" cy="2253560"/>
          </a:xfrm>
          <a:prstGeom prst="rect">
            <a:avLst/>
          </a:prstGeom>
        </p:spPr>
      </p:pic>
      <p:sp>
        <p:nvSpPr>
          <p:cNvPr id="13" name="Text Placeholder 12"/>
          <p:cNvSpPr>
            <a:spLocks noGrp="1"/>
          </p:cNvSpPr>
          <p:nvPr>
            <p:ph type="body" sz="quarter" idx="10"/>
          </p:nvPr>
        </p:nvSpPr>
        <p:spPr>
          <a:xfrm>
            <a:off x="774953" y="4865813"/>
            <a:ext cx="5383213" cy="258763"/>
          </a:xfrm>
        </p:spPr>
        <p:txBody>
          <a:bodyPr>
            <a:noAutofit/>
          </a:bodyPr>
          <a:lstStyle>
            <a:lvl1pPr marL="0" indent="0">
              <a:spcBef>
                <a:spcPts val="0"/>
              </a:spcBef>
              <a:buFontTx/>
              <a:buNone/>
              <a:defRPr sz="1400" b="0"/>
            </a:lvl1pPr>
            <a:lvl2pPr marL="0" indent="0">
              <a:spcBef>
                <a:spcPts val="0"/>
              </a:spcBef>
              <a:buFontTx/>
              <a:buNone/>
              <a:defRPr sz="1400" b="0"/>
            </a:lvl2pPr>
            <a:lvl3pPr marL="0" indent="0">
              <a:spcBef>
                <a:spcPts val="0"/>
              </a:spcBef>
              <a:buFontTx/>
              <a:buNone/>
              <a:defRPr sz="1400" b="0"/>
            </a:lvl3pPr>
            <a:lvl4pPr marL="0" indent="0">
              <a:spcBef>
                <a:spcPts val="0"/>
              </a:spcBef>
              <a:buFontTx/>
              <a:buNone/>
              <a:defRPr sz="1400" b="0"/>
            </a:lvl4pPr>
            <a:lvl5pPr marL="0" indent="0">
              <a:spcBef>
                <a:spcPts val="0"/>
              </a:spcBef>
              <a:buFontTx/>
              <a:buNone/>
              <a:defRPr sz="14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9221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2" name="Picture 1" descr="Purple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5731389"/>
            <a:ext cx="9144000" cy="1126610"/>
          </a:xfrm>
          <a:prstGeom prst="rect">
            <a:avLst/>
          </a:prstGeom>
        </p:spPr>
      </p:pic>
      <p:pic>
        <p:nvPicPr>
          <p:cNvPr id="10" name="Picture 9"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2730" y="2207933"/>
            <a:ext cx="1877966" cy="2253560"/>
          </a:xfrm>
          <a:prstGeom prst="rect">
            <a:avLst/>
          </a:prstGeom>
        </p:spPr>
      </p:pic>
      <p:sp>
        <p:nvSpPr>
          <p:cNvPr id="13" name="Text Placeholder 12"/>
          <p:cNvSpPr>
            <a:spLocks noGrp="1"/>
          </p:cNvSpPr>
          <p:nvPr>
            <p:ph type="body" sz="quarter" idx="10"/>
          </p:nvPr>
        </p:nvSpPr>
        <p:spPr>
          <a:xfrm>
            <a:off x="774953" y="4865813"/>
            <a:ext cx="5383213" cy="258763"/>
          </a:xfrm>
        </p:spPr>
        <p:txBody>
          <a:bodyPr>
            <a:noAutofit/>
          </a:bodyPr>
          <a:lstStyle>
            <a:lvl1pPr marL="0" indent="0">
              <a:spcBef>
                <a:spcPts val="0"/>
              </a:spcBef>
              <a:buFontTx/>
              <a:buNone/>
              <a:defRPr sz="1400"/>
            </a:lvl1pPr>
            <a:lvl2pPr marL="0" indent="0">
              <a:spcBef>
                <a:spcPts val="0"/>
              </a:spcBef>
              <a:buFontTx/>
              <a:buNone/>
              <a:defRPr sz="1400"/>
            </a:lvl2pPr>
            <a:lvl3pPr marL="0" indent="0">
              <a:spcBef>
                <a:spcPts val="0"/>
              </a:spcBef>
              <a:buFontTx/>
              <a:buNone/>
              <a:defRPr sz="1400"/>
            </a:lvl3pPr>
            <a:lvl4pPr marL="0" indent="0">
              <a:spcBef>
                <a:spcPts val="0"/>
              </a:spcBef>
              <a:buFontTx/>
              <a:buNone/>
              <a:defRPr sz="1400"/>
            </a:lvl4pPr>
            <a:lvl5pPr marL="0" indent="0">
              <a:spcBef>
                <a:spcPts val="0"/>
              </a:spcBef>
              <a:buFontTx/>
              <a:buNone/>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355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59963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103753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985F4-2F0D-984A-8CF0-A35CB070B721}" type="datetimeFigureOut">
              <a:t>3/19/2014</a:t>
            </a:fld>
            <a:endParaRPr lang="en-US"/>
          </a:p>
        </p:txBody>
      </p:sp>
      <p:sp>
        <p:nvSpPr>
          <p:cNvPr id="5" name="Footer Placeholder 4"/>
          <p:cNvSpPr>
            <a:spLocks noGrp="1"/>
          </p:cNvSpPr>
          <p:nvPr>
            <p:ph type="ftr" sz="quarter" idx="3"/>
          </p:nvPr>
        </p:nvSpPr>
        <p:spPr>
          <a:xfrm>
            <a:off x="1676399" y="6356350"/>
            <a:ext cx="40777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911499" y="6356350"/>
            <a:ext cx="101084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DC9AE-13C5-E24C-A4A4-DB099E25B126}" type="slidenum">
              <a:t>‹#›</a:t>
            </a:fld>
            <a:endParaRPr lang="en-US"/>
          </a:p>
        </p:txBody>
      </p:sp>
    </p:spTree>
    <p:extLst>
      <p:ext uri="{BB962C8B-B14F-4D97-AF65-F5344CB8AC3E}">
        <p14:creationId xmlns:p14="http://schemas.microsoft.com/office/powerpoint/2010/main" val="1045647621"/>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0" r:id="rId3"/>
    <p:sldLayoutId id="2147483651" r:id="rId4"/>
    <p:sldLayoutId id="2147483661" r:id="rId5"/>
    <p:sldLayoutId id="2147483650" r:id="rId6"/>
    <p:sldLayoutId id="2147483662" r:id="rId7"/>
    <p:sldLayoutId id="2147483665" r:id="rId8"/>
    <p:sldLayoutId id="2147483666" r:id="rId9"/>
    <p:sldLayoutId id="2147483667" r:id="rId10"/>
    <p:sldLayoutId id="2147483668" r:id="rId11"/>
  </p:sldLayoutIdLst>
  <p:txStyles>
    <p:titleStyle>
      <a:lvl1pPr algn="l" defTabSz="4572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coloradoedinitiative.org/wp-content/uploads/2014/09/Planning_comms_A-Teachers-Guide-to-SPS-CEI.pdf"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coloradoedinitiative.org/toolkit/teacher/"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www.metproject.org/index.php"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www.coloradoedinitiative.org/wp-content/uploads/2014/09/Planning_comms_Research-Overview-CEI.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coloradoedinitiative.org/toolkit/research/"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hyperlink" Target="http://www.colegacy.org/sps-resources-for-teachers" TargetMode="External"/><Relationship Id="rId7" Type="http://schemas.openxmlformats.org/officeDocument/2006/relationships/diagramLayout" Target="../diagrams/layout1.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Data" Target="../diagrams/data1.xml"/><Relationship Id="rId5" Type="http://schemas.openxmlformats.org/officeDocument/2006/relationships/hyperlink" Target="http://www.coloradoedinitiative.org/wp-content/uploads/2014/09/SPS_Administration_survey-instrument-6-12-CEI.pdf" TargetMode="External"/><Relationship Id="rId10" Type="http://schemas.microsoft.com/office/2007/relationships/diagramDrawing" Target="../diagrams/drawing1.xml"/><Relationship Id="rId4" Type="http://schemas.openxmlformats.org/officeDocument/2006/relationships/hyperlink" Target="http://www.coloradoedinitiative.org/wp-content/uploads/2014/09/SPS_Administration_survey-instrument-3-5-CEI.pdf" TargetMode="External"/><Relationship Id="rId9" Type="http://schemas.openxmlformats.org/officeDocument/2006/relationships/diagramColors" Target="../diagrams/colors1.xml"/></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hyperlink" Target="http://www.coloradoedinitiative.org/wp-content/uploads/2014/09/SPS_Planning_comms_student-feedback-on-instruction-CEI.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0" y="2819400"/>
            <a:ext cx="9144000"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defTabSz="457200" eaLnBrk="1" fontAlgn="base" hangingPunct="1">
              <a:lnSpc>
                <a:spcPct val="90000"/>
              </a:lnSpc>
              <a:spcBef>
                <a:spcPct val="0"/>
              </a:spcBef>
              <a:spcAft>
                <a:spcPct val="0"/>
              </a:spcAft>
              <a:defRPr/>
            </a:pPr>
            <a:endParaRPr lang="en-US" sz="4800" dirty="0">
              <a:solidFill>
                <a:prstClr val="white"/>
              </a:solidFill>
              <a:latin typeface="Arial" pitchFamily="34" charset="0"/>
              <a:cs typeface="Arial" pitchFamily="34" charset="0"/>
            </a:endParaRPr>
          </a:p>
          <a:p>
            <a:pPr algn="ctr" defTabSz="457200" eaLnBrk="1" fontAlgn="base" hangingPunct="1">
              <a:lnSpc>
                <a:spcPct val="90000"/>
              </a:lnSpc>
              <a:spcBef>
                <a:spcPct val="0"/>
              </a:spcBef>
              <a:spcAft>
                <a:spcPct val="0"/>
              </a:spcAft>
              <a:defRPr/>
            </a:pPr>
            <a:endParaRPr lang="en-US" sz="4200" dirty="0" smtClean="0">
              <a:solidFill>
                <a:srgbClr val="0B4495"/>
              </a:solidFill>
              <a:effectLst>
                <a:outerShdw blurRad="38100" dist="38100" dir="2700000" algn="tl">
                  <a:srgbClr val="000000"/>
                </a:outerShdw>
              </a:effectLst>
              <a:latin typeface="Lucida Grande CE" charset="0"/>
              <a:cs typeface="Arial" charset="0"/>
            </a:endParaRPr>
          </a:p>
        </p:txBody>
      </p:sp>
      <p:sp>
        <p:nvSpPr>
          <p:cNvPr id="5123" name="TextBox 3"/>
          <p:cNvSpPr txBox="1">
            <a:spLocks noChangeArrowheads="1"/>
          </p:cNvSpPr>
          <p:nvPr/>
        </p:nvSpPr>
        <p:spPr bwMode="auto">
          <a:xfrm>
            <a:off x="1587500" y="5757863"/>
            <a:ext cx="5949950" cy="379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algn="ctr" defTabSz="457200" eaLnBrk="1" fontAlgn="base" hangingPunct="1">
              <a:lnSpc>
                <a:spcPct val="130000"/>
              </a:lnSpc>
              <a:spcBef>
                <a:spcPct val="0"/>
              </a:spcBef>
              <a:spcAft>
                <a:spcPct val="0"/>
              </a:spcAft>
            </a:pPr>
            <a:endParaRPr lang="en-US" sz="1600" dirty="0">
              <a:solidFill>
                <a:prstClr val="white"/>
              </a:solidFill>
              <a:latin typeface="Lucida Grande"/>
              <a:cs typeface="Lucida Grande"/>
            </a:endParaRPr>
          </a:p>
        </p:txBody>
      </p:sp>
      <p:sp>
        <p:nvSpPr>
          <p:cNvPr id="2" name="Title 1"/>
          <p:cNvSpPr>
            <a:spLocks noGrp="1"/>
          </p:cNvSpPr>
          <p:nvPr>
            <p:ph type="ctrTitle"/>
          </p:nvPr>
        </p:nvSpPr>
        <p:spPr/>
        <p:txBody>
          <a:bodyPr>
            <a:normAutofit fontScale="90000"/>
          </a:bodyPr>
          <a:lstStyle/>
          <a:p>
            <a:pPr>
              <a:lnSpc>
                <a:spcPct val="90000"/>
              </a:lnSpc>
              <a:defRPr/>
            </a:pPr>
            <a:r>
              <a:rPr lang="en-US" dirty="0">
                <a:latin typeface="HelveticaNeueLT Std Cn" pitchFamily="34" charset="0"/>
                <a:cs typeface="Arial" charset="0"/>
              </a:rPr>
              <a:t>Colorado’s Student </a:t>
            </a:r>
            <a:r>
              <a:rPr lang="en-US" dirty="0" smtClean="0">
                <a:latin typeface="HelveticaNeueLT Std Cn" pitchFamily="34" charset="0"/>
                <a:cs typeface="Arial" charset="0"/>
              </a:rPr>
              <a:t>Perception </a:t>
            </a:r>
            <a:r>
              <a:rPr lang="en-US" dirty="0">
                <a:latin typeface="HelveticaNeueLT Std Cn" pitchFamily="34" charset="0"/>
                <a:cs typeface="Arial" charset="0"/>
              </a:rPr>
              <a:t>Survey</a:t>
            </a:r>
            <a:br>
              <a:rPr lang="en-US" dirty="0">
                <a:latin typeface="HelveticaNeueLT Std Cn" pitchFamily="34" charset="0"/>
                <a:cs typeface="Arial" charset="0"/>
              </a:rPr>
            </a:br>
            <a:endParaRPr lang="en-US" dirty="0"/>
          </a:p>
        </p:txBody>
      </p:sp>
      <p:sp>
        <p:nvSpPr>
          <p:cNvPr id="4" name="Subtitle 3"/>
          <p:cNvSpPr>
            <a:spLocks noGrp="1"/>
          </p:cNvSpPr>
          <p:nvPr>
            <p:ph type="subTitle" idx="1"/>
          </p:nvPr>
        </p:nvSpPr>
        <p:spPr/>
        <p:txBody>
          <a:bodyPr/>
          <a:lstStyle/>
          <a:p>
            <a:r>
              <a:rPr lang="en-US" dirty="0" smtClean="0"/>
              <a:t>Webinar for Teachers</a:t>
            </a:r>
            <a:endParaRPr lang="en-US" dirty="0"/>
          </a:p>
        </p:txBody>
      </p:sp>
    </p:spTree>
    <p:extLst>
      <p:ext uri="{BB962C8B-B14F-4D97-AF65-F5344CB8AC3E}">
        <p14:creationId xmlns:p14="http://schemas.microsoft.com/office/powerpoint/2010/main" val="4208050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7205" y="2732903"/>
            <a:ext cx="2953490" cy="2786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sz="3600" b="1" dirty="0" smtClean="0"/>
              <a:t>Survey Administration</a:t>
            </a:r>
            <a:endParaRPr lang="en-US" sz="3600" b="1" dirty="0"/>
          </a:p>
        </p:txBody>
      </p:sp>
      <p:sp>
        <p:nvSpPr>
          <p:cNvPr id="3" name="Content Placeholder 2"/>
          <p:cNvSpPr>
            <a:spLocks noGrp="1"/>
          </p:cNvSpPr>
          <p:nvPr>
            <p:ph idx="1"/>
          </p:nvPr>
        </p:nvSpPr>
        <p:spPr>
          <a:xfrm>
            <a:off x="603307" y="1723818"/>
            <a:ext cx="5575071" cy="3895191"/>
          </a:xfrm>
          <a:noFill/>
          <a:ln>
            <a:solidFill>
              <a:schemeClr val="bg1"/>
            </a:solidFill>
          </a:ln>
        </p:spPr>
        <p:txBody>
          <a:bodyPr/>
          <a:lstStyle/>
          <a:p>
            <a:r>
              <a:rPr lang="en-US" sz="2800" dirty="0" smtClean="0">
                <a:solidFill>
                  <a:schemeClr val="tx2"/>
                </a:solidFill>
              </a:rPr>
              <a:t>When and how often administration will happen</a:t>
            </a:r>
          </a:p>
          <a:p>
            <a:r>
              <a:rPr lang="en-US" sz="2800" dirty="0" smtClean="0">
                <a:solidFill>
                  <a:schemeClr val="tx2"/>
                </a:solidFill>
              </a:rPr>
              <a:t>Whether surveys will be administered online or in a paper/pencil format</a:t>
            </a:r>
          </a:p>
          <a:p>
            <a:r>
              <a:rPr lang="en-US" sz="2800" dirty="0" smtClean="0">
                <a:solidFill>
                  <a:schemeClr val="tx2"/>
                </a:solidFill>
              </a:rPr>
              <a:t>How students will be assigned to teachers</a:t>
            </a:r>
          </a:p>
          <a:p>
            <a:endParaRPr lang="en-US"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797218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How Results Will Be Used</a:t>
            </a:r>
            <a:endParaRPr lang="en-US" sz="3600" b="1" dirty="0"/>
          </a:p>
        </p:txBody>
      </p:sp>
      <p:sp>
        <p:nvSpPr>
          <p:cNvPr id="3" name="Content Placeholder 2"/>
          <p:cNvSpPr>
            <a:spLocks noGrp="1"/>
          </p:cNvSpPr>
          <p:nvPr>
            <p:ph idx="1"/>
          </p:nvPr>
        </p:nvSpPr>
        <p:spPr>
          <a:solidFill>
            <a:schemeClr val="bg1"/>
          </a:solidFill>
        </p:spPr>
        <p:txBody>
          <a:bodyPr>
            <a:normAutofit fontScale="92500" lnSpcReduction="10000"/>
          </a:bodyPr>
          <a:lstStyle/>
          <a:p>
            <a:r>
              <a:rPr lang="en-US" sz="2400" dirty="0" smtClean="0">
                <a:solidFill>
                  <a:schemeClr val="tx2"/>
                </a:solidFill>
              </a:rPr>
              <a:t>As </a:t>
            </a:r>
            <a:r>
              <a:rPr lang="en-US" sz="2400" dirty="0">
                <a:solidFill>
                  <a:schemeClr val="tx2"/>
                </a:solidFill>
              </a:rPr>
              <a:t>a formative tool</a:t>
            </a:r>
          </a:p>
          <a:p>
            <a:pPr lvl="1"/>
            <a:r>
              <a:rPr lang="en-US" sz="2400" dirty="0" smtClean="0">
                <a:solidFill>
                  <a:schemeClr val="tx2"/>
                </a:solidFill>
              </a:rPr>
              <a:t>Reflect on practice and </a:t>
            </a:r>
            <a:r>
              <a:rPr lang="en-US" sz="2400" dirty="0">
                <a:solidFill>
                  <a:schemeClr val="tx2"/>
                </a:solidFill>
              </a:rPr>
              <a:t>create </a:t>
            </a:r>
            <a:r>
              <a:rPr lang="en-US" sz="2400" dirty="0" smtClean="0">
                <a:solidFill>
                  <a:schemeClr val="tx2"/>
                </a:solidFill>
              </a:rPr>
              <a:t>goals</a:t>
            </a:r>
            <a:endParaRPr lang="en-US" sz="2400" dirty="0">
              <a:solidFill>
                <a:schemeClr val="tx2"/>
              </a:solidFill>
            </a:endParaRPr>
          </a:p>
          <a:p>
            <a:pPr lvl="1"/>
            <a:r>
              <a:rPr lang="en-US" sz="2400" dirty="0" smtClean="0">
                <a:solidFill>
                  <a:schemeClr val="tx2"/>
                </a:solidFill>
              </a:rPr>
              <a:t>Professional growth among colleagues</a:t>
            </a:r>
            <a:endParaRPr lang="en-US" sz="2400" dirty="0">
              <a:solidFill>
                <a:schemeClr val="tx2"/>
              </a:solidFill>
            </a:endParaRPr>
          </a:p>
          <a:p>
            <a:pPr lvl="1"/>
            <a:r>
              <a:rPr lang="en-US" sz="2400" dirty="0" smtClean="0">
                <a:solidFill>
                  <a:schemeClr val="tx2"/>
                </a:solidFill>
              </a:rPr>
              <a:t>Identify trends </a:t>
            </a:r>
            <a:r>
              <a:rPr lang="en-US" sz="2400" dirty="0">
                <a:solidFill>
                  <a:schemeClr val="tx2"/>
                </a:solidFill>
              </a:rPr>
              <a:t>and create </a:t>
            </a:r>
            <a:r>
              <a:rPr lang="en-US" sz="2400" dirty="0" smtClean="0">
                <a:solidFill>
                  <a:schemeClr val="tx2"/>
                </a:solidFill>
              </a:rPr>
              <a:t>strategies</a:t>
            </a:r>
            <a:endParaRPr lang="en-US" sz="2400" dirty="0">
              <a:solidFill>
                <a:schemeClr val="tx2"/>
              </a:solidFill>
            </a:endParaRPr>
          </a:p>
          <a:p>
            <a:r>
              <a:rPr lang="en-US" sz="2400" dirty="0">
                <a:solidFill>
                  <a:schemeClr val="tx2"/>
                </a:solidFill>
              </a:rPr>
              <a:t>As a part of an evaluation </a:t>
            </a:r>
          </a:p>
          <a:p>
            <a:pPr lvl="1"/>
            <a:r>
              <a:rPr lang="en-US" sz="2400" dirty="0" smtClean="0">
                <a:solidFill>
                  <a:schemeClr val="tx2"/>
                </a:solidFill>
              </a:rPr>
              <a:t>Used </a:t>
            </a:r>
            <a:r>
              <a:rPr lang="en-US" sz="2400" dirty="0">
                <a:solidFill>
                  <a:schemeClr val="tx2"/>
                </a:solidFill>
              </a:rPr>
              <a:t>as an artifact </a:t>
            </a:r>
            <a:endParaRPr lang="en-US" sz="2400" dirty="0" smtClean="0">
              <a:solidFill>
                <a:schemeClr val="tx2"/>
              </a:solidFill>
            </a:endParaRPr>
          </a:p>
          <a:p>
            <a:pPr lvl="1"/>
            <a:r>
              <a:rPr lang="en-US" sz="2400" dirty="0" smtClean="0">
                <a:solidFill>
                  <a:schemeClr val="tx2"/>
                </a:solidFill>
              </a:rPr>
              <a:t>Included as one of several multiple measures</a:t>
            </a:r>
          </a:p>
          <a:p>
            <a:pPr marL="457200" lvl="1" indent="0">
              <a:buNone/>
            </a:pPr>
            <a:endParaRPr lang="en-US" sz="2400" dirty="0" smtClean="0"/>
          </a:p>
          <a:p>
            <a:pPr marL="457200" lvl="1" indent="0">
              <a:buNone/>
            </a:pPr>
            <a:endParaRPr lang="en-US" sz="2400" dirty="0"/>
          </a:p>
          <a:p>
            <a:pPr marL="457200" lvl="1" indent="0">
              <a:buNone/>
            </a:pPr>
            <a:endParaRPr lang="en-US" sz="1050" dirty="0"/>
          </a:p>
          <a:p>
            <a:pPr marL="0" indent="0" algn="ctr">
              <a:buNone/>
            </a:pPr>
            <a:r>
              <a:rPr lang="en-US" sz="1800" dirty="0" smtClean="0">
                <a:hlinkClick r:id="rId3"/>
              </a:rPr>
              <a:t>A Teacher’s Guide to Using Student Surveys</a:t>
            </a:r>
            <a:endParaRPr lang="en-US" sz="1800"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042784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How to Read Results</a:t>
            </a:r>
            <a:endParaRPr lang="en-US" sz="3600" b="1" dirty="0"/>
          </a:p>
        </p:txBody>
      </p:sp>
      <p:sp>
        <p:nvSpPr>
          <p:cNvPr id="14" name="Content Placeholder 2"/>
          <p:cNvSpPr>
            <a:spLocks noGrp="1"/>
          </p:cNvSpPr>
          <p:nvPr>
            <p:ph idx="1"/>
          </p:nvPr>
        </p:nvSpPr>
        <p:spPr>
          <a:solidFill>
            <a:schemeClr val="bg1"/>
          </a:solidFill>
        </p:spPr>
        <p:txBody>
          <a:bodyPr/>
          <a:lstStyle/>
          <a:p>
            <a:r>
              <a:rPr lang="en-US" sz="2400" dirty="0" smtClean="0">
                <a:solidFill>
                  <a:schemeClr val="tx2"/>
                </a:solidFill>
              </a:rPr>
              <a:t>Teacher Reports</a:t>
            </a:r>
            <a:endParaRPr lang="en-US" sz="2400" dirty="0">
              <a:solidFill>
                <a:schemeClr val="tx2"/>
              </a:solidFill>
            </a:endParaRPr>
          </a:p>
          <a:p>
            <a:r>
              <a:rPr lang="en-US" sz="2400" dirty="0" smtClean="0">
                <a:solidFill>
                  <a:schemeClr val="tx2"/>
                </a:solidFill>
              </a:rPr>
              <a:t>School Reports</a:t>
            </a:r>
          </a:p>
          <a:p>
            <a:r>
              <a:rPr lang="en-US" sz="2400" dirty="0" smtClean="0">
                <a:solidFill>
                  <a:schemeClr val="tx2"/>
                </a:solidFill>
              </a:rPr>
              <a:t>District Reports</a:t>
            </a:r>
          </a:p>
          <a:p>
            <a:pPr marL="457200" lvl="1" indent="0">
              <a:buNone/>
            </a:pPr>
            <a:endParaRPr lang="en-US" sz="2400" dirty="0" smtClean="0"/>
          </a:p>
          <a:p>
            <a:pPr marL="457200" lvl="1" indent="0">
              <a:buNone/>
            </a:pPr>
            <a:endParaRPr lang="en-US" sz="2400" dirty="0"/>
          </a:p>
        </p:txBody>
      </p:sp>
      <p:sp>
        <p:nvSpPr>
          <p:cNvPr id="3" name="Text Placeholder 2"/>
          <p:cNvSpPr>
            <a:spLocks noGrp="1"/>
          </p:cNvSpPr>
          <p:nvPr>
            <p:ph type="body" sz="quarter" idx="10"/>
          </p:nvPr>
        </p:nvSpPr>
        <p:spPr/>
        <p:txBody>
          <a:bodyPr/>
          <a:lstStyle/>
          <a:p>
            <a:endParaRPr lang="en-US"/>
          </a:p>
        </p:txBody>
      </p:sp>
      <p:pic>
        <p:nvPicPr>
          <p:cNvPr id="1026" name="Picture 2" descr="http://4.bp.blogspot.com/-IA46fUOpPRo/Uix9hPqRsrI/AAAAAAAAYVI/dTYU4Ah5vmw/s1600/identical+app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2362200"/>
            <a:ext cx="4476750" cy="2657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973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 for using r</a:t>
            </a:r>
            <a:r>
              <a:rPr lang="en-US" sz="3600" b="1" dirty="0" smtClean="0"/>
              <a:t>esults</a:t>
            </a:r>
            <a:endParaRPr lang="en-US" sz="3600" b="1" dirty="0"/>
          </a:p>
        </p:txBody>
      </p:sp>
      <p:sp>
        <p:nvSpPr>
          <p:cNvPr id="3" name="Content Placeholder 2"/>
          <p:cNvSpPr>
            <a:spLocks noGrp="1"/>
          </p:cNvSpPr>
          <p:nvPr>
            <p:ph idx="1"/>
          </p:nvPr>
        </p:nvSpPr>
        <p:spPr>
          <a:xfrm>
            <a:off x="603307" y="1371600"/>
            <a:ext cx="8083493" cy="4247409"/>
          </a:xfrm>
          <a:solidFill>
            <a:schemeClr val="bg1"/>
          </a:solidFill>
        </p:spPr>
        <p:txBody>
          <a:bodyPr>
            <a:normAutofit/>
          </a:bodyPr>
          <a:lstStyle/>
          <a:p>
            <a:pPr marL="0" indent="0" algn="ctr">
              <a:buNone/>
            </a:pPr>
            <a:r>
              <a:rPr lang="en-US" sz="2800" u="sng" dirty="0">
                <a:hlinkClick r:id="rId3"/>
              </a:rPr>
              <a:t>http://www.coloradoedinitiative.org/toolkit/teacher/</a:t>
            </a:r>
            <a:endParaRPr lang="en-US" sz="2800" u="sng" dirty="0"/>
          </a:p>
          <a:p>
            <a:pPr marL="0" indent="0" algn="ctr">
              <a:buNone/>
            </a:pPr>
            <a:endParaRPr lang="en-US" sz="2400" u="sng" dirty="0"/>
          </a:p>
          <a:p>
            <a:pPr lvl="1"/>
            <a:r>
              <a:rPr lang="en-US" dirty="0" smtClean="0">
                <a:solidFill>
                  <a:schemeClr val="tx2"/>
                </a:solidFill>
              </a:rPr>
              <a:t>The teacher’s </a:t>
            </a:r>
            <a:r>
              <a:rPr lang="en-US" dirty="0">
                <a:solidFill>
                  <a:schemeClr val="tx2"/>
                </a:solidFill>
              </a:rPr>
              <a:t>guide to using student surveys </a:t>
            </a:r>
            <a:endParaRPr lang="en-US" dirty="0" smtClean="0">
              <a:solidFill>
                <a:schemeClr val="tx2"/>
              </a:solidFill>
            </a:endParaRPr>
          </a:p>
          <a:p>
            <a:pPr lvl="1"/>
            <a:r>
              <a:rPr lang="en-US" dirty="0" smtClean="0">
                <a:solidFill>
                  <a:schemeClr val="tx2"/>
                </a:solidFill>
              </a:rPr>
              <a:t> SPS self-assessment </a:t>
            </a:r>
            <a:endParaRPr lang="en-US" dirty="0">
              <a:solidFill>
                <a:schemeClr val="tx2"/>
              </a:solidFill>
            </a:endParaRPr>
          </a:p>
          <a:p>
            <a:pPr lvl="1"/>
            <a:r>
              <a:rPr lang="en-US" dirty="0">
                <a:solidFill>
                  <a:schemeClr val="tx2"/>
                </a:solidFill>
              </a:rPr>
              <a:t>G</a:t>
            </a:r>
            <a:r>
              <a:rPr lang="en-US" dirty="0" smtClean="0">
                <a:solidFill>
                  <a:schemeClr val="tx2"/>
                </a:solidFill>
              </a:rPr>
              <a:t>uide to instructional strategies for each SPS item</a:t>
            </a:r>
            <a:endParaRPr lang="en-US" dirty="0">
              <a:solidFill>
                <a:schemeClr val="tx2"/>
              </a:solidFill>
            </a:endParaRPr>
          </a:p>
          <a:p>
            <a:pPr lvl="1"/>
            <a:r>
              <a:rPr lang="en-US" dirty="0">
                <a:solidFill>
                  <a:schemeClr val="tx2"/>
                </a:solidFill>
              </a:rPr>
              <a:t>C</a:t>
            </a:r>
            <a:r>
              <a:rPr lang="en-US" dirty="0" smtClean="0">
                <a:solidFill>
                  <a:schemeClr val="tx2"/>
                </a:solidFill>
              </a:rPr>
              <a:t>oaching conversations guide</a:t>
            </a:r>
          </a:p>
          <a:p>
            <a:pPr lvl="1"/>
            <a:r>
              <a:rPr lang="en-US" dirty="0" smtClean="0">
                <a:solidFill>
                  <a:schemeClr val="tx2"/>
                </a:solidFill>
              </a:rPr>
              <a:t>Goal-setting guide</a:t>
            </a:r>
            <a:endParaRPr lang="en-US" dirty="0">
              <a:solidFill>
                <a:schemeClr val="tx2"/>
              </a:solidFill>
            </a:endParaRPr>
          </a:p>
          <a:p>
            <a:endParaRPr lang="en-US" sz="2800" dirty="0" smtClean="0"/>
          </a:p>
          <a:p>
            <a:endParaRPr lang="en-US" sz="2400" dirty="0" smtClean="0"/>
          </a:p>
          <a:p>
            <a:pPr marL="457200" lvl="1" indent="0">
              <a:buNone/>
            </a:pPr>
            <a:endParaRPr lang="en-US" sz="2400" dirty="0"/>
          </a:p>
          <a:p>
            <a:pPr marL="457200" lvl="1" indent="0">
              <a:buNone/>
            </a:pPr>
            <a:endParaRPr lang="en-US" sz="1050"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795163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Agenda</a:t>
            </a:r>
            <a:endParaRPr lang="en-US" sz="3200" b="1" dirty="0"/>
          </a:p>
        </p:txBody>
      </p:sp>
      <p:sp>
        <p:nvSpPr>
          <p:cNvPr id="3" name="Content Placeholder 2"/>
          <p:cNvSpPr>
            <a:spLocks noGrp="1"/>
          </p:cNvSpPr>
          <p:nvPr>
            <p:ph idx="1"/>
          </p:nvPr>
        </p:nvSpPr>
        <p:spPr/>
        <p:txBody>
          <a:bodyPr/>
          <a:lstStyle/>
          <a:p>
            <a:pPr>
              <a:buFont typeface="Arial" pitchFamily="34" charset="0"/>
              <a:buChar char="•"/>
            </a:pPr>
            <a:r>
              <a:rPr lang="en-US" sz="2800" dirty="0" smtClean="0">
                <a:solidFill>
                  <a:schemeClr val="tx2"/>
                </a:solidFill>
              </a:rPr>
              <a:t>Why use a Student Perception Survey?</a:t>
            </a:r>
          </a:p>
          <a:p>
            <a:pPr>
              <a:buFont typeface="Arial" pitchFamily="34" charset="0"/>
              <a:buChar char="•"/>
            </a:pPr>
            <a:r>
              <a:rPr lang="en-US" sz="2800" dirty="0" smtClean="0">
                <a:solidFill>
                  <a:schemeClr val="tx2"/>
                </a:solidFill>
              </a:rPr>
              <a:t>What the Research Says</a:t>
            </a:r>
          </a:p>
          <a:p>
            <a:pPr>
              <a:buFont typeface="Arial" pitchFamily="34" charset="0"/>
              <a:buChar char="•"/>
            </a:pPr>
            <a:r>
              <a:rPr lang="en-US" sz="2800" dirty="0">
                <a:solidFill>
                  <a:schemeClr val="tx2"/>
                </a:solidFill>
              </a:rPr>
              <a:t>Survey Overview</a:t>
            </a:r>
          </a:p>
          <a:p>
            <a:pPr>
              <a:buFont typeface="Arial" pitchFamily="34" charset="0"/>
              <a:buChar char="•"/>
            </a:pPr>
            <a:r>
              <a:rPr lang="en-US" sz="2800" dirty="0" smtClean="0">
                <a:solidFill>
                  <a:schemeClr val="tx2"/>
                </a:solidFill>
              </a:rPr>
              <a:t>Survey Administration</a:t>
            </a:r>
          </a:p>
          <a:p>
            <a:pPr>
              <a:buFont typeface="Arial" pitchFamily="34" charset="0"/>
              <a:buChar char="•"/>
            </a:pPr>
            <a:r>
              <a:rPr lang="en-US" sz="2800" dirty="0" smtClean="0">
                <a:solidFill>
                  <a:schemeClr val="tx2"/>
                </a:solidFill>
              </a:rPr>
              <a:t>Use of Survey Results</a:t>
            </a:r>
          </a:p>
          <a:p>
            <a:pPr>
              <a:buFont typeface="Arial" pitchFamily="34" charset="0"/>
              <a:buChar char="•"/>
            </a:pPr>
            <a:endParaRPr lang="en-US" sz="2800" dirty="0" smtClean="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4148421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Why Use a Student </a:t>
            </a:r>
            <a:r>
              <a:rPr lang="en-US" sz="3200" b="1" dirty="0"/>
              <a:t>Perception </a:t>
            </a:r>
            <a:r>
              <a:rPr lang="en-US" sz="3200" b="1" dirty="0" smtClean="0"/>
              <a:t>Survey?</a:t>
            </a:r>
            <a:endParaRPr lang="en-US" sz="3200" dirty="0"/>
          </a:p>
        </p:txBody>
      </p:sp>
      <p:sp>
        <p:nvSpPr>
          <p:cNvPr id="3" name="Content Placeholder 2"/>
          <p:cNvSpPr>
            <a:spLocks noGrp="1"/>
          </p:cNvSpPr>
          <p:nvPr>
            <p:ph idx="1"/>
          </p:nvPr>
        </p:nvSpPr>
        <p:spPr/>
        <p:txBody>
          <a:bodyPr/>
          <a:lstStyle/>
          <a:p>
            <a:r>
              <a:rPr lang="en-US" sz="2000" dirty="0" smtClean="0">
                <a:solidFill>
                  <a:schemeClr val="tx2"/>
                </a:solidFill>
              </a:rPr>
              <a:t>The survey is a unique </a:t>
            </a:r>
            <a:r>
              <a:rPr lang="en-US" sz="2000" dirty="0">
                <a:solidFill>
                  <a:schemeClr val="tx2"/>
                </a:solidFill>
              </a:rPr>
              <a:t>form of actionable feedback that districts, schools and teachers can use to inform practice. </a:t>
            </a:r>
            <a:endParaRPr lang="en-US" sz="2000" dirty="0" smtClean="0">
              <a:solidFill>
                <a:schemeClr val="tx2"/>
              </a:solidFill>
            </a:endParaRPr>
          </a:p>
          <a:p>
            <a:pPr marL="0" indent="0">
              <a:buNone/>
            </a:pPr>
            <a:endParaRPr lang="en-US" sz="2000" dirty="0" smtClean="0">
              <a:solidFill>
                <a:schemeClr val="tx2"/>
              </a:solidFill>
            </a:endParaRPr>
          </a:p>
          <a:p>
            <a:r>
              <a:rPr lang="en-US" sz="2000" dirty="0" smtClean="0">
                <a:solidFill>
                  <a:schemeClr val="tx2"/>
                </a:solidFill>
              </a:rPr>
              <a:t>Students </a:t>
            </a:r>
            <a:r>
              <a:rPr lang="en-US" sz="2000" dirty="0">
                <a:solidFill>
                  <a:schemeClr val="tx2"/>
                </a:solidFill>
              </a:rPr>
              <a:t>are </a:t>
            </a:r>
            <a:r>
              <a:rPr lang="en-US" sz="2000" dirty="0" smtClean="0">
                <a:solidFill>
                  <a:schemeClr val="tx2"/>
                </a:solidFill>
              </a:rPr>
              <a:t>in </a:t>
            </a:r>
            <a:r>
              <a:rPr lang="en-US" sz="2000" dirty="0">
                <a:solidFill>
                  <a:schemeClr val="tx2"/>
                </a:solidFill>
              </a:rPr>
              <a:t>a</a:t>
            </a:r>
            <a:r>
              <a:rPr lang="en-US" sz="2000" dirty="0" smtClean="0">
                <a:solidFill>
                  <a:schemeClr val="tx2"/>
                </a:solidFill>
              </a:rPr>
              <a:t> </a:t>
            </a:r>
            <a:r>
              <a:rPr lang="en-US" sz="2000" dirty="0">
                <a:solidFill>
                  <a:schemeClr val="tx2"/>
                </a:solidFill>
              </a:rPr>
              <a:t>unique position to </a:t>
            </a:r>
            <a:r>
              <a:rPr lang="en-US" sz="2000" dirty="0" smtClean="0">
                <a:solidFill>
                  <a:schemeClr val="tx2"/>
                </a:solidFill>
              </a:rPr>
              <a:t>contribute to </a:t>
            </a:r>
            <a:r>
              <a:rPr lang="en-US" sz="2000" dirty="0">
                <a:solidFill>
                  <a:schemeClr val="tx2"/>
                </a:solidFill>
              </a:rPr>
              <a:t>a comprehensive view of classroom practice because they experience it more than anyone else in the education system</a:t>
            </a:r>
            <a:r>
              <a:rPr lang="en-US" sz="2000" dirty="0" smtClean="0">
                <a:solidFill>
                  <a:schemeClr val="tx2"/>
                </a:solidFill>
              </a:rPr>
              <a:t>.</a:t>
            </a:r>
            <a:r>
              <a:rPr lang="en-US" sz="2000" dirty="0">
                <a:solidFill>
                  <a:schemeClr val="tx2"/>
                </a:solidFill>
              </a:rPr>
              <a:t> </a:t>
            </a:r>
            <a:endParaRPr lang="en-US" sz="2000" dirty="0" smtClean="0">
              <a:solidFill>
                <a:schemeClr val="tx2"/>
              </a:solidFill>
            </a:endParaRPr>
          </a:p>
          <a:p>
            <a:endParaRPr lang="en-US" sz="2000" dirty="0" smtClean="0"/>
          </a:p>
        </p:txBody>
      </p:sp>
      <p:sp>
        <p:nvSpPr>
          <p:cNvPr id="5" name="Text Placeholder 4"/>
          <p:cNvSpPr>
            <a:spLocks noGrp="1"/>
          </p:cNvSpPr>
          <p:nvPr>
            <p:ph type="body" sz="quarter" idx="10"/>
          </p:nvPr>
        </p:nvSpPr>
        <p:spPr/>
        <p:txBody>
          <a:bodyPr/>
          <a:lstStyle/>
          <a:p>
            <a:endParaRPr lang="en-US"/>
          </a:p>
        </p:txBody>
      </p:sp>
      <p:sp>
        <p:nvSpPr>
          <p:cNvPr id="4" name="TextBox 3"/>
          <p:cNvSpPr txBox="1"/>
          <p:nvPr/>
        </p:nvSpPr>
        <p:spPr>
          <a:xfrm>
            <a:off x="533400" y="3998247"/>
            <a:ext cx="4800600" cy="1323439"/>
          </a:xfrm>
          <a:prstGeom prst="rect">
            <a:avLst/>
          </a:prstGeom>
          <a:noFill/>
        </p:spPr>
        <p:txBody>
          <a:bodyPr wrap="square" rtlCol="0">
            <a:spAutoFit/>
          </a:bodyPr>
          <a:lstStyle/>
          <a:p>
            <a:pPr marL="285750" indent="-285750">
              <a:buFont typeface="Arial" pitchFamily="34" charset="0"/>
              <a:buChar char="•"/>
            </a:pPr>
            <a:r>
              <a:rPr lang="en-US" sz="2000" dirty="0">
                <a:solidFill>
                  <a:schemeClr val="tx2"/>
                </a:solidFill>
              </a:rPr>
              <a:t>Student perception data can offer a big-picture view of what is happening in classrooms as well as school- and district-wide </a:t>
            </a:r>
            <a:r>
              <a:rPr lang="en-US" sz="2000" dirty="0" smtClean="0">
                <a:solidFill>
                  <a:schemeClr val="tx2"/>
                </a:solidFill>
              </a:rPr>
              <a:t>trends. </a:t>
            </a:r>
            <a:endParaRPr lang="en-US" sz="2000" dirty="0">
              <a:solidFill>
                <a:schemeClr val="tx2"/>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4108" y="3505200"/>
            <a:ext cx="3000117" cy="2167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627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Student Perception vs. Teacher Perception</a:t>
            </a:r>
            <a:endParaRPr lang="en-US" sz="3200" b="1" dirty="0"/>
          </a:p>
        </p:txBody>
      </p:sp>
      <p:sp>
        <p:nvSpPr>
          <p:cNvPr id="3" name="Content Placeholder 2"/>
          <p:cNvSpPr>
            <a:spLocks noGrp="1"/>
          </p:cNvSpPr>
          <p:nvPr>
            <p:ph idx="1"/>
          </p:nvPr>
        </p:nvSpPr>
        <p:spPr>
          <a:xfrm>
            <a:off x="603307" y="2141837"/>
            <a:ext cx="5427605" cy="3477171"/>
          </a:xfrm>
        </p:spPr>
        <p:txBody>
          <a:bodyPr/>
          <a:lstStyle/>
          <a:p>
            <a:r>
              <a:rPr lang="en-US" sz="2200" dirty="0" smtClean="0">
                <a:solidFill>
                  <a:schemeClr val="tx2"/>
                </a:solidFill>
              </a:rPr>
              <a:t>Survey reflects the </a:t>
            </a:r>
            <a:r>
              <a:rPr lang="en-US" sz="2200" i="1" dirty="0" smtClean="0">
                <a:solidFill>
                  <a:schemeClr val="tx2"/>
                </a:solidFill>
              </a:rPr>
              <a:t>perception</a:t>
            </a:r>
            <a:r>
              <a:rPr lang="en-US" sz="2200" dirty="0" smtClean="0">
                <a:solidFill>
                  <a:schemeClr val="tx2"/>
                </a:solidFill>
              </a:rPr>
              <a:t> of students in teacher classrooms.</a:t>
            </a:r>
          </a:p>
          <a:p>
            <a:pPr marL="0" indent="0">
              <a:buNone/>
            </a:pPr>
            <a:endParaRPr lang="en-US" sz="2200" dirty="0" smtClean="0">
              <a:solidFill>
                <a:schemeClr val="tx2"/>
              </a:solidFill>
            </a:endParaRPr>
          </a:p>
          <a:p>
            <a:r>
              <a:rPr lang="en-US" sz="2200" dirty="0" smtClean="0">
                <a:solidFill>
                  <a:schemeClr val="tx2"/>
                </a:solidFill>
              </a:rPr>
              <a:t>Survey presents an opportunity for teachers to change practice based on the perceptions of their student</a:t>
            </a:r>
            <a:r>
              <a:rPr lang="en-US" sz="2200" dirty="0" smtClean="0"/>
              <a:t>s. </a:t>
            </a:r>
            <a:endParaRPr lang="en-US" sz="2600" dirty="0"/>
          </a:p>
          <a:p>
            <a:endParaRPr lang="en-US" dirty="0"/>
          </a:p>
          <a:p>
            <a:endParaRPr lang="en-US" dirty="0"/>
          </a:p>
        </p:txBody>
      </p:sp>
      <p:sp>
        <p:nvSpPr>
          <p:cNvPr id="4" name="Text Placeholder 3"/>
          <p:cNvSpPr>
            <a:spLocks noGrp="1"/>
          </p:cNvSpPr>
          <p:nvPr>
            <p:ph type="body" sz="quarter" idx="10"/>
          </p:nvPr>
        </p:nvSpPr>
        <p:spPr/>
        <p:txBody>
          <a:bodyPr/>
          <a:lstStyle/>
          <a:p>
            <a:endParaRPr lang="en-US"/>
          </a:p>
        </p:txBody>
      </p:sp>
      <p:pic>
        <p:nvPicPr>
          <p:cNvPr id="5" name="Picture 4" descr="perception.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7918" y="1904999"/>
            <a:ext cx="2886075" cy="2886075"/>
          </a:xfrm>
          <a:prstGeom prst="rect">
            <a:avLst/>
          </a:prstGeom>
        </p:spPr>
      </p:pic>
    </p:spTree>
    <p:extLst>
      <p:ext uri="{BB962C8B-B14F-4D97-AF65-F5344CB8AC3E}">
        <p14:creationId xmlns:p14="http://schemas.microsoft.com/office/powerpoint/2010/main" val="270463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 research says… </a:t>
            </a:r>
          </a:p>
        </p:txBody>
      </p:sp>
      <p:sp>
        <p:nvSpPr>
          <p:cNvPr id="9218"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normAutofit fontScale="92500" lnSpcReduction="10000"/>
          </a:bodyPr>
          <a:lstStyle/>
          <a:p>
            <a:r>
              <a:rPr lang="en-US" sz="2000" dirty="0" smtClean="0">
                <a:solidFill>
                  <a:schemeClr val="tx2"/>
                </a:solidFill>
              </a:rPr>
              <a:t>The</a:t>
            </a:r>
            <a:r>
              <a:rPr lang="en-US" sz="2000" dirty="0" smtClean="0"/>
              <a:t> </a:t>
            </a:r>
            <a:r>
              <a:rPr lang="en-US" sz="2000" dirty="0">
                <a:hlinkClick r:id="rId3"/>
              </a:rPr>
              <a:t>Measures of Effective Teaching (MET) </a:t>
            </a:r>
            <a:r>
              <a:rPr lang="en-US" sz="2000" dirty="0" smtClean="0">
                <a:hlinkClick r:id="rId3"/>
              </a:rPr>
              <a:t>Project</a:t>
            </a:r>
            <a:r>
              <a:rPr lang="en-US" sz="2000" dirty="0" smtClean="0"/>
              <a:t> </a:t>
            </a:r>
            <a:r>
              <a:rPr lang="en-US" sz="2000" dirty="0" smtClean="0">
                <a:solidFill>
                  <a:schemeClr val="tx2"/>
                </a:solidFill>
              </a:rPr>
              <a:t>had </a:t>
            </a:r>
            <a:r>
              <a:rPr lang="en-US" sz="2000" dirty="0">
                <a:solidFill>
                  <a:schemeClr val="tx2"/>
                </a:solidFill>
              </a:rPr>
              <a:t>two significant findings around student perception surveys: </a:t>
            </a:r>
          </a:p>
          <a:p>
            <a:pPr lvl="1"/>
            <a:r>
              <a:rPr lang="en-US" sz="1600" dirty="0">
                <a:solidFill>
                  <a:schemeClr val="tx2"/>
                </a:solidFill>
              </a:rPr>
              <a:t>When student surveys are combined with observation and student growth data, these three measures tell us more and are able to predict future effectiveness better than any of them alone.</a:t>
            </a:r>
            <a:r>
              <a:rPr lang="en-US" sz="1600" baseline="30000" dirty="0">
                <a:solidFill>
                  <a:schemeClr val="tx2"/>
                </a:solidFill>
              </a:rPr>
              <a:t> </a:t>
            </a:r>
            <a:endParaRPr lang="en-US" sz="1600" dirty="0">
              <a:solidFill>
                <a:schemeClr val="tx2"/>
              </a:solidFill>
            </a:endParaRPr>
          </a:p>
          <a:p>
            <a:pPr lvl="1"/>
            <a:r>
              <a:rPr lang="en-US" sz="1600" dirty="0">
                <a:solidFill>
                  <a:schemeClr val="tx2"/>
                </a:solidFill>
              </a:rPr>
              <a:t>Student perception survey results are correlated to student achievement gains. </a:t>
            </a:r>
            <a:endParaRPr lang="en-US" sz="1600" dirty="0" smtClean="0">
              <a:solidFill>
                <a:schemeClr val="tx2"/>
              </a:solidFill>
            </a:endParaRPr>
          </a:p>
          <a:p>
            <a:pPr marL="0" lvl="0" indent="0">
              <a:buNone/>
            </a:pPr>
            <a:endParaRPr lang="en-US" sz="2000" dirty="0">
              <a:solidFill>
                <a:schemeClr val="tx2"/>
              </a:solidFill>
            </a:endParaRPr>
          </a:p>
          <a:p>
            <a:r>
              <a:rPr lang="en-US" sz="2000" dirty="0">
                <a:solidFill>
                  <a:schemeClr val="tx2"/>
                </a:solidFill>
              </a:rPr>
              <a:t>The use of student feedback has also been shown to promote both reflection and responsibility on the part of the students.  </a:t>
            </a:r>
          </a:p>
          <a:p>
            <a:endParaRPr lang="en-US" sz="2000" dirty="0" smtClean="0"/>
          </a:p>
          <a:p>
            <a:pPr marL="0" indent="0" algn="ctr">
              <a:buNone/>
            </a:pPr>
            <a:r>
              <a:rPr lang="en-US" sz="2000" dirty="0" smtClean="0">
                <a:hlinkClick r:id="rId4"/>
              </a:rPr>
              <a:t>Research overview</a:t>
            </a:r>
            <a:endParaRPr lang="en-US" sz="2000" dirty="0"/>
          </a:p>
          <a:p>
            <a:pPr marL="0" indent="0">
              <a:buNone/>
            </a:pPr>
            <a:endParaRPr lang="en-US" sz="1000" dirty="0" smtClean="0"/>
          </a:p>
          <a:p>
            <a:pPr marL="0" indent="0">
              <a:buNone/>
            </a:pPr>
            <a:endParaRPr lang="en-US" sz="1000" dirty="0" smtClean="0"/>
          </a:p>
          <a:p>
            <a:pPr marL="0" indent="0">
              <a:buNone/>
            </a:pPr>
            <a:r>
              <a:rPr lang="en-US" sz="1000" dirty="0" smtClean="0"/>
              <a:t>Bill </a:t>
            </a:r>
            <a:r>
              <a:rPr lang="en-US" sz="1000" dirty="0"/>
              <a:t>and Melinda Gates Foundation (2012).  Asking students about teaching: Student perception surveys and their implementation. (MET Project Policy and Practice Brief).  Retrieved from http://www.metproject.org/downloads/Asking_Students_Practitioner_Brief.pdf</a:t>
            </a:r>
          </a:p>
          <a:p>
            <a:pPr marL="0" indent="0">
              <a:buNone/>
            </a:pPr>
            <a:r>
              <a:rPr lang="en-US" sz="1000" dirty="0"/>
              <a:t>Wiggins, G. (2011).  Giving students a voice: The power of feedback to improve teaching.  Education Horizons, 89(3), 23-26.</a:t>
            </a:r>
          </a:p>
          <a:p>
            <a:endParaRPr lang="en-US" sz="2000" dirty="0"/>
          </a:p>
          <a:p>
            <a:endParaRPr lang="en-US" sz="1000" dirty="0" smtClean="0"/>
          </a:p>
          <a:p>
            <a:pPr marL="0" indent="0">
              <a:buNone/>
            </a:pPr>
            <a:endParaRPr lang="en-US" sz="1800" dirty="0"/>
          </a:p>
        </p:txBody>
      </p:sp>
      <p:sp>
        <p:nvSpPr>
          <p:cNvPr id="3" name="Text Placeholder 2"/>
          <p:cNvSpPr>
            <a:spLocks noGrp="1"/>
          </p:cNvSpPr>
          <p:nvPr>
            <p:ph type="body" sz="quarter" idx="10"/>
          </p:nvPr>
        </p:nvSpPr>
        <p:spPr/>
        <p:txBody>
          <a:bodyPr/>
          <a:lstStyle/>
          <a:p>
            <a:endParaRPr lang="en-US"/>
          </a:p>
        </p:txBody>
      </p:sp>
      <p:sp>
        <p:nvSpPr>
          <p:cNvPr id="9219" name="Rectangle 7"/>
          <p:cNvSpPr>
            <a:spLocks noChangeArrowheads="1"/>
          </p:cNvSpPr>
          <p:nvPr/>
        </p:nvSpPr>
        <p:spPr bwMode="auto">
          <a:xfrm>
            <a:off x="458788" y="6227763"/>
            <a:ext cx="981075" cy="29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endParaRPr lang="en-US" sz="1200">
              <a:solidFill>
                <a:schemeClr val="bg1"/>
              </a:solidFill>
              <a:cs typeface="Arial" charset="0"/>
            </a:endParaRPr>
          </a:p>
        </p:txBody>
      </p:sp>
      <p:sp>
        <p:nvSpPr>
          <p:cNvPr id="5" name="Title 1"/>
          <p:cNvSpPr txBox="1">
            <a:spLocks/>
          </p:cNvSpPr>
          <p:nvPr/>
        </p:nvSpPr>
        <p:spPr>
          <a:xfrm>
            <a:off x="457200" y="274638"/>
            <a:ext cx="8229600" cy="944562"/>
          </a:xfrm>
          <a:prstGeom prst="rect">
            <a:avLst/>
          </a:prstGeom>
        </p:spPr>
        <p:txBody>
          <a:bodyPr vert="horz"/>
          <a:lstStyle>
            <a:lvl1pPr algn="ctr" defTabSz="457200" rtl="0" eaLnBrk="1" fontAlgn="base" hangingPunct="1">
              <a:spcBef>
                <a:spcPct val="0"/>
              </a:spcBef>
              <a:spcAft>
                <a:spcPct val="0"/>
              </a:spcAft>
              <a:defRPr sz="4400" kern="1200">
                <a:solidFill>
                  <a:schemeClr val="tx2"/>
                </a:solidFill>
                <a:latin typeface="Arial"/>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9pPr>
          </a:lstStyle>
          <a:p>
            <a:endParaRPr lang="en-US" sz="3200" b="1" dirty="0" smtClean="0"/>
          </a:p>
        </p:txBody>
      </p:sp>
    </p:spTree>
    <p:extLst>
      <p:ext uri="{BB962C8B-B14F-4D97-AF65-F5344CB8AC3E}">
        <p14:creationId xmlns:p14="http://schemas.microsoft.com/office/powerpoint/2010/main" val="1222247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Colorado’s Student Perception Survey</a:t>
            </a:r>
            <a:endParaRPr lang="en-US" sz="3200" b="1" dirty="0"/>
          </a:p>
        </p:txBody>
      </p:sp>
      <p:sp>
        <p:nvSpPr>
          <p:cNvPr id="5" name="Text Placeholder 4"/>
          <p:cNvSpPr>
            <a:spLocks noGrp="1"/>
          </p:cNvSpPr>
          <p:nvPr>
            <p:ph type="body" sz="quarter" idx="10"/>
          </p:nvPr>
        </p:nvSpPr>
        <p:spPr/>
        <p:txBody>
          <a:bodyPr/>
          <a:lstStyle/>
          <a:p>
            <a:endParaRPr lang="en-US"/>
          </a:p>
        </p:txBody>
      </p:sp>
      <p:sp>
        <p:nvSpPr>
          <p:cNvPr id="3" name="TextBox 2"/>
          <p:cNvSpPr txBox="1"/>
          <p:nvPr/>
        </p:nvSpPr>
        <p:spPr>
          <a:xfrm>
            <a:off x="685800" y="1447800"/>
            <a:ext cx="7924800" cy="4001095"/>
          </a:xfrm>
          <a:prstGeom prst="rect">
            <a:avLst/>
          </a:prstGeom>
          <a:noFill/>
        </p:spPr>
        <p:txBody>
          <a:bodyPr wrap="square" rtlCol="0">
            <a:spAutoFit/>
          </a:bodyPr>
          <a:lstStyle/>
          <a:p>
            <a:pPr marL="285750" lvl="0" indent="-285750">
              <a:buFont typeface="Arial" pitchFamily="34" charset="0"/>
              <a:buChar char="•"/>
            </a:pPr>
            <a:r>
              <a:rPr lang="en-US" sz="2000" dirty="0" smtClean="0">
                <a:solidFill>
                  <a:schemeClr val="tx2"/>
                </a:solidFill>
              </a:rPr>
              <a:t>34-item </a:t>
            </a:r>
            <a:r>
              <a:rPr lang="en-US" sz="2000" dirty="0">
                <a:solidFill>
                  <a:schemeClr val="tx2"/>
                </a:solidFill>
              </a:rPr>
              <a:t>survey </a:t>
            </a:r>
            <a:r>
              <a:rPr lang="en-US" sz="2000" dirty="0" smtClean="0">
                <a:solidFill>
                  <a:schemeClr val="tx2"/>
                </a:solidFill>
              </a:rPr>
              <a:t>asking students </a:t>
            </a:r>
            <a:r>
              <a:rPr lang="en-US" sz="2000" dirty="0">
                <a:solidFill>
                  <a:schemeClr val="tx2"/>
                </a:solidFill>
              </a:rPr>
              <a:t>about their learning </a:t>
            </a:r>
            <a:r>
              <a:rPr lang="en-US" sz="2000" dirty="0" smtClean="0">
                <a:solidFill>
                  <a:schemeClr val="tx2"/>
                </a:solidFill>
              </a:rPr>
              <a:t>experiences.</a:t>
            </a:r>
          </a:p>
          <a:p>
            <a:pPr lvl="0"/>
            <a:endParaRPr lang="en-US" sz="2000" dirty="0">
              <a:solidFill>
                <a:schemeClr val="tx2"/>
              </a:solidFill>
            </a:endParaRPr>
          </a:p>
          <a:p>
            <a:pPr marL="285750" lvl="0" indent="-285750">
              <a:buFont typeface="Arial" pitchFamily="34" charset="0"/>
              <a:buChar char="•"/>
            </a:pPr>
            <a:r>
              <a:rPr lang="en-US" sz="2000" dirty="0" smtClean="0">
                <a:solidFill>
                  <a:schemeClr val="tx2"/>
                </a:solidFill>
              </a:rPr>
              <a:t>Two versions of the survey, grades 3-5 and grades 6-12</a:t>
            </a:r>
          </a:p>
          <a:p>
            <a:pPr marL="285750" lvl="0" indent="-285750">
              <a:buFont typeface="Arial" pitchFamily="34" charset="0"/>
              <a:buChar char="•"/>
            </a:pPr>
            <a:endParaRPr lang="en-US" sz="2000" dirty="0" smtClean="0">
              <a:solidFill>
                <a:schemeClr val="tx2"/>
              </a:solidFill>
            </a:endParaRPr>
          </a:p>
          <a:p>
            <a:pPr marL="285750" lvl="0" indent="-285750">
              <a:buFont typeface="Arial" pitchFamily="34" charset="0"/>
              <a:buChar char="•"/>
            </a:pPr>
            <a:r>
              <a:rPr lang="en-US" sz="2000" dirty="0" smtClean="0">
                <a:solidFill>
                  <a:schemeClr val="tx2"/>
                </a:solidFill>
              </a:rPr>
              <a:t>Developed </a:t>
            </a:r>
            <a:r>
              <a:rPr lang="en-US" sz="2000" dirty="0">
                <a:solidFill>
                  <a:schemeClr val="tx2"/>
                </a:solidFill>
              </a:rPr>
              <a:t>by the Colorado Legacy </a:t>
            </a:r>
            <a:r>
              <a:rPr lang="en-US" sz="2000" dirty="0" smtClean="0">
                <a:solidFill>
                  <a:schemeClr val="tx2"/>
                </a:solidFill>
              </a:rPr>
              <a:t>Foundation</a:t>
            </a:r>
          </a:p>
          <a:p>
            <a:pPr marL="742950" lvl="1" indent="-285750">
              <a:buFont typeface="Arial" pitchFamily="34" charset="0"/>
              <a:buChar char="•"/>
            </a:pPr>
            <a:r>
              <a:rPr lang="en-US" dirty="0">
                <a:solidFill>
                  <a:schemeClr val="tx2"/>
                </a:solidFill>
              </a:rPr>
              <a:t>I</a:t>
            </a:r>
            <a:r>
              <a:rPr lang="en-US" dirty="0" smtClean="0">
                <a:solidFill>
                  <a:schemeClr val="tx2"/>
                </a:solidFill>
              </a:rPr>
              <a:t>nput </a:t>
            </a:r>
            <a:r>
              <a:rPr lang="en-US" dirty="0">
                <a:solidFill>
                  <a:schemeClr val="tx2"/>
                </a:solidFill>
              </a:rPr>
              <a:t>from more </a:t>
            </a:r>
            <a:r>
              <a:rPr lang="en-US" dirty="0" smtClean="0">
                <a:solidFill>
                  <a:schemeClr val="tx2"/>
                </a:solidFill>
              </a:rPr>
              <a:t>than 1,400 teachers  </a:t>
            </a:r>
          </a:p>
          <a:p>
            <a:pPr marL="742950" lvl="1" indent="-285750">
              <a:buFont typeface="Arial" pitchFamily="34" charset="0"/>
              <a:buChar char="•"/>
            </a:pPr>
            <a:r>
              <a:rPr lang="en-US" dirty="0">
                <a:solidFill>
                  <a:schemeClr val="tx2"/>
                </a:solidFill>
              </a:rPr>
              <a:t>P</a:t>
            </a:r>
            <a:r>
              <a:rPr lang="en-US" dirty="0" smtClean="0">
                <a:solidFill>
                  <a:schemeClr val="tx2"/>
                </a:solidFill>
              </a:rPr>
              <a:t>iloted in 16 Colorado districts</a:t>
            </a:r>
          </a:p>
          <a:p>
            <a:pPr marL="742950" lvl="1" indent="-285750">
              <a:buFont typeface="Arial" pitchFamily="34" charset="0"/>
              <a:buChar char="•"/>
            </a:pPr>
            <a:r>
              <a:rPr lang="en-US" dirty="0" smtClean="0">
                <a:solidFill>
                  <a:schemeClr val="tx2"/>
                </a:solidFill>
              </a:rPr>
              <a:t>Rigorous analyses confirm </a:t>
            </a:r>
            <a:r>
              <a:rPr lang="en-US" dirty="0">
                <a:solidFill>
                  <a:schemeClr val="tx2"/>
                </a:solidFill>
              </a:rPr>
              <a:t>that the survey is fair, valid, and </a:t>
            </a:r>
            <a:r>
              <a:rPr lang="en-US" dirty="0" smtClean="0">
                <a:solidFill>
                  <a:schemeClr val="tx2"/>
                </a:solidFill>
              </a:rPr>
              <a:t>reliable</a:t>
            </a:r>
          </a:p>
          <a:p>
            <a:pPr marL="285750" lvl="0" indent="-285750">
              <a:buFont typeface="Arial" pitchFamily="34" charset="0"/>
              <a:buChar char="•"/>
            </a:pPr>
            <a:endParaRPr lang="en-US" sz="2000" dirty="0" smtClean="0">
              <a:solidFill>
                <a:schemeClr val="tx2"/>
              </a:solidFill>
            </a:endParaRPr>
          </a:p>
          <a:p>
            <a:pPr marL="285750" lvl="0" indent="-285750">
              <a:buFont typeface="Arial" pitchFamily="34" charset="0"/>
              <a:buChar char="•"/>
            </a:pPr>
            <a:r>
              <a:rPr lang="en-US" sz="2000" dirty="0" smtClean="0">
                <a:solidFill>
                  <a:schemeClr val="tx2"/>
                </a:solidFill>
              </a:rPr>
              <a:t>The </a:t>
            </a:r>
            <a:r>
              <a:rPr lang="en-US" sz="2000" dirty="0">
                <a:solidFill>
                  <a:schemeClr val="tx2"/>
                </a:solidFill>
              </a:rPr>
              <a:t>survey maps to Colorado’s Teacher Quality </a:t>
            </a:r>
            <a:r>
              <a:rPr lang="en-US" sz="2000" dirty="0" smtClean="0">
                <a:solidFill>
                  <a:schemeClr val="tx2"/>
                </a:solidFill>
              </a:rPr>
              <a:t>Standards.</a:t>
            </a:r>
          </a:p>
          <a:p>
            <a:pPr lvl="0"/>
            <a:endParaRPr lang="en-US" sz="2000" dirty="0">
              <a:solidFill>
                <a:schemeClr val="tx2"/>
              </a:solidFill>
            </a:endParaRPr>
          </a:p>
          <a:p>
            <a:pPr lvl="0"/>
            <a:endParaRPr lang="en-US" sz="2000" dirty="0" smtClean="0">
              <a:solidFill>
                <a:schemeClr val="tx2"/>
              </a:solidFill>
            </a:endParaRPr>
          </a:p>
          <a:p>
            <a:pPr lvl="0" algn="ctr"/>
            <a:r>
              <a:rPr lang="en-US" sz="2000" dirty="0" smtClean="0">
                <a:solidFill>
                  <a:schemeClr val="tx2"/>
                </a:solidFill>
                <a:hlinkClick r:id="rId3"/>
              </a:rPr>
              <a:t>Full Technical Report</a:t>
            </a:r>
            <a:endParaRPr lang="en-US" sz="2000" dirty="0">
              <a:solidFill>
                <a:srgbClr val="FF0000"/>
              </a:solidFill>
            </a:endParaRPr>
          </a:p>
        </p:txBody>
      </p:sp>
    </p:spTree>
    <p:extLst>
      <p:ext uri="{BB962C8B-B14F-4D97-AF65-F5344CB8AC3E}">
        <p14:creationId xmlns:p14="http://schemas.microsoft.com/office/powerpoint/2010/main" val="521655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What does the survey measure?</a:t>
            </a:r>
            <a:endParaRPr lang="en-US" sz="3200" b="1" dirty="0"/>
          </a:p>
        </p:txBody>
      </p:sp>
      <p:sp>
        <p:nvSpPr>
          <p:cNvPr id="3" name="Content Placeholder 2"/>
          <p:cNvSpPr>
            <a:spLocks noGrp="1"/>
          </p:cNvSpPr>
          <p:nvPr>
            <p:ph idx="1"/>
          </p:nvPr>
        </p:nvSpPr>
        <p:spPr>
          <a:xfrm>
            <a:off x="603307" y="1723818"/>
            <a:ext cx="6011677" cy="3895191"/>
          </a:xfrm>
        </p:spPr>
        <p:txBody>
          <a:bodyPr/>
          <a:lstStyle/>
          <a:p>
            <a:r>
              <a:rPr lang="en-US" sz="2200" dirty="0">
                <a:solidFill>
                  <a:schemeClr val="tx2"/>
                </a:solidFill>
              </a:rPr>
              <a:t>Survey </a:t>
            </a:r>
            <a:r>
              <a:rPr lang="en-US" sz="2200" b="1" dirty="0" smtClean="0">
                <a:solidFill>
                  <a:schemeClr val="tx2"/>
                </a:solidFill>
              </a:rPr>
              <a:t>does</a:t>
            </a:r>
            <a:r>
              <a:rPr lang="en-US" sz="2200" dirty="0" smtClean="0">
                <a:solidFill>
                  <a:schemeClr val="tx2"/>
                </a:solidFill>
              </a:rPr>
              <a:t> measure </a:t>
            </a:r>
            <a:r>
              <a:rPr lang="en-US" sz="2200" dirty="0">
                <a:solidFill>
                  <a:schemeClr val="tx2"/>
                </a:solidFill>
              </a:rPr>
              <a:t>elements of student experience that have been demonstrated to correlate most closely to student growth</a:t>
            </a:r>
            <a:r>
              <a:rPr lang="en-US" sz="2200" dirty="0" smtClean="0">
                <a:solidFill>
                  <a:schemeClr val="tx2"/>
                </a:solidFill>
              </a:rPr>
              <a:t>.</a:t>
            </a:r>
          </a:p>
          <a:p>
            <a:pPr marL="0" indent="0">
              <a:buNone/>
            </a:pPr>
            <a:endParaRPr lang="en-US" sz="2200" dirty="0">
              <a:solidFill>
                <a:schemeClr val="tx2"/>
              </a:solidFill>
            </a:endParaRPr>
          </a:p>
          <a:p>
            <a:r>
              <a:rPr lang="en-US" sz="2200" dirty="0" smtClean="0">
                <a:solidFill>
                  <a:schemeClr val="tx2"/>
                </a:solidFill>
              </a:rPr>
              <a:t>Survey </a:t>
            </a:r>
            <a:r>
              <a:rPr lang="en-US" sz="2200" b="1" dirty="0">
                <a:solidFill>
                  <a:schemeClr val="tx2"/>
                </a:solidFill>
              </a:rPr>
              <a:t>does not</a:t>
            </a:r>
            <a:r>
              <a:rPr lang="en-US" sz="2200" dirty="0">
                <a:solidFill>
                  <a:schemeClr val="tx2"/>
                </a:solidFill>
              </a:rPr>
              <a:t> measure whether or how much a student likes or dislikes a </a:t>
            </a:r>
            <a:r>
              <a:rPr lang="en-US" sz="2200" dirty="0" smtClean="0">
                <a:solidFill>
                  <a:schemeClr val="tx2"/>
                </a:solidFill>
              </a:rPr>
              <a:t>teacher.</a:t>
            </a:r>
          </a:p>
          <a:p>
            <a:pPr marL="0" indent="0">
              <a:buNone/>
            </a:pPr>
            <a:endParaRPr lang="en-US" sz="2600" dirty="0"/>
          </a:p>
          <a:p>
            <a:endParaRPr lang="en-US" dirty="0"/>
          </a:p>
          <a:p>
            <a:endParaRPr lang="en-US" dirty="0"/>
          </a:p>
        </p:txBody>
      </p:sp>
      <p:sp>
        <p:nvSpPr>
          <p:cNvPr id="5" name="Text Placeholder 4"/>
          <p:cNvSpPr>
            <a:spLocks noGrp="1"/>
          </p:cNvSpPr>
          <p:nvPr>
            <p:ph type="body" sz="quarter" idx="10"/>
          </p:nvPr>
        </p:nvSpPr>
        <p:spPr/>
        <p:txBody>
          <a:bodyPr/>
          <a:lstStyle/>
          <a:p>
            <a:endParaRPr lang="en-US"/>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1981200"/>
            <a:ext cx="2032330" cy="2838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3637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What does the survey measure?</a:t>
            </a:r>
          </a:p>
        </p:txBody>
      </p:sp>
      <p:sp>
        <p:nvSpPr>
          <p:cNvPr id="3" name="Content Placeholder 2"/>
          <p:cNvSpPr>
            <a:spLocks noGrp="1"/>
          </p:cNvSpPr>
          <p:nvPr>
            <p:ph idx="1"/>
          </p:nvPr>
        </p:nvSpPr>
        <p:spPr>
          <a:xfrm>
            <a:off x="637309" y="1989826"/>
            <a:ext cx="8083493" cy="3895191"/>
          </a:xfrm>
        </p:spPr>
        <p:txBody>
          <a:bodyPr>
            <a:normAutofit fontScale="92500" lnSpcReduction="10000"/>
          </a:bodyPr>
          <a:lstStyle/>
          <a:p>
            <a:pPr marL="0" indent="0">
              <a:buNone/>
            </a:pPr>
            <a:endParaRPr lang="en-US" sz="2000" b="1" dirty="0" smtClean="0"/>
          </a:p>
          <a:p>
            <a:pPr marL="0" indent="0">
              <a:buNone/>
            </a:pPr>
            <a:endParaRPr lang="en-US" sz="2000" dirty="0"/>
          </a:p>
          <a:p>
            <a:pPr marL="0" indent="0" algn="ctr">
              <a:buNone/>
            </a:pPr>
            <a:endParaRPr lang="en-US" sz="2000" dirty="0" smtClean="0">
              <a:hlinkClick r:id="rId3"/>
            </a:endParaRPr>
          </a:p>
          <a:p>
            <a:pPr marL="0" indent="0" algn="ctr">
              <a:buNone/>
            </a:pPr>
            <a:endParaRPr lang="en-US" sz="2000" dirty="0">
              <a:hlinkClick r:id="rId3"/>
            </a:endParaRPr>
          </a:p>
          <a:p>
            <a:pPr marL="0" indent="0" algn="ctr">
              <a:buNone/>
            </a:pPr>
            <a:endParaRPr lang="en-US" sz="2000" dirty="0" smtClean="0">
              <a:hlinkClick r:id="rId3"/>
            </a:endParaRPr>
          </a:p>
          <a:p>
            <a:pPr marL="0" indent="0" algn="ctr">
              <a:buNone/>
            </a:pPr>
            <a:endParaRPr lang="en-US" sz="2000" dirty="0">
              <a:hlinkClick r:id="rId3"/>
            </a:endParaRPr>
          </a:p>
          <a:p>
            <a:pPr marL="0" indent="0" algn="ctr">
              <a:buNone/>
            </a:pPr>
            <a:endParaRPr lang="en-US" sz="2000" dirty="0" smtClean="0">
              <a:hlinkClick r:id="rId3"/>
            </a:endParaRPr>
          </a:p>
          <a:p>
            <a:pPr marL="0" indent="0" algn="ctr">
              <a:buNone/>
            </a:pPr>
            <a:endParaRPr lang="en-US" sz="2000" dirty="0">
              <a:hlinkClick r:id="rId3"/>
            </a:endParaRPr>
          </a:p>
          <a:p>
            <a:pPr marL="0" indent="0" algn="ctr">
              <a:buNone/>
            </a:pPr>
            <a:endParaRPr lang="en-US" sz="2000" dirty="0" smtClean="0">
              <a:hlinkClick r:id="rId3"/>
            </a:endParaRPr>
          </a:p>
          <a:p>
            <a:pPr marL="0" indent="0" algn="ctr">
              <a:buNone/>
            </a:pPr>
            <a:endParaRPr lang="en-US" sz="2000" dirty="0">
              <a:hlinkClick r:id="rId3"/>
            </a:endParaRPr>
          </a:p>
          <a:p>
            <a:pPr marL="0" indent="0" algn="ctr">
              <a:buNone/>
            </a:pPr>
            <a:endParaRPr lang="en-US" sz="2000" dirty="0" smtClean="0"/>
          </a:p>
          <a:p>
            <a:pPr marL="0" indent="0" algn="ctr">
              <a:buNone/>
            </a:pPr>
            <a:r>
              <a:rPr lang="en-US" sz="2000" dirty="0" smtClean="0">
                <a:solidFill>
                  <a:schemeClr val="tx2"/>
                </a:solidFill>
              </a:rPr>
              <a:t>See the full surveys for grades </a:t>
            </a:r>
            <a:r>
              <a:rPr lang="en-US" sz="2000" dirty="0" smtClean="0">
                <a:solidFill>
                  <a:schemeClr val="tx2"/>
                </a:solidFill>
                <a:hlinkClick r:id="rId4"/>
              </a:rPr>
              <a:t>3-5</a:t>
            </a:r>
            <a:r>
              <a:rPr lang="en-US" sz="2000" dirty="0" smtClean="0">
                <a:solidFill>
                  <a:schemeClr val="tx2"/>
                </a:solidFill>
              </a:rPr>
              <a:t> and </a:t>
            </a:r>
            <a:r>
              <a:rPr lang="en-US" sz="2000" dirty="0" smtClean="0">
                <a:solidFill>
                  <a:schemeClr val="tx2"/>
                </a:solidFill>
                <a:hlinkClick r:id="rId5"/>
              </a:rPr>
              <a:t>6-12</a:t>
            </a:r>
            <a:endParaRPr lang="en-US" sz="2000" dirty="0">
              <a:solidFill>
                <a:schemeClr val="tx2"/>
              </a:solidFill>
            </a:endParaRPr>
          </a:p>
          <a:p>
            <a:pPr marL="0" indent="0">
              <a:buNone/>
            </a:pPr>
            <a:endParaRPr lang="en-US" sz="2600" dirty="0"/>
          </a:p>
          <a:p>
            <a:endParaRPr lang="en-US" dirty="0"/>
          </a:p>
          <a:p>
            <a:endParaRPr lang="en-US" dirty="0"/>
          </a:p>
        </p:txBody>
      </p:sp>
      <p:sp>
        <p:nvSpPr>
          <p:cNvPr id="5" name="Text Placeholder 4"/>
          <p:cNvSpPr>
            <a:spLocks noGrp="1"/>
          </p:cNvSpPr>
          <p:nvPr>
            <p:ph type="body" sz="quarter" idx="10"/>
          </p:nvPr>
        </p:nvSpPr>
        <p:spPr/>
        <p:txBody>
          <a:bodyPr/>
          <a:lstStyle/>
          <a:p>
            <a:endParaRPr lang="en-US"/>
          </a:p>
        </p:txBody>
      </p:sp>
      <p:graphicFrame>
        <p:nvGraphicFramePr>
          <p:cNvPr id="4" name="Diagram 3"/>
          <p:cNvGraphicFramePr/>
          <p:nvPr>
            <p:extLst>
              <p:ext uri="{D42A27DB-BD31-4B8C-83A1-F6EECF244321}">
                <p14:modId xmlns:p14="http://schemas.microsoft.com/office/powerpoint/2010/main" val="2615251883"/>
              </p:ext>
            </p:extLst>
          </p:nvPr>
        </p:nvGraphicFramePr>
        <p:xfrm>
          <a:off x="16185" y="535195"/>
          <a:ext cx="8839200" cy="5029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TextBox 5"/>
          <p:cNvSpPr txBox="1"/>
          <p:nvPr/>
        </p:nvSpPr>
        <p:spPr>
          <a:xfrm>
            <a:off x="1295400" y="2667000"/>
            <a:ext cx="3048000" cy="369332"/>
          </a:xfrm>
          <a:prstGeom prst="rect">
            <a:avLst/>
          </a:prstGeom>
          <a:noFill/>
        </p:spPr>
        <p:txBody>
          <a:bodyPr wrap="square" rtlCol="0">
            <a:spAutoFit/>
          </a:bodyPr>
          <a:lstStyle/>
          <a:p>
            <a:pPr algn="ctr"/>
            <a:r>
              <a:rPr lang="en-US" dirty="0">
                <a:solidFill>
                  <a:schemeClr val="accent3"/>
                </a:solidFill>
              </a:rPr>
              <a:t>Standards I and III </a:t>
            </a:r>
          </a:p>
        </p:txBody>
      </p:sp>
      <p:sp>
        <p:nvSpPr>
          <p:cNvPr id="7" name="TextBox 6"/>
          <p:cNvSpPr txBox="1"/>
          <p:nvPr/>
        </p:nvSpPr>
        <p:spPr>
          <a:xfrm>
            <a:off x="4724400" y="2680463"/>
            <a:ext cx="3048000" cy="369332"/>
          </a:xfrm>
          <a:prstGeom prst="rect">
            <a:avLst/>
          </a:prstGeom>
          <a:noFill/>
        </p:spPr>
        <p:txBody>
          <a:bodyPr wrap="square" rtlCol="0">
            <a:spAutoFit/>
          </a:bodyPr>
          <a:lstStyle/>
          <a:p>
            <a:pPr algn="ctr"/>
            <a:r>
              <a:rPr lang="en-US" dirty="0" smtClean="0">
                <a:solidFill>
                  <a:schemeClr val="accent3"/>
                </a:solidFill>
              </a:rPr>
              <a:t>Standard II </a:t>
            </a:r>
            <a:endParaRPr lang="en-US" dirty="0">
              <a:solidFill>
                <a:schemeClr val="accent3"/>
              </a:solidFill>
            </a:endParaRPr>
          </a:p>
        </p:txBody>
      </p:sp>
      <p:sp>
        <p:nvSpPr>
          <p:cNvPr id="8" name="TextBox 7"/>
          <p:cNvSpPr txBox="1"/>
          <p:nvPr/>
        </p:nvSpPr>
        <p:spPr>
          <a:xfrm>
            <a:off x="1295400" y="4800600"/>
            <a:ext cx="3048000" cy="369332"/>
          </a:xfrm>
          <a:prstGeom prst="rect">
            <a:avLst/>
          </a:prstGeom>
          <a:noFill/>
        </p:spPr>
        <p:txBody>
          <a:bodyPr wrap="square" rtlCol="0">
            <a:spAutoFit/>
          </a:bodyPr>
          <a:lstStyle/>
          <a:p>
            <a:pPr algn="ctr"/>
            <a:r>
              <a:rPr lang="en-US" dirty="0" smtClean="0">
                <a:solidFill>
                  <a:schemeClr val="accent3"/>
                </a:solidFill>
              </a:rPr>
              <a:t>Standard II </a:t>
            </a:r>
            <a:endParaRPr lang="en-US" dirty="0">
              <a:solidFill>
                <a:schemeClr val="accent3"/>
              </a:solidFill>
            </a:endParaRPr>
          </a:p>
        </p:txBody>
      </p:sp>
      <p:sp>
        <p:nvSpPr>
          <p:cNvPr id="9" name="TextBox 8"/>
          <p:cNvSpPr txBox="1"/>
          <p:nvPr/>
        </p:nvSpPr>
        <p:spPr>
          <a:xfrm>
            <a:off x="4724400" y="4800600"/>
            <a:ext cx="3048000" cy="369332"/>
          </a:xfrm>
          <a:prstGeom prst="rect">
            <a:avLst/>
          </a:prstGeom>
          <a:noFill/>
        </p:spPr>
        <p:txBody>
          <a:bodyPr wrap="square" rtlCol="0">
            <a:spAutoFit/>
          </a:bodyPr>
          <a:lstStyle/>
          <a:p>
            <a:pPr algn="ctr"/>
            <a:r>
              <a:rPr lang="en-US" dirty="0" smtClean="0">
                <a:solidFill>
                  <a:schemeClr val="accent3"/>
                </a:solidFill>
              </a:rPr>
              <a:t>Standard II </a:t>
            </a:r>
            <a:endParaRPr lang="en-US" dirty="0">
              <a:solidFill>
                <a:schemeClr val="accent3"/>
              </a:solidFill>
            </a:endParaRPr>
          </a:p>
        </p:txBody>
      </p:sp>
    </p:spTree>
    <p:extLst>
      <p:ext uri="{BB962C8B-B14F-4D97-AF65-F5344CB8AC3E}">
        <p14:creationId xmlns:p14="http://schemas.microsoft.com/office/powerpoint/2010/main" val="124662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CF51D687-0991-4AC0-9D85-3FEB74A7DC9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7BA635B3-C9C7-4E7B-B472-ECF35F40F39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3ADC9E58-3011-4344-BDEA-B3CED5CE256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254DA648-7FC0-4E56-AF12-66FB304F0342}"/>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What Students are Saying </a:t>
            </a:r>
            <a:br>
              <a:rPr lang="en-US" sz="3600" b="1" dirty="0" smtClean="0"/>
            </a:br>
            <a:r>
              <a:rPr lang="en-US" sz="3600" b="1" dirty="0" smtClean="0"/>
              <a:t>About Teachers</a:t>
            </a:r>
            <a:endParaRPr lang="en-US" sz="3600" b="1" dirty="0"/>
          </a:p>
        </p:txBody>
      </p:sp>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429593" y="1514475"/>
            <a:ext cx="6430864" cy="3895725"/>
          </a:xfrm>
          <a:prstGeom prst="rect">
            <a:avLst/>
          </a:prstGeom>
          <a:noFill/>
          <a:ln>
            <a:noFill/>
          </a:ln>
          <a:effectLst/>
          <a:extLst/>
        </p:spPr>
      </p:pic>
      <p:sp>
        <p:nvSpPr>
          <p:cNvPr id="5" name="Text Placeholder 4"/>
          <p:cNvSpPr>
            <a:spLocks noGrp="1"/>
          </p:cNvSpPr>
          <p:nvPr>
            <p:ph type="body" sz="quarter" idx="10"/>
          </p:nvPr>
        </p:nvSpPr>
        <p:spPr/>
        <p:txBody>
          <a:bodyPr/>
          <a:lstStyle/>
          <a:p>
            <a:endParaRPr lang="en-US"/>
          </a:p>
        </p:txBody>
      </p:sp>
      <p:sp>
        <p:nvSpPr>
          <p:cNvPr id="3" name="TextBox 2"/>
          <p:cNvSpPr txBox="1"/>
          <p:nvPr/>
        </p:nvSpPr>
        <p:spPr>
          <a:xfrm>
            <a:off x="2133600" y="5410200"/>
            <a:ext cx="4724400" cy="369332"/>
          </a:xfrm>
          <a:prstGeom prst="rect">
            <a:avLst/>
          </a:prstGeom>
          <a:noFill/>
        </p:spPr>
        <p:txBody>
          <a:bodyPr wrap="square" rtlCol="0">
            <a:spAutoFit/>
          </a:bodyPr>
          <a:lstStyle/>
          <a:p>
            <a:r>
              <a:rPr lang="en-US" dirty="0" smtClean="0">
                <a:solidFill>
                  <a:schemeClr val="tx2"/>
                </a:solidFill>
                <a:hlinkClick r:id="rId4"/>
              </a:rPr>
              <a:t>Overview of Student Feedback for Teachers</a:t>
            </a:r>
            <a:endParaRPr lang="en-US" dirty="0">
              <a:solidFill>
                <a:schemeClr val="tx2"/>
              </a:solidFill>
            </a:endParaRPr>
          </a:p>
        </p:txBody>
      </p:sp>
    </p:spTree>
    <p:extLst>
      <p:ext uri="{BB962C8B-B14F-4D97-AF65-F5344CB8AC3E}">
        <p14:creationId xmlns:p14="http://schemas.microsoft.com/office/powerpoint/2010/main" val="385836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EI">
      <a:dk1>
        <a:sysClr val="windowText" lastClr="000000"/>
      </a:dk1>
      <a:lt1>
        <a:sysClr val="window" lastClr="FFFFFF"/>
      </a:lt1>
      <a:dk2>
        <a:srgbClr val="505050"/>
      </a:dk2>
      <a:lt2>
        <a:srgbClr val="EEECE1"/>
      </a:lt2>
      <a:accent1>
        <a:srgbClr val="80778E"/>
      </a:accent1>
      <a:accent2>
        <a:srgbClr val="7D9050"/>
      </a:accent2>
      <a:accent3>
        <a:srgbClr val="ECB320"/>
      </a:accent3>
      <a:accent4>
        <a:srgbClr val="A16220"/>
      </a:accent4>
      <a:accent5>
        <a:srgbClr val="646464"/>
      </a:accent5>
      <a:accent6>
        <a:srgbClr val="7F7F7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a:defPPr>
      </a:lstStyle>
      <a:style>
        <a:lnRef idx="2">
          <a:schemeClr val="accent5"/>
        </a:lnRef>
        <a:fillRef idx="1">
          <a:schemeClr val="lt1"/>
        </a:fillRef>
        <a:effectRef idx="0">
          <a:schemeClr val="accent5"/>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130</TotalTime>
  <Words>2038</Words>
  <Application>Microsoft Office PowerPoint</Application>
  <PresentationFormat>On-screen Show (4:3)</PresentationFormat>
  <Paragraphs>171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Colorado’s Student Perception Survey </vt:lpstr>
      <vt:lpstr>Agenda</vt:lpstr>
      <vt:lpstr>Why Use a Student Perception Survey?</vt:lpstr>
      <vt:lpstr>Student Perception vs. Teacher Perception</vt:lpstr>
      <vt:lpstr>What the research says… </vt:lpstr>
      <vt:lpstr>Colorado’s Student Perception Survey</vt:lpstr>
      <vt:lpstr>What does the survey measure?</vt:lpstr>
      <vt:lpstr>What does the survey measure?</vt:lpstr>
      <vt:lpstr>What Students are Saying  About Teachers</vt:lpstr>
      <vt:lpstr>Survey Administration</vt:lpstr>
      <vt:lpstr>How Results Will Be Used</vt:lpstr>
      <vt:lpstr>How to Read Results</vt:lpstr>
      <vt:lpstr>Resources for using results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Bakke-O'Neill</dc:creator>
  <cp:lastModifiedBy>Sarah Satterlee</cp:lastModifiedBy>
  <cp:revision>18</cp:revision>
  <dcterms:created xsi:type="dcterms:W3CDTF">2014-03-07T02:25:26Z</dcterms:created>
  <dcterms:modified xsi:type="dcterms:W3CDTF">2014-10-09T17:41:41Z</dcterms:modified>
</cp:coreProperties>
</file>