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53" autoAdjust="0"/>
  </p:normalViewPr>
  <p:slideViewPr>
    <p:cSldViewPr snapToGrid="0" snapToObjects="1" showGuides="1">
      <p:cViewPr varScale="1">
        <p:scale>
          <a:sx n="98" d="100"/>
          <a:sy n="98" d="100"/>
        </p:scale>
        <p:origin x="-2004" y="-102"/>
      </p:cViewPr>
      <p:guideLst>
        <p:guide orient="horz" pos="4319"/>
        <p:guide pos="575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A9D9B-3A93-408B-B6F3-67D6FFB90220}"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021322E3-F0EF-472F-B282-796F732B0ACD}">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Student Learning</a:t>
          </a:r>
          <a:endParaRPr lang="en-US" sz="1600" b="1" dirty="0" smtClean="0"/>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use content and pedagogical knowledge to help students learn, understand, and improve.</a:t>
          </a:r>
          <a:r>
            <a:rPr lang="en-US" sz="1600" b="1" dirty="0" smtClean="0"/>
            <a:t> </a:t>
          </a:r>
          <a:endParaRPr lang="en-US" sz="1600" dirty="0" smtClean="0"/>
        </a:p>
        <a:p>
          <a:pPr defTabSz="1644650">
            <a:lnSpc>
              <a:spcPct val="90000"/>
            </a:lnSpc>
            <a:spcBef>
              <a:spcPct val="0"/>
            </a:spcBef>
            <a:spcAft>
              <a:spcPct val="35000"/>
            </a:spcAft>
          </a:pPr>
          <a:endParaRPr lang="en-US" dirty="0"/>
        </a:p>
      </dgm:t>
    </dgm:pt>
    <dgm:pt modelId="{CF767F64-0A4E-4A75-B7F9-159D9F23174A}" type="parTrans" cxnId="{C9FD7220-10CC-4182-A214-2673E9F4004B}">
      <dgm:prSet/>
      <dgm:spPr/>
      <dgm:t>
        <a:bodyPr/>
        <a:lstStyle/>
        <a:p>
          <a:endParaRPr lang="en-US"/>
        </a:p>
      </dgm:t>
    </dgm:pt>
    <dgm:pt modelId="{35F8D614-990A-4E82-8540-D4358EEF3585}" type="sibTrans" cxnId="{C9FD7220-10CC-4182-A214-2673E9F4004B}">
      <dgm:prSet/>
      <dgm:spPr/>
      <dgm:t>
        <a:bodyPr/>
        <a:lstStyle/>
        <a:p>
          <a:endParaRPr lang="en-US"/>
        </a:p>
      </dgm:t>
    </dgm:pt>
    <dgm:pt modelId="{76136952-4C60-45BD-9915-40B05798C31F}">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Student-Centered Environment</a:t>
          </a:r>
          <a:r>
            <a:rPr lang="en-US" sz="1600" b="1"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create an environment that responds to individual students’ backgrounds, strengths, and interests. </a:t>
          </a:r>
        </a:p>
        <a:p>
          <a:pPr defTabSz="1644650">
            <a:lnSpc>
              <a:spcPct val="90000"/>
            </a:lnSpc>
            <a:spcBef>
              <a:spcPct val="0"/>
            </a:spcBef>
            <a:spcAft>
              <a:spcPct val="35000"/>
            </a:spcAft>
          </a:pPr>
          <a:endParaRPr lang="en-US" dirty="0"/>
        </a:p>
      </dgm:t>
    </dgm:pt>
    <dgm:pt modelId="{36FA9938-37D8-4173-8CC1-F512788FC22F}" type="parTrans" cxnId="{D5D0328A-3188-424B-949F-2422213AB0CA}">
      <dgm:prSet/>
      <dgm:spPr/>
      <dgm:t>
        <a:bodyPr/>
        <a:lstStyle/>
        <a:p>
          <a:endParaRPr lang="en-US"/>
        </a:p>
      </dgm:t>
    </dgm:pt>
    <dgm:pt modelId="{583AE422-239E-4599-994A-4731F3DECA29}" type="sibTrans" cxnId="{D5D0328A-3188-424B-949F-2422213AB0CA}">
      <dgm:prSet/>
      <dgm:spPr/>
      <dgm:t>
        <a:bodyPr/>
        <a:lstStyle/>
        <a:p>
          <a:endParaRPr lang="en-US"/>
        </a:p>
      </dgm:t>
    </dgm:pt>
    <dgm:pt modelId="{CADB6802-3068-4287-87AF-D36EF98352AF}">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Classroom Community</a:t>
          </a:r>
          <a:r>
            <a:rPr lang="en-US" sz="1600"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cultivate a classroom learning community where student differences are valued. </a:t>
          </a:r>
        </a:p>
        <a:p>
          <a:pPr defTabSz="1644650">
            <a:lnSpc>
              <a:spcPct val="90000"/>
            </a:lnSpc>
            <a:spcBef>
              <a:spcPct val="0"/>
            </a:spcBef>
            <a:spcAft>
              <a:spcPct val="35000"/>
            </a:spcAft>
          </a:pPr>
          <a:endParaRPr lang="en-US" dirty="0"/>
        </a:p>
      </dgm:t>
    </dgm:pt>
    <dgm:pt modelId="{98AB898D-7933-4DB9-BF6D-781194AD0705}" type="parTrans" cxnId="{14F6015F-A5F4-4B6E-B2AD-277FD8B4C0CF}">
      <dgm:prSet/>
      <dgm:spPr/>
      <dgm:t>
        <a:bodyPr/>
        <a:lstStyle/>
        <a:p>
          <a:endParaRPr lang="en-US"/>
        </a:p>
      </dgm:t>
    </dgm:pt>
    <dgm:pt modelId="{BF1DA3CC-9808-4FB6-9474-332E443B85CD}" type="sibTrans" cxnId="{14F6015F-A5F4-4B6E-B2AD-277FD8B4C0CF}">
      <dgm:prSet/>
      <dgm:spPr/>
      <dgm:t>
        <a:bodyPr/>
        <a:lstStyle/>
        <a:p>
          <a:endParaRPr lang="en-US"/>
        </a:p>
      </dgm:t>
    </dgm:pt>
    <dgm:pt modelId="{8D5369F1-2C2E-44D8-88A1-758496B8DD4B}">
      <dgm:prSet phldrT="[Text]" custT="1"/>
      <dgm:spPr>
        <a:solidFill>
          <a:schemeClr val="accent2"/>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b="1" u="sng" dirty="0" smtClean="0"/>
            <a:t>Classroom Management</a:t>
          </a:r>
          <a:r>
            <a:rPr lang="en-US" sz="1600" b="1" dirty="0" smtClean="0"/>
            <a:t> </a:t>
          </a:r>
        </a:p>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How teachers foster a respectful and predictable learning environment. </a:t>
          </a:r>
        </a:p>
        <a:p>
          <a:pPr marL="0" marR="0" indent="0" defTabSz="914400" eaLnBrk="1" fontAlgn="auto" latinLnBrk="0" hangingPunct="1">
            <a:lnSpc>
              <a:spcPct val="100000"/>
            </a:lnSpc>
            <a:spcBef>
              <a:spcPts val="0"/>
            </a:spcBef>
            <a:spcAft>
              <a:spcPts val="0"/>
            </a:spcAft>
            <a:buClrTx/>
            <a:buSzTx/>
            <a:buFontTx/>
            <a:buNone/>
            <a:tabLst/>
            <a:defRPr/>
          </a:pPr>
          <a:endParaRPr lang="en-US" sz="1600" dirty="0" smtClean="0"/>
        </a:p>
        <a:p>
          <a:pPr defTabSz="1644650">
            <a:lnSpc>
              <a:spcPct val="90000"/>
            </a:lnSpc>
            <a:spcBef>
              <a:spcPct val="0"/>
            </a:spcBef>
            <a:spcAft>
              <a:spcPct val="35000"/>
            </a:spcAft>
          </a:pPr>
          <a:endParaRPr lang="en-US" dirty="0"/>
        </a:p>
      </dgm:t>
    </dgm:pt>
    <dgm:pt modelId="{D817E20D-1652-4824-B8EA-2CD8C5DB5E6E}" type="parTrans" cxnId="{7D50C210-AE61-446E-BDD5-56D70471FC23}">
      <dgm:prSet/>
      <dgm:spPr/>
      <dgm:t>
        <a:bodyPr/>
        <a:lstStyle/>
        <a:p>
          <a:endParaRPr lang="en-US"/>
        </a:p>
      </dgm:t>
    </dgm:pt>
    <dgm:pt modelId="{4B5B38E0-7D9F-4104-87E7-7C5A46D06F21}" type="sibTrans" cxnId="{7D50C210-AE61-446E-BDD5-56D70471FC23}">
      <dgm:prSet/>
      <dgm:spPr/>
      <dgm:t>
        <a:bodyPr/>
        <a:lstStyle/>
        <a:p>
          <a:endParaRPr lang="en-US"/>
        </a:p>
      </dgm:t>
    </dgm:pt>
    <dgm:pt modelId="{22C87770-9FC1-4B0F-8D98-34F5EDCBBFB1}" type="pres">
      <dgm:prSet presAssocID="{DAAA9D9B-3A93-408B-B6F3-67D6FFB90220}" presName="matrix" presStyleCnt="0">
        <dgm:presLayoutVars>
          <dgm:chMax val="1"/>
          <dgm:dir/>
          <dgm:resizeHandles val="exact"/>
        </dgm:presLayoutVars>
      </dgm:prSet>
      <dgm:spPr/>
      <dgm:t>
        <a:bodyPr/>
        <a:lstStyle/>
        <a:p>
          <a:endParaRPr lang="en-US"/>
        </a:p>
      </dgm:t>
    </dgm:pt>
    <dgm:pt modelId="{F3BD673D-E449-4CD6-985B-450F4BD69BB2}" type="pres">
      <dgm:prSet presAssocID="{DAAA9D9B-3A93-408B-B6F3-67D6FFB90220}" presName="diamond" presStyleLbl="bgShp" presStyleIdx="0" presStyleCnt="1" custScaleX="91304" custScaleY="85310" custLinFactNeighborX="7576" custLinFactNeighborY="6910"/>
      <dgm:spPr/>
    </dgm:pt>
    <dgm:pt modelId="{CF51D687-0991-4AC0-9D85-3FEB74A7DC9A}" type="pres">
      <dgm:prSet presAssocID="{DAAA9D9B-3A93-408B-B6F3-67D6FFB90220}" presName="quad1" presStyleLbl="node1" presStyleIdx="0" presStyleCnt="4" custScaleX="170297" custLinFactNeighborX="-24523" custLinFactNeighborY="-543">
        <dgm:presLayoutVars>
          <dgm:chMax val="0"/>
          <dgm:chPref val="0"/>
          <dgm:bulletEnabled val="1"/>
        </dgm:presLayoutVars>
      </dgm:prSet>
      <dgm:spPr/>
      <dgm:t>
        <a:bodyPr/>
        <a:lstStyle/>
        <a:p>
          <a:endParaRPr lang="en-US"/>
        </a:p>
      </dgm:t>
    </dgm:pt>
    <dgm:pt modelId="{7BA635B3-C9C7-4E7B-B472-ECF35F40F399}" type="pres">
      <dgm:prSet presAssocID="{DAAA9D9B-3A93-408B-B6F3-67D6FFB90220}" presName="quad2" presStyleLbl="node1" presStyleIdx="1" presStyleCnt="4" custScaleX="170297" custLinFactNeighborX="42957" custLinFactNeighborY="-543">
        <dgm:presLayoutVars>
          <dgm:chMax val="0"/>
          <dgm:chPref val="0"/>
          <dgm:bulletEnabled val="1"/>
        </dgm:presLayoutVars>
      </dgm:prSet>
      <dgm:spPr/>
      <dgm:t>
        <a:bodyPr/>
        <a:lstStyle/>
        <a:p>
          <a:endParaRPr lang="en-US"/>
        </a:p>
      </dgm:t>
    </dgm:pt>
    <dgm:pt modelId="{3ADC9E58-3011-4344-BDEA-B3CED5CE2560}" type="pres">
      <dgm:prSet presAssocID="{DAAA9D9B-3A93-408B-B6F3-67D6FFB90220}" presName="quad3" presStyleLbl="node1" presStyleIdx="2" presStyleCnt="4" custScaleX="170297" custLinFactNeighborX="-24523" custLinFactNeighborY="-1054">
        <dgm:presLayoutVars>
          <dgm:chMax val="0"/>
          <dgm:chPref val="0"/>
          <dgm:bulletEnabled val="1"/>
        </dgm:presLayoutVars>
      </dgm:prSet>
      <dgm:spPr/>
      <dgm:t>
        <a:bodyPr/>
        <a:lstStyle/>
        <a:p>
          <a:endParaRPr lang="en-US"/>
        </a:p>
      </dgm:t>
    </dgm:pt>
    <dgm:pt modelId="{254DA648-7FC0-4E56-AF12-66FB304F0342}" type="pres">
      <dgm:prSet presAssocID="{DAAA9D9B-3A93-408B-B6F3-67D6FFB90220}" presName="quad4" presStyleLbl="node1" presStyleIdx="3" presStyleCnt="4" custScaleX="170297" custLinFactNeighborX="42957" custLinFactNeighborY="-1054">
        <dgm:presLayoutVars>
          <dgm:chMax val="0"/>
          <dgm:chPref val="0"/>
          <dgm:bulletEnabled val="1"/>
        </dgm:presLayoutVars>
      </dgm:prSet>
      <dgm:spPr/>
      <dgm:t>
        <a:bodyPr/>
        <a:lstStyle/>
        <a:p>
          <a:endParaRPr lang="en-US"/>
        </a:p>
      </dgm:t>
    </dgm:pt>
  </dgm:ptLst>
  <dgm:cxnLst>
    <dgm:cxn modelId="{C9FD7220-10CC-4182-A214-2673E9F4004B}" srcId="{DAAA9D9B-3A93-408B-B6F3-67D6FFB90220}" destId="{021322E3-F0EF-472F-B282-796F732B0ACD}" srcOrd="0" destOrd="0" parTransId="{CF767F64-0A4E-4A75-B7F9-159D9F23174A}" sibTransId="{35F8D614-990A-4E82-8540-D4358EEF3585}"/>
    <dgm:cxn modelId="{7D50C210-AE61-446E-BDD5-56D70471FC23}" srcId="{DAAA9D9B-3A93-408B-B6F3-67D6FFB90220}" destId="{8D5369F1-2C2E-44D8-88A1-758496B8DD4B}" srcOrd="3" destOrd="0" parTransId="{D817E20D-1652-4824-B8EA-2CD8C5DB5E6E}" sibTransId="{4B5B38E0-7D9F-4104-87E7-7C5A46D06F21}"/>
    <dgm:cxn modelId="{D5D0328A-3188-424B-949F-2422213AB0CA}" srcId="{DAAA9D9B-3A93-408B-B6F3-67D6FFB90220}" destId="{76136952-4C60-45BD-9915-40B05798C31F}" srcOrd="1" destOrd="0" parTransId="{36FA9938-37D8-4173-8CC1-F512788FC22F}" sibTransId="{583AE422-239E-4599-994A-4731F3DECA29}"/>
    <dgm:cxn modelId="{C601C575-0F2A-44F4-8B62-2228C13B8843}" type="presOf" srcId="{DAAA9D9B-3A93-408B-B6F3-67D6FFB90220}" destId="{22C87770-9FC1-4B0F-8D98-34F5EDCBBFB1}" srcOrd="0" destOrd="0" presId="urn:microsoft.com/office/officeart/2005/8/layout/matrix3"/>
    <dgm:cxn modelId="{581E3EFE-C5C4-4D38-9163-677593FEBD40}" type="presOf" srcId="{8D5369F1-2C2E-44D8-88A1-758496B8DD4B}" destId="{254DA648-7FC0-4E56-AF12-66FB304F0342}" srcOrd="0" destOrd="0" presId="urn:microsoft.com/office/officeart/2005/8/layout/matrix3"/>
    <dgm:cxn modelId="{B766A36B-F743-4998-B091-9D4EC271DA55}" type="presOf" srcId="{76136952-4C60-45BD-9915-40B05798C31F}" destId="{7BA635B3-C9C7-4E7B-B472-ECF35F40F399}" srcOrd="0" destOrd="0" presId="urn:microsoft.com/office/officeart/2005/8/layout/matrix3"/>
    <dgm:cxn modelId="{3DD76F0F-924F-44B5-8065-E58E064FA79F}" type="presOf" srcId="{021322E3-F0EF-472F-B282-796F732B0ACD}" destId="{CF51D687-0991-4AC0-9D85-3FEB74A7DC9A}" srcOrd="0" destOrd="0" presId="urn:microsoft.com/office/officeart/2005/8/layout/matrix3"/>
    <dgm:cxn modelId="{5534938D-972A-4811-B260-4766EC94A3A3}" type="presOf" srcId="{CADB6802-3068-4287-87AF-D36EF98352AF}" destId="{3ADC9E58-3011-4344-BDEA-B3CED5CE2560}" srcOrd="0" destOrd="0" presId="urn:microsoft.com/office/officeart/2005/8/layout/matrix3"/>
    <dgm:cxn modelId="{14F6015F-A5F4-4B6E-B2AD-277FD8B4C0CF}" srcId="{DAAA9D9B-3A93-408B-B6F3-67D6FFB90220}" destId="{CADB6802-3068-4287-87AF-D36EF98352AF}" srcOrd="2" destOrd="0" parTransId="{98AB898D-7933-4DB9-BF6D-781194AD0705}" sibTransId="{BF1DA3CC-9808-4FB6-9474-332E443B85CD}"/>
    <dgm:cxn modelId="{1C732FCA-1E29-4C88-BCD6-1FE4E3A11A57}" type="presParOf" srcId="{22C87770-9FC1-4B0F-8D98-34F5EDCBBFB1}" destId="{F3BD673D-E449-4CD6-985B-450F4BD69BB2}" srcOrd="0" destOrd="0" presId="urn:microsoft.com/office/officeart/2005/8/layout/matrix3"/>
    <dgm:cxn modelId="{504A371B-C756-42ED-BD4F-9B1C16437ABF}" type="presParOf" srcId="{22C87770-9FC1-4B0F-8D98-34F5EDCBBFB1}" destId="{CF51D687-0991-4AC0-9D85-3FEB74A7DC9A}" srcOrd="1" destOrd="0" presId="urn:microsoft.com/office/officeart/2005/8/layout/matrix3"/>
    <dgm:cxn modelId="{FA29DFA7-CB8B-45D9-80E4-AAB6215343B7}" type="presParOf" srcId="{22C87770-9FC1-4B0F-8D98-34F5EDCBBFB1}" destId="{7BA635B3-C9C7-4E7B-B472-ECF35F40F399}" srcOrd="2" destOrd="0" presId="urn:microsoft.com/office/officeart/2005/8/layout/matrix3"/>
    <dgm:cxn modelId="{FABD9145-3340-44F0-AF77-B67632C76F3A}" type="presParOf" srcId="{22C87770-9FC1-4B0F-8D98-34F5EDCBBFB1}" destId="{3ADC9E58-3011-4344-BDEA-B3CED5CE2560}" srcOrd="3" destOrd="0" presId="urn:microsoft.com/office/officeart/2005/8/layout/matrix3"/>
    <dgm:cxn modelId="{FDDF8DC6-5D5E-46AB-BA50-18F3C402810B}" type="presParOf" srcId="{22C87770-9FC1-4B0F-8D98-34F5EDCBBFB1}" destId="{254DA648-7FC0-4E56-AF12-66FB304F0342}"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D673D-E449-4CD6-985B-450F4BD69BB2}">
      <dsp:nvSpPr>
        <dsp:cNvPr id="0" name=""/>
        <dsp:cNvSpPr/>
      </dsp:nvSpPr>
      <dsp:spPr>
        <a:xfrm>
          <a:off x="2286012" y="586404"/>
          <a:ext cx="4591860" cy="429041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1D687-0991-4AC0-9D85-3FEB74A7DC9A}">
      <dsp:nvSpPr>
        <dsp:cNvPr id="0" name=""/>
        <dsp:cNvSpPr/>
      </dsp:nvSpPr>
      <dsp:spPr>
        <a:xfrm>
          <a:off x="1212384" y="706010"/>
          <a:ext cx="3340184" cy="19613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u="sng" kern="1200" dirty="0" smtClean="0"/>
            <a:t>Student Learning</a:t>
          </a:r>
          <a:endParaRPr lang="en-US" sz="1600" b="1"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How teachers use content and pedagogical knowledge to help students learn, understand, and improve.</a:t>
          </a:r>
          <a:r>
            <a:rPr lang="en-US" sz="1600" b="1" kern="1200" dirty="0" smtClean="0"/>
            <a:t> </a:t>
          </a:r>
          <a:endParaRPr lang="en-US" sz="1600" kern="1200" dirty="0" smtClean="0"/>
        </a:p>
        <a:p>
          <a:pPr lvl="0" algn="ctr" defTabSz="1644650">
            <a:lnSpc>
              <a:spcPct val="90000"/>
            </a:lnSpc>
            <a:spcBef>
              <a:spcPct val="0"/>
            </a:spcBef>
            <a:spcAft>
              <a:spcPct val="35000"/>
            </a:spcAft>
          </a:pPr>
          <a:endParaRPr lang="en-US" kern="1200" dirty="0"/>
        </a:p>
      </dsp:txBody>
      <dsp:txXfrm>
        <a:off x="1308131" y="801757"/>
        <a:ext cx="3148690" cy="1769894"/>
      </dsp:txXfrm>
    </dsp:sp>
    <dsp:sp modelId="{7BA635B3-C9C7-4E7B-B472-ECF35F40F399}">
      <dsp:nvSpPr>
        <dsp:cNvPr id="0" name=""/>
        <dsp:cNvSpPr/>
      </dsp:nvSpPr>
      <dsp:spPr>
        <a:xfrm>
          <a:off x="4648192" y="706010"/>
          <a:ext cx="3340184" cy="19613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u="sng" kern="1200" dirty="0" smtClean="0"/>
            <a:t>Student-Centered Environment</a:t>
          </a:r>
          <a:r>
            <a:rPr lang="en-US" sz="1600" b="1"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How teachers create an environment that responds to individual students’ backgrounds, strengths, and interests. </a:t>
          </a:r>
        </a:p>
        <a:p>
          <a:pPr lvl="0" algn="ctr" defTabSz="1644650">
            <a:lnSpc>
              <a:spcPct val="90000"/>
            </a:lnSpc>
            <a:spcBef>
              <a:spcPct val="0"/>
            </a:spcBef>
            <a:spcAft>
              <a:spcPct val="35000"/>
            </a:spcAft>
          </a:pPr>
          <a:endParaRPr lang="en-US" kern="1200" dirty="0"/>
        </a:p>
      </dsp:txBody>
      <dsp:txXfrm>
        <a:off x="4743939" y="801757"/>
        <a:ext cx="3148690" cy="1769894"/>
      </dsp:txXfrm>
    </dsp:sp>
    <dsp:sp modelId="{3ADC9E58-3011-4344-BDEA-B3CED5CE2560}">
      <dsp:nvSpPr>
        <dsp:cNvPr id="0" name=""/>
        <dsp:cNvSpPr/>
      </dsp:nvSpPr>
      <dsp:spPr>
        <a:xfrm>
          <a:off x="1212384" y="2808251"/>
          <a:ext cx="3340184" cy="19613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u="sng" kern="1200" dirty="0" smtClean="0"/>
            <a:t>Classroom Community</a:t>
          </a:r>
          <a:r>
            <a:rPr lang="en-US" sz="1600"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How teachers cultivate a classroom learning community where student differences are valued. </a:t>
          </a:r>
        </a:p>
        <a:p>
          <a:pPr lvl="0" algn="ctr" defTabSz="1644650">
            <a:lnSpc>
              <a:spcPct val="90000"/>
            </a:lnSpc>
            <a:spcBef>
              <a:spcPct val="0"/>
            </a:spcBef>
            <a:spcAft>
              <a:spcPct val="35000"/>
            </a:spcAft>
          </a:pPr>
          <a:endParaRPr lang="en-US" kern="1200" dirty="0"/>
        </a:p>
      </dsp:txBody>
      <dsp:txXfrm>
        <a:off x="1308131" y="2903998"/>
        <a:ext cx="3148690" cy="1769894"/>
      </dsp:txXfrm>
    </dsp:sp>
    <dsp:sp modelId="{254DA648-7FC0-4E56-AF12-66FB304F0342}">
      <dsp:nvSpPr>
        <dsp:cNvPr id="0" name=""/>
        <dsp:cNvSpPr/>
      </dsp:nvSpPr>
      <dsp:spPr>
        <a:xfrm>
          <a:off x="4648192" y="2808251"/>
          <a:ext cx="3340184" cy="1961388"/>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b="1" u="sng" kern="1200" dirty="0" smtClean="0"/>
            <a:t>Classroom Management</a:t>
          </a:r>
          <a:r>
            <a:rPr lang="en-US" sz="1600" b="1" kern="1200" dirty="0" smtClean="0"/>
            <a:t> </a:t>
          </a:r>
        </a:p>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smtClean="0"/>
            <a:t>How teachers foster a respectful and predictable learning environment. </a:t>
          </a:r>
        </a:p>
        <a:p>
          <a:pPr marL="0" marR="0" lvl="0" indent="0" algn="ctr" defTabSz="914400" eaLnBrk="1" fontAlgn="auto" latinLnBrk="0" hangingPunct="1">
            <a:lnSpc>
              <a:spcPct val="100000"/>
            </a:lnSpc>
            <a:spcBef>
              <a:spcPct val="0"/>
            </a:spcBef>
            <a:spcAft>
              <a:spcPts val="0"/>
            </a:spcAft>
            <a:buClrTx/>
            <a:buSzTx/>
            <a:buFontTx/>
            <a:buNone/>
            <a:tabLst/>
            <a:defRPr/>
          </a:pPr>
          <a:endParaRPr lang="en-US" sz="1600" kern="1200" dirty="0" smtClean="0"/>
        </a:p>
        <a:p>
          <a:pPr lvl="0" algn="ctr" defTabSz="1644650">
            <a:lnSpc>
              <a:spcPct val="90000"/>
            </a:lnSpc>
            <a:spcBef>
              <a:spcPct val="0"/>
            </a:spcBef>
            <a:spcAft>
              <a:spcPct val="35000"/>
            </a:spcAft>
          </a:pPr>
          <a:endParaRPr lang="en-US" kern="1200" dirty="0"/>
        </a:p>
      </dsp:txBody>
      <dsp:txXfrm>
        <a:off x="4743939" y="2903998"/>
        <a:ext cx="3148690" cy="17698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759B6-C6B5-1944-9499-DD9FFADCDA5C}" type="datetimeFigureOut">
              <a:t>3/19/2014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F8A1E-8137-6C47-8C7B-3F3E37866B01}" type="slidenum">
              <a:t>‹#›</a:t>
            </a:fld>
            <a:endParaRPr lang="en-US"/>
          </a:p>
        </p:txBody>
      </p:sp>
    </p:spTree>
    <p:extLst>
      <p:ext uri="{BB962C8B-B14F-4D97-AF65-F5344CB8AC3E}">
        <p14:creationId xmlns:p14="http://schemas.microsoft.com/office/powerpoint/2010/main" val="41767699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defTabSz="914350">
              <a:spcBef>
                <a:spcPct val="0"/>
              </a:spcBef>
              <a:defRPr/>
            </a:pPr>
            <a:r>
              <a:rPr lang="en-US" baseline="0" dirty="0" smtClean="0">
                <a:latin typeface="Arial" charset="0"/>
                <a:ea typeface="ＭＳ Ｐゴシック" charset="0"/>
                <a:cs typeface="ＭＳ Ｐゴシック" charset="0"/>
              </a:rPr>
              <a:t>Welcome to the Colorado Education Initiative’s planning webinar for districts implementing Colorado’s student perception survey. The Colorado Education Initiative is a non-profit organization that partners with the Colorado Department of Education and school districts across the state to build capacity and implement innovative practices in education. We created Colorado’s Student Perception Survey to provide teachers, schools and districts with a free, publically available </a:t>
            </a:r>
            <a:r>
              <a:rPr lang="en-US" dirty="0" smtClean="0"/>
              <a:t>tool </a:t>
            </a:r>
            <a:r>
              <a:rPr lang="en-US" dirty="0"/>
              <a:t>that gives educators </a:t>
            </a:r>
            <a:r>
              <a:rPr lang="en-US" dirty="0" smtClean="0"/>
              <a:t>reliable </a:t>
            </a:r>
            <a:r>
              <a:rPr lang="en-US" dirty="0"/>
              <a:t>and actionable feedback from students. </a:t>
            </a:r>
            <a:endParaRPr lang="en-US" baseline="0" dirty="0" smtClean="0">
              <a:latin typeface="Arial" charset="0"/>
              <a:ea typeface="ＭＳ Ｐゴシック" charset="0"/>
              <a:cs typeface="ＭＳ Ｐゴシック" charset="0"/>
            </a:endParaRPr>
          </a:p>
          <a:p>
            <a:pPr eaLnBrk="1" hangingPunct="1">
              <a:spcBef>
                <a:spcPct val="0"/>
              </a:spcBef>
            </a:pPr>
            <a:endParaRPr lang="en-US" baseline="0" dirty="0" smtClean="0">
              <a:latin typeface="Arial" charset="0"/>
              <a:ea typeface="ＭＳ Ｐゴシック" charset="0"/>
              <a:cs typeface="ＭＳ Ｐゴシック" charset="0"/>
            </a:endParaRPr>
          </a:p>
          <a:p>
            <a:pPr eaLnBrk="1" hangingPunct="1">
              <a:spcBef>
                <a:spcPct val="0"/>
              </a:spcBef>
            </a:pPr>
            <a:r>
              <a:rPr lang="en-US" baseline="0" dirty="0" smtClean="0">
                <a:latin typeface="Arial" charset="0"/>
                <a:ea typeface="ＭＳ Ｐゴシック" charset="0"/>
                <a:cs typeface="ＭＳ Ｐゴシック" charset="0"/>
              </a:rPr>
              <a:t>This presentation will review all of the steps necessary for executing Colorado’s Student Perception Survey in your district. </a:t>
            </a:r>
          </a:p>
          <a:p>
            <a:pPr defTabSz="914350">
              <a:spcBef>
                <a:spcPct val="0"/>
              </a:spcBef>
              <a:defRPr/>
            </a:pPr>
            <a:r>
              <a:rPr lang="en-US" baseline="0" dirty="0" smtClean="0">
                <a:latin typeface="Arial" charset="0"/>
                <a:ea typeface="ＭＳ Ｐゴシック" charset="0"/>
                <a:cs typeface="ＭＳ Ｐゴシック" charset="0"/>
              </a:rPr>
              <a:t>For a full planning guide, communication tools and editable templates see the Student Perception Survey toolkit on our website. </a:t>
            </a:r>
            <a:endParaRPr lang="en-US" dirty="0">
              <a:latin typeface="Lucida Grande CE" charset="0"/>
              <a:cs typeface="Arial"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09" indent="-285735" eaLnBrk="0" hangingPunct="0">
              <a:defRPr sz="2400">
                <a:solidFill>
                  <a:schemeClr val="tx1"/>
                </a:solidFill>
                <a:latin typeface="Arial" charset="0"/>
                <a:ea typeface="ＭＳ Ｐゴシック" charset="0"/>
                <a:cs typeface="ＭＳ Ｐゴシック" charset="0"/>
              </a:defRPr>
            </a:lvl2pPr>
            <a:lvl3pPr marL="1142937" indent="-228588" eaLnBrk="0" hangingPunct="0">
              <a:defRPr sz="2400">
                <a:solidFill>
                  <a:schemeClr val="tx1"/>
                </a:solidFill>
                <a:latin typeface="Arial" charset="0"/>
                <a:ea typeface="ＭＳ Ｐゴシック" charset="0"/>
                <a:cs typeface="ＭＳ Ｐゴシック" charset="0"/>
              </a:defRPr>
            </a:lvl3pPr>
            <a:lvl4pPr marL="1600113" indent="-228588" eaLnBrk="0" hangingPunct="0">
              <a:defRPr sz="2400">
                <a:solidFill>
                  <a:schemeClr val="tx1"/>
                </a:solidFill>
                <a:latin typeface="Arial" charset="0"/>
                <a:ea typeface="ＭＳ Ｐゴシック" charset="0"/>
                <a:cs typeface="ＭＳ Ｐゴシック" charset="0"/>
              </a:defRPr>
            </a:lvl4pPr>
            <a:lvl5pPr marL="2057288" indent="-228588" eaLnBrk="0" hangingPunct="0">
              <a:defRPr sz="2400">
                <a:solidFill>
                  <a:schemeClr val="tx1"/>
                </a:solidFill>
                <a:latin typeface="Arial" charset="0"/>
                <a:ea typeface="ＭＳ Ｐゴシック" charset="0"/>
                <a:cs typeface="ＭＳ Ｐゴシック" charset="0"/>
              </a:defRPr>
            </a:lvl5pPr>
            <a:lvl6pPr marL="2514462" indent="-2285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638" indent="-2285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8813" indent="-2285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5988" indent="-228588"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F9FE5F65-3B51-3547-9A06-C8F4D46D2D34}" type="slidenum">
              <a:rPr lang="en-US" sz="1200">
                <a:solidFill>
                  <a:prstClr val="black"/>
                </a:solidFill>
              </a:rPr>
              <a:pPr eaLnBrk="1" hangingPunct="1"/>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14350">
              <a:defRPr/>
            </a:pPr>
            <a:r>
              <a:rPr lang="en-US" dirty="0"/>
              <a:t>Another important decision point is how the survey will be administered to students – either online or in a paper/pencil format.  </a:t>
            </a:r>
          </a:p>
          <a:p>
            <a:pPr defTabSz="914350">
              <a:defRPr/>
            </a:pPr>
            <a:r>
              <a:rPr lang="en-US" dirty="0">
                <a:ea typeface="Calibri"/>
                <a:cs typeface="Times New Roman"/>
              </a:rPr>
              <a:t>There are several things to consider for online surveys:</a:t>
            </a:r>
          </a:p>
          <a:p>
            <a:pPr marL="742909" lvl="1" indent="-285735">
              <a:buFont typeface="Courier New"/>
              <a:buChar char="o"/>
            </a:pPr>
            <a:r>
              <a:rPr lang="en-US" dirty="0">
                <a:ea typeface="Calibri"/>
                <a:cs typeface="Times New Roman"/>
              </a:rPr>
              <a:t>If your district decides to use an online survey, make sure that there are enough computers for all participating students to complete the survey within the survey administration window. </a:t>
            </a:r>
          </a:p>
          <a:p>
            <a:pPr marL="742909" lvl="1" indent="-285735">
              <a:buFont typeface="Courier New"/>
              <a:buChar char="o"/>
            </a:pPr>
            <a:r>
              <a:rPr lang="en-US" dirty="0">
                <a:ea typeface="Calibri"/>
                <a:cs typeface="Times New Roman"/>
              </a:rPr>
              <a:t>When using online surveys all students do not need to complete the survey on the same day, but all students will need access to a computer at some point during </a:t>
            </a:r>
            <a:r>
              <a:rPr lang="en-US" dirty="0" smtClean="0">
                <a:ea typeface="Calibri"/>
                <a:cs typeface="Times New Roman"/>
              </a:rPr>
              <a:t>the </a:t>
            </a:r>
            <a:r>
              <a:rPr lang="en-US" dirty="0">
                <a:ea typeface="Calibri"/>
                <a:cs typeface="Times New Roman"/>
              </a:rPr>
              <a:t>window. </a:t>
            </a:r>
          </a:p>
          <a:p>
            <a:pPr marL="742909" lvl="1" indent="-285735">
              <a:buFont typeface="Courier New"/>
              <a:buChar char="o"/>
            </a:pPr>
            <a:r>
              <a:rPr lang="en-US" dirty="0">
                <a:ea typeface="Calibri"/>
                <a:cs typeface="Times New Roman"/>
              </a:rPr>
              <a:t>Administering the survey online provides two advantages for data quality.</a:t>
            </a:r>
          </a:p>
          <a:p>
            <a:pPr marL="1200085" lvl="2" indent="-285735">
              <a:buFont typeface="Courier New"/>
              <a:buChar char="o"/>
            </a:pPr>
            <a:r>
              <a:rPr lang="en-US" dirty="0">
                <a:ea typeface="Calibri"/>
                <a:cs typeface="Times New Roman"/>
              </a:rPr>
              <a:t>First, online survey tools can be programmed to automatically capture the amount of time students spend on the survey. This information can be useful in assuring teachers that students take the survey seriously. </a:t>
            </a:r>
          </a:p>
          <a:p>
            <a:pPr marL="1200085" lvl="2" indent="-285735">
              <a:buFont typeface="Courier New"/>
              <a:buChar char="o"/>
            </a:pPr>
            <a:r>
              <a:rPr lang="en-US" dirty="0">
                <a:ea typeface="Calibri"/>
                <a:cs typeface="Times New Roman"/>
              </a:rPr>
              <a:t>Second, online platforms allow for more complex programming to redirect students who should not be taking the survey (like, students assigned to respond about a teacher they have never had, or students assigned to respond about a non-instructional course, like study hall). </a:t>
            </a:r>
          </a:p>
          <a:p>
            <a:pPr marL="742909" lvl="1" indent="-285735">
              <a:buFont typeface="Courier New"/>
              <a:buChar char="o"/>
            </a:pPr>
            <a:r>
              <a:rPr lang="en-US" dirty="0">
                <a:ea typeface="Calibri"/>
                <a:cs typeface="Times New Roman"/>
              </a:rPr>
              <a:t>Online survey administration can usually ensure that reports are received in 3-4 weeks after administration. Although the exact timing of reports will depend on the vendor you choose (if you opt to use a vendor) or on your internal district capacity (if district staff will prepare reports).</a:t>
            </a:r>
          </a:p>
          <a:p>
            <a:pPr marL="742909" lvl="1" indent="-285735">
              <a:buFont typeface="Courier New"/>
              <a:buChar char="o"/>
            </a:pPr>
            <a:r>
              <a:rPr lang="en-US" dirty="0">
                <a:ea typeface="Calibri"/>
                <a:cs typeface="Times New Roman"/>
              </a:rPr>
              <a:t>Overall, if you are using a vendor, costs will generally be less for online administration vs. paper/pencil.</a:t>
            </a:r>
          </a:p>
          <a:p>
            <a:pPr marL="457175" lvl="1"/>
            <a:r>
              <a:rPr lang="en-US" dirty="0">
                <a:ea typeface="Calibri"/>
                <a:cs typeface="Times New Roman"/>
              </a:rPr>
              <a:t>Paper/pencil surveys also have several things to consider: </a:t>
            </a:r>
          </a:p>
          <a:p>
            <a:pPr marL="742909" lvl="1" indent="-285735">
              <a:buFont typeface="Courier New"/>
              <a:buChar char="o"/>
            </a:pPr>
            <a:r>
              <a:rPr lang="en-US" dirty="0">
                <a:ea typeface="Calibri"/>
                <a:cs typeface="Times New Roman"/>
              </a:rPr>
              <a:t>Data entry can be cumbersome for districts that administer paper/pencil surveys, especially for districts that manage the survey process internally. </a:t>
            </a:r>
          </a:p>
          <a:p>
            <a:pPr marL="742909" lvl="1" indent="-285735">
              <a:buFont typeface="Courier New"/>
              <a:buChar char="o"/>
            </a:pPr>
            <a:r>
              <a:rPr lang="en-US" dirty="0">
                <a:ea typeface="Calibri"/>
                <a:cs typeface="Times New Roman"/>
              </a:rPr>
              <a:t>Paper/pencil surveys do not require technology for administration, and surveys could be administered on the same day and/or period for an entire school or district. </a:t>
            </a:r>
          </a:p>
          <a:p>
            <a:pPr marL="742909" lvl="1" indent="-285735">
              <a:buFont typeface="Courier New"/>
              <a:buChar char="o"/>
            </a:pPr>
            <a:r>
              <a:rPr lang="en-US" dirty="0">
                <a:ea typeface="Calibri"/>
                <a:cs typeface="Times New Roman"/>
              </a:rPr>
              <a:t>Due to time associated with data entry, the exact timing of reports will depend on the vendor you choose or your internal district capacity, but generally reports will take longer to process than with online administration.  </a:t>
            </a:r>
          </a:p>
          <a:p>
            <a:pPr marL="742909" lvl="1" indent="-285735">
              <a:buFont typeface="Courier New"/>
              <a:buChar char="o"/>
            </a:pPr>
            <a:r>
              <a:rPr lang="en-US" dirty="0">
                <a:ea typeface="Calibri"/>
                <a:cs typeface="Times New Roman"/>
              </a:rPr>
              <a:t>Should you choose to go with a vendor, costs vary for paper/pencil surveys. Be sure to investigate all options thoroughly.</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10</a:t>
            </a:fld>
            <a:endParaRPr lang="en-US"/>
          </a:p>
        </p:txBody>
      </p:sp>
    </p:spTree>
    <p:extLst>
      <p:ext uri="{BB962C8B-B14F-4D97-AF65-F5344CB8AC3E}">
        <p14:creationId xmlns:p14="http://schemas.microsoft.com/office/powerpoint/2010/main" val="3864878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a:buFont typeface="Symbol"/>
              <a:buChar char=""/>
            </a:pPr>
            <a:r>
              <a:rPr lang="en-US" dirty="0">
                <a:ea typeface="Calibri"/>
                <a:cs typeface="Times New Roman"/>
              </a:rPr>
              <a:t>Student Perception Survey results can be a powerful tool to inform practice; for this reason, we recommend administering the survey early enough in the school year to give teachers time to reflect on their results and use them to inform practice during the current school year.</a:t>
            </a:r>
          </a:p>
          <a:p>
            <a:pPr marL="342881" indent="-342881">
              <a:buFont typeface="Symbol"/>
              <a:buChar char=""/>
            </a:pPr>
            <a:r>
              <a:rPr lang="en-US" dirty="0">
                <a:ea typeface="Calibri"/>
                <a:cs typeface="Times New Roman"/>
              </a:rPr>
              <a:t>Research suggests that students can accurately complete student surveys as early as 6 weeks after the beginning of the school year. Given that some teachers only see students 1-2 times each week, we recommend an administration window between November and January.</a:t>
            </a:r>
          </a:p>
          <a:p>
            <a:pPr marL="342881" indent="-342881">
              <a:buFont typeface="Symbol"/>
              <a:buChar char=""/>
            </a:pPr>
            <a:r>
              <a:rPr lang="en-US" dirty="0">
                <a:ea typeface="Calibri"/>
                <a:cs typeface="Times New Roman"/>
              </a:rPr>
              <a:t>When planning an administration window, also consider the following:</a:t>
            </a:r>
          </a:p>
          <a:p>
            <a:pPr marL="742909" lvl="1" indent="-285735">
              <a:buFont typeface="Courier New"/>
              <a:buChar char="o"/>
            </a:pPr>
            <a:r>
              <a:rPr lang="en-US" dirty="0">
                <a:ea typeface="Calibri"/>
                <a:cs typeface="Times New Roman"/>
              </a:rPr>
              <a:t>Other testing windows (district benchmarks, course finals, TCAP, etc.)</a:t>
            </a:r>
          </a:p>
          <a:p>
            <a:pPr marL="742909" lvl="1" indent="-285735">
              <a:buFont typeface="Courier New"/>
              <a:buChar char="o"/>
            </a:pPr>
            <a:r>
              <a:rPr lang="en-US" dirty="0">
                <a:ea typeface="Calibri"/>
                <a:cs typeface="Times New Roman"/>
              </a:rPr>
              <a:t>School holidays and breaks</a:t>
            </a:r>
          </a:p>
          <a:p>
            <a:pPr marL="742909" lvl="1" indent="-285735">
              <a:buFont typeface="Courier New"/>
              <a:buChar char="o"/>
            </a:pPr>
            <a:r>
              <a:rPr lang="en-US" dirty="0">
                <a:ea typeface="Calibri"/>
                <a:cs typeface="Times New Roman"/>
              </a:rPr>
              <a:t>The timeline for results (e.g., if you want teachers to have results for mid-year reviews or other goal setting conversations)</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11</a:t>
            </a:fld>
            <a:endParaRPr lang="en-US"/>
          </a:p>
        </p:txBody>
      </p:sp>
    </p:spTree>
    <p:extLst>
      <p:ext uri="{BB962C8B-B14F-4D97-AF65-F5344CB8AC3E}">
        <p14:creationId xmlns:p14="http://schemas.microsoft.com/office/powerpoint/2010/main" val="261370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defTabSz="914350">
              <a:defRPr/>
            </a:pPr>
            <a:r>
              <a:rPr lang="en-US" sz="1100" dirty="0"/>
              <a:t>Your district coordinator should work with your planning committee to decide which teachers will participate in survey administration and which students will take surveys about them (referred to as “sampling”). </a:t>
            </a:r>
          </a:p>
          <a:p>
            <a:pPr defTabSz="914350">
              <a:defRPr/>
            </a:pPr>
            <a:r>
              <a:rPr lang="en-US" sz="1100" dirty="0">
                <a:ea typeface="Calibri"/>
                <a:cs typeface="Times New Roman"/>
              </a:rPr>
              <a:t>Decide whether or not to have all teachers (core teachers and specialists) participate in the survey administration. </a:t>
            </a:r>
          </a:p>
          <a:p>
            <a:pPr marL="685763" lvl="1" indent="-228588">
              <a:buFont typeface="Wingdings"/>
              <a:buChar char=""/>
            </a:pPr>
            <a:r>
              <a:rPr lang="en-US" sz="1100" dirty="0">
                <a:ea typeface="Calibri"/>
                <a:cs typeface="Times New Roman"/>
              </a:rPr>
              <a:t>Consider sample size when making this decision. We recommend a sample size of at least 10 students for each teacher to protect student anonymity. This does not mean that specialists with less than 10 students cannot participate, but it may be necessary to decide that teachers with less than 10 students will receive only multi-year data reports displaying pooled data from 10 total student responses across multiple years. </a:t>
            </a:r>
          </a:p>
          <a:p>
            <a:pPr marL="685763" lvl="1" indent="-228588">
              <a:buFont typeface="Wingdings"/>
              <a:buChar char=""/>
            </a:pPr>
            <a:r>
              <a:rPr lang="en-US" sz="1100" dirty="0">
                <a:ea typeface="Calibri"/>
                <a:cs typeface="Times New Roman"/>
              </a:rPr>
              <a:t>If your district decides that students in grades 3-5 will complete more than one survey (like, their homeroom teacher and a specialist), students will need two separate 30-minute sittings in order to complete the surveys. In grades 6-12, students can complete two surveys in one 45-minute sitting. </a:t>
            </a:r>
          </a:p>
          <a:p>
            <a:pPr marL="342881" indent="-342881">
              <a:buFont typeface="Symbol"/>
              <a:buChar char=""/>
            </a:pPr>
            <a:r>
              <a:rPr lang="en-US" sz="1100" dirty="0">
                <a:ea typeface="Calibri"/>
                <a:cs typeface="Times New Roman"/>
              </a:rPr>
              <a:t>How will students be sampled?</a:t>
            </a:r>
          </a:p>
          <a:p>
            <a:pPr marL="742909" lvl="1" indent="-285735">
              <a:buFont typeface="Courier New"/>
              <a:buChar char="o"/>
            </a:pPr>
            <a:r>
              <a:rPr lang="en-US" sz="1100" dirty="0">
                <a:ea typeface="Calibri"/>
                <a:cs typeface="Times New Roman"/>
              </a:rPr>
              <a:t>At the secondary level where each student likely has multiple teachers, districts should consider having a representative sample of students complete surveys for each teacher, rather than having all students complete surveys for all of their teachers.</a:t>
            </a:r>
          </a:p>
          <a:p>
            <a:pPr marL="1142937" lvl="2" indent="-228588">
              <a:buFont typeface="Wingdings"/>
              <a:buChar char=""/>
            </a:pPr>
            <a:r>
              <a:rPr lang="en-US" sz="1100" dirty="0">
                <a:ea typeface="Calibri"/>
                <a:cs typeface="Times New Roman"/>
              </a:rPr>
              <a:t>Having a student complete a survey for each of his/her teachers can feel unreasonable for the student and lead to inaccurate survey results if students are overburdened with too many surveys. </a:t>
            </a:r>
          </a:p>
          <a:p>
            <a:pPr marL="1142937" lvl="2" indent="-228588">
              <a:buFont typeface="Wingdings"/>
              <a:buChar char=""/>
            </a:pPr>
            <a:r>
              <a:rPr lang="en-US" sz="1100" dirty="0">
                <a:ea typeface="Calibri"/>
                <a:cs typeface="Times New Roman"/>
              </a:rPr>
              <a:t>We recommend a random sampling criteria across all courses.  Although it is likely easier to pick students using the periods within a teacher’s schedule (i.e., all students complete the survey on their 2</a:t>
            </a:r>
            <a:r>
              <a:rPr lang="en-US" sz="1100" baseline="30000" dirty="0">
                <a:ea typeface="Calibri"/>
                <a:cs typeface="Times New Roman"/>
              </a:rPr>
              <a:t>nd</a:t>
            </a:r>
            <a:r>
              <a:rPr lang="en-US" sz="1100" dirty="0">
                <a:ea typeface="Calibri"/>
                <a:cs typeface="Times New Roman"/>
              </a:rPr>
              <a:t> and 6</a:t>
            </a:r>
            <a:r>
              <a:rPr lang="en-US" sz="1100" baseline="30000" dirty="0">
                <a:ea typeface="Calibri"/>
                <a:cs typeface="Times New Roman"/>
              </a:rPr>
              <a:t>th</a:t>
            </a:r>
            <a:r>
              <a:rPr lang="en-US" sz="1100" dirty="0">
                <a:ea typeface="Calibri"/>
                <a:cs typeface="Times New Roman"/>
              </a:rPr>
              <a:t> period teachers), our research suggests that it is better to randomly select students across all periods taught by a teacher. </a:t>
            </a:r>
            <a:endParaRPr lang="en-US" sz="1100" dirty="0" smtClean="0">
              <a:ea typeface="Calibri"/>
              <a:cs typeface="Times New Roman"/>
            </a:endParaRPr>
          </a:p>
          <a:p>
            <a:pPr marL="1142937" lvl="2" indent="-228588">
              <a:buFont typeface="Wingdings"/>
              <a:buChar char=""/>
            </a:pPr>
            <a:r>
              <a:rPr lang="en-US" sz="1100" dirty="0" smtClean="0"/>
              <a:t>At </a:t>
            </a:r>
            <a:r>
              <a:rPr lang="en-US" sz="1100" dirty="0"/>
              <a:t>the elementary level all students typically complete surveys about their homeroom teachers. If students are completing surveys for specialist or other teachers in addition to their homeroom teacher we would recommend a similar random sampling criteria for these additional teachers (e.g., an art teacher would have a random sample of all of the students complete a survey for her). </a:t>
            </a:r>
            <a:endParaRPr lang="en-US" sz="1100" dirty="0">
              <a:ea typeface="Calibri"/>
              <a:cs typeface="Times New Roman"/>
            </a:endParaRPr>
          </a:p>
          <a:p>
            <a:pPr marL="742909" lvl="1" indent="-285735">
              <a:buFont typeface="Courier New"/>
              <a:buChar char="o"/>
            </a:pPr>
            <a:r>
              <a:rPr lang="en-US" sz="1100" dirty="0">
                <a:ea typeface="Calibri"/>
                <a:cs typeface="Times New Roman"/>
              </a:rPr>
              <a:t>In general, students with disabilities should complete the survey using proper accommodations as necessary based upon each student’s IEP.  Decisions to exclude students with disabilities from the survey should be made on a case-by-case basis when the nature and severity of a student’s disability is such that the student likely would not be able to meaningfully complete the survey</a:t>
            </a:r>
            <a:r>
              <a:rPr lang="en-US" sz="1100" dirty="0" smtClean="0">
                <a:ea typeface="Calibri"/>
                <a:cs typeface="Times New Roman"/>
              </a:rPr>
              <a:t>.</a:t>
            </a:r>
          </a:p>
          <a:p>
            <a:pPr marL="742909" marR="0" lvl="1" indent="-285735" algn="l" defTabSz="457200" rtl="0" eaLnBrk="1" fontAlgn="auto" latinLnBrk="0" hangingPunct="1">
              <a:lnSpc>
                <a:spcPct val="100000"/>
              </a:lnSpc>
              <a:spcBef>
                <a:spcPts val="0"/>
              </a:spcBef>
              <a:spcAft>
                <a:spcPts val="0"/>
              </a:spcAft>
              <a:buClrTx/>
              <a:buSzTx/>
              <a:buFont typeface="Courier New"/>
              <a:buChar char="o"/>
              <a:tabLst/>
              <a:defRPr/>
            </a:pPr>
            <a:endParaRPr lang="en-US" sz="1100" dirty="0" smtClean="0">
              <a:ea typeface="Calibri"/>
              <a:cs typeface="Times New Roman"/>
            </a:endParaRPr>
          </a:p>
          <a:p>
            <a:pPr marL="742909" marR="0" lvl="1" indent="-285735" algn="l" defTabSz="457200" rtl="0" eaLnBrk="1" fontAlgn="auto" latinLnBrk="0" hangingPunct="1">
              <a:lnSpc>
                <a:spcPct val="100000"/>
              </a:lnSpc>
              <a:spcBef>
                <a:spcPts val="0"/>
              </a:spcBef>
              <a:spcAft>
                <a:spcPts val="0"/>
              </a:spcAft>
              <a:buClrTx/>
              <a:buSzTx/>
              <a:buFont typeface="Courier New"/>
              <a:buChar char="o"/>
              <a:tabLst/>
              <a:defRPr/>
            </a:pPr>
            <a:r>
              <a:rPr lang="en-US" sz="1100" dirty="0" smtClean="0">
                <a:ea typeface="Calibri"/>
                <a:cs typeface="Times New Roman"/>
              </a:rPr>
              <a:t>For more guidance on sampling students and our full sampling criteria see the full planning guide on our website.  </a:t>
            </a:r>
          </a:p>
          <a:p>
            <a:pPr marL="742909" lvl="1" indent="-285735">
              <a:buFont typeface="Courier New"/>
              <a:buChar char="o"/>
            </a:pPr>
            <a:endParaRPr lang="en-US" sz="1100" dirty="0"/>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12</a:t>
            </a:fld>
            <a:endParaRPr lang="en-US"/>
          </a:p>
        </p:txBody>
      </p:sp>
    </p:spTree>
    <p:extLst>
      <p:ext uri="{BB962C8B-B14F-4D97-AF65-F5344CB8AC3E}">
        <p14:creationId xmlns:p14="http://schemas.microsoft.com/office/powerpoint/2010/main" val="91740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a:ea typeface="Calibri"/>
                <a:cs typeface="Times New Roman"/>
              </a:rPr>
              <a:t>It is critical to the success of your survey administration that there is a thoughtful consideration of how results will be used, and that teachers and school leaders are engaged in district decision-making. It is also important to communicate these decisions with all teachers early and often, so that they understand the ways the data will (and will not) be used to inform practice, make decisions, and evaluate educators.</a:t>
            </a:r>
          </a:p>
          <a:p>
            <a:pPr marL="342881" indent="-342881">
              <a:buFont typeface="Symbol"/>
              <a:buChar char=""/>
            </a:pPr>
            <a:r>
              <a:rPr lang="en-US" sz="1100" dirty="0">
                <a:ea typeface="Calibri"/>
                <a:cs typeface="Times New Roman"/>
              </a:rPr>
              <a:t>If this is the first year that your district is using a Student Perception Survey you can make these decisions after you have piloted the survey in your district. Many districts use the first year of survey administration to introduce educators to the concept of student surveys, build buy-in, and work collectively to decide how results should be used moving forward. If you choose not to formally use survey results during your first year, make sure that all staff are aware of that decision and the process and timeline for deciding how results will be used in the future.  </a:t>
            </a:r>
          </a:p>
          <a:p>
            <a:pPr marL="342881" indent="-342881">
              <a:buFont typeface="Symbol"/>
              <a:buChar char=""/>
            </a:pPr>
            <a:r>
              <a:rPr lang="en-US" sz="1100" dirty="0">
                <a:ea typeface="Calibri"/>
                <a:cs typeface="Times New Roman"/>
              </a:rPr>
              <a:t>If your district is ready to make a decision about how to use results, there are many ways that results can be used to inform teacher, school and district goals. </a:t>
            </a:r>
          </a:p>
          <a:p>
            <a:pPr marL="1257232" lvl="2" indent="-342881">
              <a:buFont typeface="Symbol"/>
              <a:buChar char=""/>
            </a:pPr>
            <a:r>
              <a:rPr lang="en-US" sz="1100" dirty="0">
                <a:ea typeface="Calibri"/>
                <a:cs typeface="Times New Roman"/>
              </a:rPr>
              <a:t>Results can be used as a formative tool:</a:t>
            </a:r>
          </a:p>
          <a:p>
            <a:pPr marL="1600113" lvl="3" indent="-228588">
              <a:buFont typeface="Wingdings"/>
              <a:buChar char=""/>
            </a:pPr>
            <a:r>
              <a:rPr lang="en-US" sz="1100" dirty="0">
                <a:ea typeface="Calibri"/>
                <a:cs typeface="Times New Roman"/>
              </a:rPr>
              <a:t>Teachers can use results as a formative tool to reflect on their practice, complete their self-reflection, and create goals.</a:t>
            </a:r>
          </a:p>
          <a:p>
            <a:pPr marL="1600113" lvl="3" indent="-228588">
              <a:buFont typeface="Wingdings"/>
              <a:buChar char=""/>
            </a:pPr>
            <a:r>
              <a:rPr lang="en-US" sz="1100" dirty="0">
                <a:ea typeface="Calibri"/>
                <a:cs typeface="Times New Roman"/>
              </a:rPr>
              <a:t>Principals can use results to pair teachers who need growth in an area with teachers who have demonstrated strength in that same area.  </a:t>
            </a:r>
          </a:p>
          <a:p>
            <a:pPr marL="1600113" lvl="3" indent="-228588">
              <a:buFont typeface="Wingdings"/>
              <a:buChar char=""/>
            </a:pPr>
            <a:r>
              <a:rPr lang="en-US" sz="1100" dirty="0">
                <a:ea typeface="Calibri"/>
                <a:cs typeface="Times New Roman"/>
              </a:rPr>
              <a:t>Schools and districts can use results to identify trends and create strategies to address them. </a:t>
            </a:r>
          </a:p>
          <a:p>
            <a:pPr marL="1142937" lvl="2" indent="-228588">
              <a:buFont typeface="Courier New"/>
              <a:buChar char="o"/>
            </a:pPr>
            <a:r>
              <a:rPr lang="en-US" sz="1100" dirty="0">
                <a:ea typeface="Calibri"/>
                <a:cs typeface="Times New Roman"/>
              </a:rPr>
              <a:t>Results can be used as part of teachers’ evaluation</a:t>
            </a:r>
          </a:p>
          <a:p>
            <a:pPr marL="1657260" lvl="3" indent="-285735">
              <a:buFont typeface="Arial" pitchFamily="34" charset="0"/>
              <a:buChar char="•"/>
            </a:pPr>
            <a:r>
              <a:rPr lang="en-US" sz="1100" dirty="0"/>
              <a:t>Survey results at the item level could be used as an artifact for determining ratings for professional practices in Standards 1-3.</a:t>
            </a:r>
          </a:p>
          <a:p>
            <a:pPr marL="1657260" lvl="3" indent="-285735">
              <a:buFont typeface="Arial" pitchFamily="34" charset="0"/>
              <a:buChar char="•"/>
            </a:pPr>
            <a:r>
              <a:rPr lang="en-US" sz="1100" dirty="0"/>
              <a:t>Teachers could also be evaluated on the plan that they create around their results but not necessarily the results themselves. This option would apply to Standard 4 only, how teachers reflect on their practice.</a:t>
            </a:r>
          </a:p>
          <a:p>
            <a:pPr marL="1657260" lvl="3" indent="-285735" defTabSz="914350">
              <a:buFont typeface="Arial" pitchFamily="34" charset="0"/>
              <a:buChar char="•"/>
              <a:defRPr/>
            </a:pPr>
            <a:r>
              <a:rPr lang="en-US" sz="1100" dirty="0"/>
              <a:t>Survey results could also be considered as one of your district’s multiple measures. </a:t>
            </a:r>
          </a:p>
          <a:p>
            <a:pPr marL="1142937" lvl="2" indent="-228588">
              <a:buFont typeface="Courier New"/>
              <a:buChar char="o"/>
            </a:pPr>
            <a:r>
              <a:rPr lang="en-US" sz="1100" dirty="0">
                <a:ea typeface="Calibri"/>
                <a:cs typeface="Times New Roman"/>
              </a:rPr>
              <a:t>This is not a mutually exclusive choice; results could be used formatively by teachers to inform their practice during the year and also be included as a part of their formal evaluation.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13</a:t>
            </a:fld>
            <a:endParaRPr lang="en-US"/>
          </a:p>
        </p:txBody>
      </p:sp>
    </p:spTree>
    <p:extLst>
      <p:ext uri="{BB962C8B-B14F-4D97-AF65-F5344CB8AC3E}">
        <p14:creationId xmlns:p14="http://schemas.microsoft.com/office/powerpoint/2010/main" val="2390796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42937" lvl="2" indent="-228588">
              <a:buFont typeface="Wingdings"/>
              <a:buChar char=""/>
            </a:pPr>
            <a:r>
              <a:rPr lang="en-US" dirty="0">
                <a:ea typeface="Calibri"/>
                <a:cs typeface="Times New Roman"/>
              </a:rPr>
              <a:t>We urge you to work with your teachers and association representatives to determine how teacher-level data will be shared. Some districts may choose to share teacher-level data with school and district administrators, while others may choose to have teachers see their individual results but only provide aggregate data to school and district administrators. </a:t>
            </a:r>
          </a:p>
          <a:p>
            <a:pPr marL="1142937" lvl="2" indent="-228588">
              <a:buFont typeface="Wingdings"/>
              <a:buChar char=""/>
            </a:pPr>
            <a:r>
              <a:rPr lang="en-US" dirty="0">
                <a:ea typeface="Calibri"/>
                <a:cs typeface="Times New Roman"/>
              </a:rPr>
              <a:t>This decision should also align with how you choose to use results. (e.g., If you want principals to pair teachers with complementary strengths and areas for growth then they will need to see teacher-level results.)</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14</a:t>
            </a:fld>
            <a:endParaRPr lang="en-US"/>
          </a:p>
        </p:txBody>
      </p:sp>
    </p:spTree>
    <p:extLst>
      <p:ext uri="{BB962C8B-B14F-4D97-AF65-F5344CB8AC3E}">
        <p14:creationId xmlns:p14="http://schemas.microsoft.com/office/powerpoint/2010/main" val="2390796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US" sz="1000" dirty="0"/>
              <a:t>Developing a communication strategy that engages and informs all stakeholders early and often is possibly the most important component of preparing for survey administration. Transparency and communication can result in better buy-in during administration and ultimately an increased confidence in the accuracy and usefulness of results. </a:t>
            </a:r>
          </a:p>
          <a:p>
            <a:r>
              <a:rPr lang="en-US" sz="1000" dirty="0"/>
              <a:t>Keep these guiding principals in mind while crafting your strategy: </a:t>
            </a:r>
          </a:p>
          <a:p>
            <a:pPr lvl="0"/>
            <a:r>
              <a:rPr lang="en-US" sz="1000" dirty="0"/>
              <a:t>By itself, a reliable and valid instrument does not ensure that teachers will receive good feedback. Districts, schools and teachers must ensure that the survey is administered and implemented with fidelity. </a:t>
            </a:r>
          </a:p>
          <a:p>
            <a:pPr lvl="0"/>
            <a:r>
              <a:rPr lang="en-US" sz="1000" dirty="0"/>
              <a:t>Messaging matters! </a:t>
            </a:r>
          </a:p>
          <a:p>
            <a:pPr lvl="1"/>
            <a:r>
              <a:rPr lang="en-US" sz="1000" dirty="0"/>
              <a:t>Engage stakeholders early and often</a:t>
            </a:r>
          </a:p>
          <a:p>
            <a:pPr lvl="1"/>
            <a:r>
              <a:rPr lang="en-US" sz="1000" dirty="0"/>
              <a:t>Make the process as transparent as possible </a:t>
            </a:r>
          </a:p>
          <a:p>
            <a:pPr lvl="0"/>
            <a:r>
              <a:rPr lang="en-US" sz="1000" dirty="0"/>
              <a:t>Give stakeholders real decision-making power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15</a:t>
            </a:fld>
            <a:endParaRPr lang="en-US"/>
          </a:p>
        </p:txBody>
      </p:sp>
    </p:spTree>
    <p:extLst>
      <p:ext uri="{BB962C8B-B14F-4D97-AF65-F5344CB8AC3E}">
        <p14:creationId xmlns:p14="http://schemas.microsoft.com/office/powerpoint/2010/main" val="1383406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We know that teachers care about their practice and especially about their students. They also may experience nervousness and anxiety about the surveys, and district and school leaders must address those fears. It is important to deliberately communicate with teachers about the purpose and process of survey administration, give them the opportunity to participate in the planning process, and provide an avenue for them to ask any questions they have.</a:t>
            </a:r>
          </a:p>
          <a:p>
            <a:pPr marL="342881" indent="-342881">
              <a:buSzPts val="1100"/>
              <a:buFont typeface="Symbol"/>
              <a:buChar char=""/>
            </a:pPr>
            <a:r>
              <a:rPr lang="en-US" sz="1100" dirty="0">
                <a:ea typeface="Calibri"/>
                <a:cs typeface="Times New Roman"/>
              </a:rPr>
              <a:t>Prior to survey administration, all instructional staff should be briefed on the survey, its purpose, administration plans and timeline, and how results will be used. </a:t>
            </a:r>
          </a:p>
          <a:p>
            <a:pPr marL="1142937" lvl="2" indent="-228588">
              <a:buFont typeface="Courier New"/>
              <a:buChar char="o"/>
            </a:pPr>
            <a:r>
              <a:rPr lang="en-US" sz="1100" dirty="0">
                <a:ea typeface="Calibri"/>
                <a:cs typeface="Times New Roman"/>
              </a:rPr>
              <a:t>In districts where student surveys are being used for the first time, extra care should be taken to build buy-in and provide a transparent process for teachers. </a:t>
            </a:r>
          </a:p>
          <a:p>
            <a:pPr marL="285735" indent="-285735">
              <a:buFont typeface="Symbol"/>
              <a:buChar char=""/>
            </a:pPr>
            <a:r>
              <a:rPr lang="en-US" sz="1100" dirty="0">
                <a:ea typeface="Calibri"/>
                <a:cs typeface="Times New Roman"/>
              </a:rPr>
              <a:t>There are many useful communication tools for teachers on our website that your district can use. </a:t>
            </a:r>
            <a:endParaRPr lang="en-US" sz="1100" dirty="0"/>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16</a:t>
            </a:fld>
            <a:endParaRPr lang="en-US"/>
          </a:p>
        </p:txBody>
      </p:sp>
    </p:spTree>
    <p:extLst>
      <p:ext uri="{BB962C8B-B14F-4D97-AF65-F5344CB8AC3E}">
        <p14:creationId xmlns:p14="http://schemas.microsoft.com/office/powerpoint/2010/main" val="1383406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881" indent="-342881">
              <a:lnSpc>
                <a:spcPct val="115000"/>
              </a:lnSpc>
              <a:buSzPts val="1100"/>
              <a:buFont typeface="Symbol"/>
              <a:buChar char=""/>
              <a:tabLst>
                <a:tab pos="457175" algn="l"/>
              </a:tabLst>
            </a:pPr>
            <a:r>
              <a:rPr lang="en-US" dirty="0">
                <a:ea typeface="Calibri"/>
                <a:cs typeface="Times New Roman"/>
              </a:rPr>
              <a:t>For many students, this may be the first time they have been asked to provide this kind of feedback about their teachers. It is important to inform students of the administration in advance and to talk explicitly with them about the process and purpose. </a:t>
            </a:r>
          </a:p>
          <a:p>
            <a:pPr marL="742909" lvl="1" indent="-285735">
              <a:buFont typeface="Courier New"/>
              <a:buChar char="o"/>
              <a:tabLst>
                <a:tab pos="914350" algn="l"/>
              </a:tabLst>
            </a:pPr>
            <a:r>
              <a:rPr lang="en-US" dirty="0">
                <a:ea typeface="Calibri"/>
                <a:cs typeface="Times New Roman"/>
              </a:rPr>
              <a:t>It is also important to talk with students after they have completed the survey so that they know that their feedback was valuable. </a:t>
            </a:r>
          </a:p>
          <a:p>
            <a:pPr marL="342881" indent="-342881">
              <a:buSzPts val="1100"/>
              <a:buFont typeface="Symbol"/>
              <a:buChar char=""/>
              <a:tabLst>
                <a:tab pos="457175" algn="l"/>
              </a:tabLst>
            </a:pPr>
            <a:r>
              <a:rPr lang="en-US" dirty="0">
                <a:ea typeface="Calibri"/>
                <a:cs typeface="Times New Roman"/>
              </a:rPr>
              <a:t>Internal and external research has shown that student confidentiality is essential for students to feel comfortable and respond honestly to survey items</a:t>
            </a:r>
            <a:r>
              <a:rPr lang="en-US" b="1" dirty="0">
                <a:ea typeface="Calibri"/>
                <a:cs typeface="Times New Roman"/>
              </a:rPr>
              <a:t>.</a:t>
            </a:r>
            <a:endParaRPr lang="en-US" dirty="0">
              <a:ea typeface="Calibri"/>
              <a:cs typeface="Times New Roman"/>
            </a:endParaRPr>
          </a:p>
          <a:p>
            <a:pPr marL="742909" lvl="1" indent="-285735">
              <a:buFont typeface="Courier New"/>
              <a:buChar char="o"/>
            </a:pPr>
            <a:r>
              <a:rPr lang="en-US" dirty="0">
                <a:ea typeface="Calibri"/>
                <a:cs typeface="Times New Roman"/>
              </a:rPr>
              <a:t>Administrators and teachers should communicate with students, in words and actions, that their responses are confidential. </a:t>
            </a:r>
          </a:p>
          <a:p>
            <a:pPr marL="457175" lvl="1"/>
            <a:r>
              <a:rPr lang="en-US" dirty="0">
                <a:ea typeface="Calibri"/>
                <a:cs typeface="Times New Roman"/>
              </a:rPr>
              <a:t>Districts can give students our student information sheet prior to the survey administration.</a:t>
            </a:r>
          </a:p>
        </p:txBody>
      </p:sp>
      <p:sp>
        <p:nvSpPr>
          <p:cNvPr id="4" name="Slide Number Placeholder 3"/>
          <p:cNvSpPr>
            <a:spLocks noGrp="1"/>
          </p:cNvSpPr>
          <p:nvPr>
            <p:ph type="sldNum" sz="quarter" idx="10"/>
          </p:nvPr>
        </p:nvSpPr>
        <p:spPr/>
        <p:txBody>
          <a:bodyPr/>
          <a:lstStyle/>
          <a:p>
            <a:fld id="{A457A3DA-8E4B-4137-ADAB-289E41CFE170}" type="slidenum">
              <a:rPr lang="en-US" smtClean="0"/>
              <a:pPr/>
              <a:t>17</a:t>
            </a:fld>
            <a:endParaRPr lang="en-US"/>
          </a:p>
        </p:txBody>
      </p:sp>
    </p:spTree>
    <p:extLst>
      <p:ext uri="{BB962C8B-B14F-4D97-AF65-F5344CB8AC3E}">
        <p14:creationId xmlns:p14="http://schemas.microsoft.com/office/powerpoint/2010/main" val="270218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81" indent="-342881">
              <a:buFont typeface="Symbol"/>
              <a:buChar char=""/>
            </a:pPr>
            <a:r>
              <a:rPr lang="en-US" sz="1100" dirty="0">
                <a:ea typeface="Calibri"/>
                <a:cs typeface="Times New Roman"/>
              </a:rPr>
              <a:t>Parents, school board members, and other community members should also be informed about the student survey purpose and process. </a:t>
            </a:r>
          </a:p>
          <a:p>
            <a:pPr marL="342881" indent="-342881">
              <a:buFont typeface="Symbol"/>
              <a:buChar char=""/>
            </a:pPr>
            <a:r>
              <a:rPr lang="en-US" sz="1100" dirty="0">
                <a:ea typeface="Calibri"/>
                <a:cs typeface="Times New Roman"/>
              </a:rPr>
              <a:t>Districts can use the resources on our website to communicate with these stakeholders:</a:t>
            </a:r>
          </a:p>
          <a:p>
            <a:pPr marL="1142937" lvl="2" indent="-228588">
              <a:buFont typeface="Courier New"/>
              <a:buChar char="o"/>
            </a:pPr>
            <a:r>
              <a:rPr lang="en-US" sz="1100" dirty="0">
                <a:ea typeface="Calibri"/>
                <a:cs typeface="Times New Roman"/>
              </a:rPr>
              <a:t>Prepared drop-in articles  can be incorporated in existing district and school communications or newsletters </a:t>
            </a:r>
          </a:p>
          <a:p>
            <a:pPr marL="1142937" lvl="2" indent="-228588">
              <a:buFont typeface="Courier New"/>
              <a:buChar char="o"/>
            </a:pPr>
            <a:r>
              <a:rPr lang="en-US" sz="1100" dirty="0">
                <a:ea typeface="Calibri"/>
                <a:cs typeface="Times New Roman"/>
              </a:rPr>
              <a:t>A sample parent letter  can be sent home prior to administration</a:t>
            </a:r>
          </a:p>
          <a:p>
            <a:pPr marL="1142937" lvl="2" indent="-228588">
              <a:buFont typeface="Courier New"/>
              <a:buChar char="o"/>
            </a:pPr>
            <a:r>
              <a:rPr lang="en-US" sz="1100" dirty="0">
                <a:ea typeface="Calibri"/>
                <a:cs typeface="Times New Roman"/>
              </a:rPr>
              <a:t>Our overview of Student Perception Surveys  can be shared with board members and other community stakeholders </a:t>
            </a:r>
          </a:p>
        </p:txBody>
      </p:sp>
      <p:sp>
        <p:nvSpPr>
          <p:cNvPr id="4" name="Slide Number Placeholder 3"/>
          <p:cNvSpPr>
            <a:spLocks noGrp="1"/>
          </p:cNvSpPr>
          <p:nvPr>
            <p:ph type="sldNum" sz="quarter" idx="10"/>
          </p:nvPr>
        </p:nvSpPr>
        <p:spPr/>
        <p:txBody>
          <a:bodyPr/>
          <a:lstStyle/>
          <a:p>
            <a:fld id="{A457A3DA-8E4B-4137-ADAB-289E41CFE170}" type="slidenum">
              <a:rPr lang="en-US" smtClean="0"/>
              <a:pPr/>
              <a:t>18</a:t>
            </a:fld>
            <a:endParaRPr lang="en-US"/>
          </a:p>
        </p:txBody>
      </p:sp>
    </p:spTree>
    <p:extLst>
      <p:ext uri="{BB962C8B-B14F-4D97-AF65-F5344CB8AC3E}">
        <p14:creationId xmlns:p14="http://schemas.microsoft.com/office/powerpoint/2010/main" val="1383406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Assign a district point-person for data collection</a:t>
            </a:r>
            <a:endParaRPr lang="en-US" sz="1100" dirty="0"/>
          </a:p>
          <a:p>
            <a:pPr lvl="0"/>
            <a:r>
              <a:rPr lang="en-US" sz="1100" dirty="0"/>
              <a:t>Accurate and consistent data across the district is important. Sometimes the data you need may exist in different systems at the district- and school-level, and this can complicate data collection efforts. If this is true in your district, build in time to combine data from various sources. It is helpful to have one person collect the data needed for survey administration and aggregate it so that it is consistent across all schools within the district. </a:t>
            </a:r>
          </a:p>
          <a:p>
            <a:r>
              <a:rPr lang="en-US" sz="1100" dirty="0"/>
              <a:t> </a:t>
            </a:r>
          </a:p>
          <a:p>
            <a:pPr lvl="0"/>
            <a:r>
              <a:rPr lang="en-US" sz="1100" dirty="0"/>
              <a:t>Certain data elements are imperative for accurate administration and reporting. These include: </a:t>
            </a:r>
          </a:p>
          <a:p>
            <a:pPr lvl="1"/>
            <a:r>
              <a:rPr lang="en-US" sz="1100" dirty="0"/>
              <a:t>Teacher ID numbers</a:t>
            </a:r>
          </a:p>
          <a:p>
            <a:pPr lvl="1"/>
            <a:r>
              <a:rPr lang="en-US" sz="1100" dirty="0"/>
              <a:t>Student ID numbers</a:t>
            </a:r>
          </a:p>
          <a:p>
            <a:pPr lvl="1"/>
            <a:r>
              <a:rPr lang="en-US" sz="1100" dirty="0"/>
              <a:t>Teacher, student, and course names</a:t>
            </a:r>
          </a:p>
          <a:p>
            <a:pPr lvl="1"/>
            <a:r>
              <a:rPr lang="en-US" sz="1100" dirty="0"/>
              <a:t>Grade level and period (secondary only) information for every student</a:t>
            </a:r>
          </a:p>
          <a:p>
            <a:pPr lvl="0"/>
            <a:r>
              <a:rPr lang="en-US" sz="1100" dirty="0"/>
              <a:t>Your district may also choose to include additional data so that results can be disaggregated by specific subgroups such as relevant student demographics, expected course grade, other student achievement data, or attendance data.</a:t>
            </a:r>
          </a:p>
          <a:p>
            <a:pPr lvl="0"/>
            <a:r>
              <a:rPr lang="en-US" sz="1100" dirty="0"/>
              <a:t>All data not relevant to the survey administration should be removed. this would include school staff who should not be assessed (e.g., administrative staff, librarians, counselors, etc.), student teachers, records for other semesters/trimesters/quarters. </a:t>
            </a:r>
          </a:p>
          <a:p>
            <a:r>
              <a:rPr lang="en-US" sz="1100" b="1" dirty="0"/>
              <a:t>Data verification </a:t>
            </a:r>
            <a:endParaRPr lang="en-US" sz="1100" dirty="0"/>
          </a:p>
          <a:p>
            <a:pPr lvl="0"/>
            <a:r>
              <a:rPr lang="en-US" sz="1100" dirty="0"/>
              <a:t>After the data for survey administration has been collected and aggregated at the district-level, it is important to have building administrators review it before it is used to assign surveys.</a:t>
            </a:r>
          </a:p>
          <a:p>
            <a:pPr lvl="0"/>
            <a:r>
              <a:rPr lang="en-US" sz="1100" dirty="0"/>
              <a:t>See our website for a data checklist and sample data file </a:t>
            </a:r>
          </a:p>
        </p:txBody>
      </p:sp>
      <p:sp>
        <p:nvSpPr>
          <p:cNvPr id="4" name="Slide Number Placeholder 3"/>
          <p:cNvSpPr>
            <a:spLocks noGrp="1"/>
          </p:cNvSpPr>
          <p:nvPr>
            <p:ph type="sldNum" sz="quarter" idx="10"/>
          </p:nvPr>
        </p:nvSpPr>
        <p:spPr/>
        <p:txBody>
          <a:bodyPr/>
          <a:lstStyle/>
          <a:p>
            <a:fld id="{A457A3DA-8E4B-4137-ADAB-289E41CFE170}" type="slidenum">
              <a:rPr lang="en-US" smtClean="0"/>
              <a:pPr/>
              <a:t>19</a:t>
            </a:fld>
            <a:endParaRPr lang="en-US"/>
          </a:p>
        </p:txBody>
      </p:sp>
    </p:spTree>
    <p:extLst>
      <p:ext uri="{BB962C8B-B14F-4D97-AF65-F5344CB8AC3E}">
        <p14:creationId xmlns:p14="http://schemas.microsoft.com/office/powerpoint/2010/main" val="174606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During this presentation we will cover: </a:t>
            </a:r>
          </a:p>
          <a:p>
            <a:pPr>
              <a:buFont typeface="Arial" pitchFamily="34" charset="0"/>
              <a:buChar char="•"/>
            </a:pPr>
            <a:r>
              <a:rPr lang="en-US" dirty="0"/>
              <a:t>An overview of Colorado’s SPS</a:t>
            </a:r>
          </a:p>
          <a:p>
            <a:pPr>
              <a:buFont typeface="Arial" pitchFamily="34" charset="0"/>
              <a:buChar char="•"/>
            </a:pPr>
            <a:r>
              <a:rPr lang="en-US" dirty="0"/>
              <a:t> The planning timeline for administration</a:t>
            </a:r>
          </a:p>
          <a:p>
            <a:pPr>
              <a:buFont typeface="Arial" pitchFamily="34" charset="0"/>
              <a:buChar char="•"/>
            </a:pPr>
            <a:r>
              <a:rPr lang="en-US" dirty="0"/>
              <a:t>How to Engage stakeholders in the survey process</a:t>
            </a:r>
          </a:p>
          <a:p>
            <a:pPr>
              <a:buFont typeface="Arial" pitchFamily="34" charset="0"/>
              <a:buChar char="•"/>
            </a:pPr>
            <a:r>
              <a:rPr lang="en-US" dirty="0"/>
              <a:t>Key decision points</a:t>
            </a:r>
          </a:p>
          <a:p>
            <a:pPr>
              <a:buFont typeface="Arial" pitchFamily="34" charset="0"/>
              <a:buChar char="•"/>
            </a:pPr>
            <a:r>
              <a:rPr lang="en-US" dirty="0"/>
              <a:t>How to develop a communication strategy </a:t>
            </a:r>
          </a:p>
          <a:p>
            <a:pPr>
              <a:buFont typeface="Arial" pitchFamily="34" charset="0"/>
              <a:buChar char="•"/>
            </a:pPr>
            <a:r>
              <a:rPr lang="en-US" dirty="0"/>
              <a:t>Necessary data collection</a:t>
            </a:r>
          </a:p>
          <a:p>
            <a:pPr>
              <a:buFont typeface="Arial" pitchFamily="34" charset="0"/>
              <a:buChar char="•"/>
            </a:pPr>
            <a:r>
              <a:rPr lang="en-US" dirty="0"/>
              <a:t>Survey Administration logistics</a:t>
            </a:r>
          </a:p>
          <a:p>
            <a:pPr>
              <a:buFont typeface="Arial" pitchFamily="34" charset="0"/>
              <a:buChar char="•"/>
            </a:pPr>
            <a:r>
              <a:rPr lang="en-US" dirty="0"/>
              <a:t>How to prepare reports</a:t>
            </a:r>
          </a:p>
          <a:p>
            <a:pPr>
              <a:buFont typeface="Arial" pitchFamily="34" charset="0"/>
              <a:buChar char="•"/>
            </a:pPr>
            <a:r>
              <a:rPr lang="en-US" dirty="0"/>
              <a:t>And how to distribute results</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2</a:t>
            </a:fld>
            <a:endParaRPr lang="en-US"/>
          </a:p>
        </p:txBody>
      </p:sp>
    </p:spTree>
    <p:extLst>
      <p:ext uri="{BB962C8B-B14F-4D97-AF65-F5344CB8AC3E}">
        <p14:creationId xmlns:p14="http://schemas.microsoft.com/office/powerpoint/2010/main" val="247896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881" indent="-342881">
              <a:buSzPts val="1100"/>
              <a:buFont typeface="Symbol"/>
              <a:buChar char=""/>
            </a:pPr>
            <a:r>
              <a:rPr lang="en-US" dirty="0">
                <a:ea typeface="Calibri"/>
                <a:cs typeface="Times New Roman"/>
              </a:rPr>
              <a:t>Although the student perception survey is not a high-stakes assessment, the conditions under which the survey is administered are very important. Ensuring that students take the surveys under appropriate conditions will help ensure that their feedback is reliable and useful. </a:t>
            </a:r>
          </a:p>
          <a:p>
            <a:pPr marL="342881" indent="-342881" defTabSz="914350">
              <a:buSzPts val="1100"/>
              <a:buFont typeface="Symbol"/>
              <a:buChar char=""/>
              <a:defRPr/>
            </a:pPr>
            <a:r>
              <a:rPr lang="en-US" dirty="0">
                <a:ea typeface="Calibri"/>
                <a:cs typeface="Times New Roman"/>
              </a:rPr>
              <a:t>Survey materials should be customized to reflect all key decisions. See our website for survey material templates such as proctor and building coordinator guides.</a:t>
            </a:r>
          </a:p>
          <a:p>
            <a:pPr marL="342881" indent="-342881">
              <a:buSzPts val="1100"/>
              <a:buFont typeface="Symbol"/>
              <a:buChar char=""/>
            </a:pPr>
            <a:r>
              <a:rPr lang="en-US" dirty="0">
                <a:ea typeface="Calibri"/>
                <a:cs typeface="Times New Roman"/>
              </a:rPr>
              <a:t>Districts and schools should take steps to ensure that students know their confidentiality is being maintained:</a:t>
            </a:r>
          </a:p>
          <a:p>
            <a:pPr marL="742909" lvl="1" indent="-285735">
              <a:lnSpc>
                <a:spcPct val="115000"/>
              </a:lnSpc>
              <a:buFont typeface="Courier New"/>
              <a:buChar char="o"/>
            </a:pPr>
            <a:r>
              <a:rPr lang="en-US" dirty="0">
                <a:ea typeface="Calibri"/>
                <a:cs typeface="Times New Roman"/>
              </a:rPr>
              <a:t>At the elementary level, teachers should not proctor surveys for their own students. </a:t>
            </a:r>
          </a:p>
          <a:p>
            <a:pPr marL="1142937" lvl="2" indent="-228588">
              <a:lnSpc>
                <a:spcPct val="115000"/>
              </a:lnSpc>
              <a:buFont typeface="Wingdings"/>
              <a:buChar char=""/>
            </a:pPr>
            <a:r>
              <a:rPr lang="en-US" dirty="0">
                <a:ea typeface="Calibri"/>
                <a:cs typeface="Times New Roman"/>
              </a:rPr>
              <a:t>This is not meant to isolate the teacher or create an atmosphere of secrecy, but instead to ensure that students feel comfortable answering honestly. </a:t>
            </a:r>
          </a:p>
          <a:p>
            <a:pPr marL="1142937" lvl="2" indent="-228588">
              <a:lnSpc>
                <a:spcPct val="115000"/>
              </a:lnSpc>
              <a:buFont typeface="Wingdings"/>
              <a:buChar char=""/>
            </a:pPr>
            <a:r>
              <a:rPr lang="en-US" dirty="0">
                <a:ea typeface="Calibri"/>
                <a:cs typeface="Times New Roman"/>
              </a:rPr>
              <a:t>This does not mean that the survey administration has to feel overly-prescriptive or formal; for example, teachers could swap classes with colleagues or work with instructional assistants or other staff members to proctor the survey at a convenient time.</a:t>
            </a:r>
          </a:p>
          <a:p>
            <a:pPr marL="742909" lvl="1" indent="-285735">
              <a:lnSpc>
                <a:spcPct val="115000"/>
              </a:lnSpc>
              <a:buFont typeface="Courier New"/>
              <a:buChar char="o"/>
            </a:pPr>
            <a:r>
              <a:rPr lang="en-US" dirty="0">
                <a:ea typeface="Calibri"/>
                <a:cs typeface="Times New Roman"/>
              </a:rPr>
              <a:t>Due to the recommended random sampling criteria at the secondary level, teachers may proctor a class where some of the students are completing a survey about them.</a:t>
            </a:r>
          </a:p>
          <a:p>
            <a:pPr marL="1142937" lvl="2" indent="-228588">
              <a:lnSpc>
                <a:spcPct val="115000"/>
              </a:lnSpc>
              <a:buFont typeface="Wingdings"/>
              <a:buChar char=""/>
            </a:pPr>
            <a:r>
              <a:rPr lang="en-US" dirty="0">
                <a:ea typeface="Calibri"/>
                <a:cs typeface="Times New Roman"/>
              </a:rPr>
              <a:t>Students should receive survey materials in a way that protects their confidentiality. </a:t>
            </a:r>
          </a:p>
          <a:p>
            <a:pPr marL="342881" indent="-342881">
              <a:lnSpc>
                <a:spcPct val="115000"/>
              </a:lnSpc>
              <a:buFont typeface="Symbol"/>
              <a:buChar char=""/>
            </a:pPr>
            <a:r>
              <a:rPr lang="en-US" dirty="0">
                <a:ea typeface="Calibri"/>
                <a:cs typeface="Times New Roman"/>
              </a:rPr>
              <a:t>Proctors should feel comfortable providing any accommodations that students need to access the survey.</a:t>
            </a:r>
          </a:p>
          <a:p>
            <a:pPr marL="742909" lvl="1" indent="-285735">
              <a:buFont typeface="Courier New"/>
              <a:buChar char="o"/>
            </a:pPr>
            <a:r>
              <a:rPr lang="en-US" dirty="0">
                <a:ea typeface="Calibri"/>
                <a:cs typeface="Times New Roman"/>
              </a:rPr>
              <a:t>Use the IEPs of students with disabilities to identify any accommodations those students might need. Alternate arrangements should be made for these students in advance of administration day.</a:t>
            </a:r>
          </a:p>
          <a:p>
            <a:pPr marL="742909" lvl="1" indent="-285735">
              <a:lnSpc>
                <a:spcPct val="115000"/>
              </a:lnSpc>
              <a:buFont typeface="Courier New"/>
              <a:buChar char="o"/>
            </a:pPr>
            <a:r>
              <a:rPr lang="en-US" dirty="0">
                <a:ea typeface="Calibri"/>
                <a:cs typeface="Times New Roman"/>
              </a:rPr>
              <a:t>Because the survey does not test students’ academic knowledge, proctors can read the entire survey out loud to any group of students.</a:t>
            </a:r>
          </a:p>
          <a:p>
            <a:pPr marL="1142937" lvl="2" indent="-228588">
              <a:lnSpc>
                <a:spcPct val="115000"/>
              </a:lnSpc>
              <a:buFont typeface="Wingdings"/>
              <a:buChar char=""/>
            </a:pPr>
            <a:r>
              <a:rPr lang="en-US" dirty="0">
                <a:ea typeface="Calibri"/>
                <a:cs typeface="Times New Roman"/>
              </a:rPr>
              <a:t>In fact, for elementary students we </a:t>
            </a:r>
            <a:r>
              <a:rPr lang="en-US" b="1" dirty="0">
                <a:ea typeface="Calibri"/>
                <a:cs typeface="Times New Roman"/>
              </a:rPr>
              <a:t>recommend </a:t>
            </a:r>
            <a:r>
              <a:rPr lang="en-US" dirty="0">
                <a:ea typeface="Calibri"/>
                <a:cs typeface="Times New Roman"/>
              </a:rPr>
              <a:t>that the entire survey is read aloud. </a:t>
            </a:r>
          </a:p>
          <a:p>
            <a:pPr marL="742909" lvl="1" indent="-285735">
              <a:lnSpc>
                <a:spcPct val="115000"/>
              </a:lnSpc>
              <a:buFont typeface="Courier New"/>
              <a:buChar char="o"/>
            </a:pPr>
            <a:r>
              <a:rPr lang="en-US" dirty="0">
                <a:ea typeface="Calibri"/>
                <a:cs typeface="Times New Roman"/>
              </a:rPr>
              <a:t>Proctors can also help students with any questions that they have about the survey as long as they are not answering questions about the teacher being reviewed.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20</a:t>
            </a:fld>
            <a:endParaRPr lang="en-US"/>
          </a:p>
        </p:txBody>
      </p:sp>
    </p:spTree>
    <p:extLst>
      <p:ext uri="{BB962C8B-B14F-4D97-AF65-F5344CB8AC3E}">
        <p14:creationId xmlns:p14="http://schemas.microsoft.com/office/powerpoint/2010/main" val="2505553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50">
              <a:defRPr/>
            </a:pPr>
            <a:r>
              <a:rPr lang="en-US" sz="1100" dirty="0"/>
              <a:t>There are several things to consider when preparing reports or working with a vendor to decide how results will be presented:</a:t>
            </a:r>
          </a:p>
          <a:p>
            <a:endParaRPr lang="en-US" sz="1100" dirty="0"/>
          </a:p>
          <a:p>
            <a:r>
              <a:rPr lang="en-US" sz="1100" dirty="0"/>
              <a:t>Special care should be taken to ensure data quality before preparing reports: </a:t>
            </a:r>
          </a:p>
          <a:p>
            <a:r>
              <a:rPr lang="en-US" sz="1100" dirty="0"/>
              <a:t>Analysts should thoroughly review all data and correct or eliminate any irregularities such as duplicate or incomplete responses or instances where the student assignment does not match the data the student entered (like if a student was assigned to survey Mr. Smith but wrote Mrs. Jones on the survey). </a:t>
            </a:r>
          </a:p>
          <a:p>
            <a:r>
              <a:rPr lang="en-US" sz="1100" dirty="0"/>
              <a:t> District personnel and analysts should always consider potential unintentional violations of confidentiality when reporting on the data from the Student Perception Survey. For example, in a small district, providing comparison data for other schools could potentially yield information about the scores and trends in a specific building. The same concern holds for teachers in similar grades and/or content areas. </a:t>
            </a:r>
          </a:p>
          <a:p>
            <a:r>
              <a:rPr lang="en-US" sz="1100" dirty="0"/>
              <a:t> Your district has the option to include an open-ended question at the end of the survey:  “</a:t>
            </a:r>
            <a:r>
              <a:rPr lang="en-US" sz="1100" i="1" dirty="0"/>
              <a:t>Do you have any other thoughts or feedback for your teacher?</a:t>
            </a:r>
            <a:r>
              <a:rPr lang="en-US" sz="1100" dirty="0"/>
              <a:t>”  If your district decides to include the open-ended question, it is critical that this data be used carefully. Because it provides such rich, actionable feedback to teachers, we recommend sharing open-ended responses directly with teachers. However, this involves a serious time-commitment and several safeguards to protect student confidentiality. All open-ended comments must be read and reviewed prior to sharing with teachers and potential threats to confidentiality (e.g., a student signing their name in the lower grades) should be edited or deleted. </a:t>
            </a:r>
          </a:p>
          <a:p>
            <a:endParaRPr lang="en-US" sz="1100" dirty="0"/>
          </a:p>
          <a:p>
            <a:pPr defTabSz="914350">
              <a:defRPr/>
            </a:pPr>
            <a:r>
              <a:rPr lang="en-US" sz="1100" dirty="0"/>
              <a:t>In general, there are two ways we recommend presenting teacher-level results in the aggregate: </a:t>
            </a:r>
          </a:p>
          <a:p>
            <a:r>
              <a:rPr lang="en-US" sz="1100" dirty="0"/>
              <a:t>As a mean score or  as the percent of responses in the top two categories, referred to as “percent favorable.” Either of these options can be calculated by item, element, and overall. </a:t>
            </a:r>
          </a:p>
          <a:p>
            <a:r>
              <a:rPr lang="en-US" sz="1100" dirty="0"/>
              <a:t>The decision to use either method is defensible and should be made based on the needs of your teachers.</a:t>
            </a:r>
          </a:p>
          <a:p>
            <a:endParaRPr lang="en-US" sz="1100" dirty="0"/>
          </a:p>
          <a:p>
            <a:pPr defTabSz="914350">
              <a:defRPr/>
            </a:pPr>
            <a:r>
              <a:rPr lang="en-US" sz="1100" dirty="0"/>
              <a:t>The way you choose to organize your reports should align with the way you want to use the results. For example, if you want to include an aggregate score as one measure in a teacher’s final evaluation, your reporting should include some aggregate measure. At a minimum, teachers should always be provided with the same information that is shared with their district, principal, or evaluator. </a:t>
            </a:r>
          </a:p>
          <a:p>
            <a:pPr defTabSz="914350">
              <a:defRPr/>
            </a:pPr>
            <a:r>
              <a:rPr lang="en-US" sz="1100" dirty="0"/>
              <a:t>Reports can be organized by the four survey elements, by individual question, or as an aggregate score of all questions. </a:t>
            </a:r>
          </a:p>
        </p:txBody>
      </p:sp>
      <p:sp>
        <p:nvSpPr>
          <p:cNvPr id="4" name="Slide Number Placeholder 3"/>
          <p:cNvSpPr>
            <a:spLocks noGrp="1"/>
          </p:cNvSpPr>
          <p:nvPr>
            <p:ph type="sldNum" sz="quarter" idx="10"/>
          </p:nvPr>
        </p:nvSpPr>
        <p:spPr/>
        <p:txBody>
          <a:bodyPr/>
          <a:lstStyle/>
          <a:p>
            <a:fld id="{A457A3DA-8E4B-4137-ADAB-289E41CFE170}" type="slidenum">
              <a:rPr lang="en-US" smtClean="0"/>
              <a:pPr/>
              <a:t>21</a:t>
            </a:fld>
            <a:endParaRPr lang="en-US"/>
          </a:p>
        </p:txBody>
      </p:sp>
    </p:spTree>
    <p:extLst>
      <p:ext uri="{BB962C8B-B14F-4D97-AF65-F5344CB8AC3E}">
        <p14:creationId xmlns:p14="http://schemas.microsoft.com/office/powerpoint/2010/main" val="684164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Although results will be a powerful tool for understanding student experiences, it is natural for teachers to feel some anxiety or skepticism when reviewing the data for the first time. To ensure that teachers are able to use the results to best inform their practice, plan ahead for the distribution of survey results during the initial planning stages.</a:t>
            </a:r>
          </a:p>
          <a:p>
            <a:pPr marL="342881" indent="-342881">
              <a:buFont typeface="Symbol"/>
              <a:buChar char=""/>
            </a:pPr>
            <a:r>
              <a:rPr lang="en-US" dirty="0">
                <a:ea typeface="Calibri"/>
                <a:cs typeface="Times New Roman"/>
              </a:rPr>
              <a:t>If possible, release results on a day and time when teachers will have some “alone-time” to review and reflect. This could be at the end of the school day or on a non-student contact day. </a:t>
            </a:r>
          </a:p>
          <a:p>
            <a:pPr marL="342881" indent="-342881">
              <a:buFont typeface="Symbol"/>
              <a:buChar char=""/>
            </a:pPr>
            <a:r>
              <a:rPr lang="en-US" dirty="0">
                <a:ea typeface="Calibri"/>
                <a:cs typeface="Times New Roman"/>
              </a:rPr>
              <a:t>Consider a gradual release of data that begins with school- and/or district-level results. This will allow teachers to engage with the data in a non-threatening way and to think about the implications of that data with their colleagues.</a:t>
            </a:r>
          </a:p>
          <a:p>
            <a:pPr marL="342881" indent="-342881">
              <a:buFont typeface="Symbol"/>
              <a:buChar char=""/>
            </a:pPr>
            <a:r>
              <a:rPr lang="en-US" dirty="0">
                <a:ea typeface="Calibri"/>
                <a:cs typeface="Times New Roman"/>
              </a:rPr>
              <a:t>Share the timeline for report release with teachers as soon as possible. </a:t>
            </a:r>
          </a:p>
          <a:p>
            <a:pPr marL="342881" indent="-342881">
              <a:buFont typeface="Symbol"/>
              <a:buChar char=""/>
            </a:pPr>
            <a:r>
              <a:rPr lang="en-US" dirty="0">
                <a:ea typeface="Calibri"/>
                <a:cs typeface="Times New Roman"/>
              </a:rPr>
              <a:t>If you will share teacher-level results with evaluators, coaches, or principals, make sure those groups are aware of the timeline. This will allow them to prepare supports for their staff and teachers. </a:t>
            </a:r>
          </a:p>
          <a:p>
            <a:pPr marL="342881" indent="-342881">
              <a:buFont typeface="Symbol"/>
              <a:buChar char=""/>
            </a:pPr>
            <a:r>
              <a:rPr lang="en-US" dirty="0">
                <a:ea typeface="Calibri"/>
                <a:cs typeface="Times New Roman"/>
              </a:rPr>
              <a:t>As mentioned previously, it is important to have a clear plan about how results will be used, as well as district- and school-level plans in for professional development around survey results</a:t>
            </a:r>
          </a:p>
          <a:p>
            <a:pPr marL="342881" indent="-342881">
              <a:buFont typeface="Symbol"/>
              <a:buChar char=""/>
            </a:pPr>
            <a:r>
              <a:rPr lang="en-US" dirty="0">
                <a:ea typeface="Calibri"/>
                <a:cs typeface="Times New Roman"/>
              </a:rPr>
              <a:t>Districts can use the resources on our website to assist with the use of results</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22</a:t>
            </a:fld>
            <a:endParaRPr lang="en-US"/>
          </a:p>
        </p:txBody>
      </p:sp>
    </p:spTree>
    <p:extLst>
      <p:ext uri="{BB962C8B-B14F-4D97-AF65-F5344CB8AC3E}">
        <p14:creationId xmlns:p14="http://schemas.microsoft.com/office/powerpoint/2010/main" val="3814842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this has been a helpful introduction to planning for a Student</a:t>
            </a:r>
            <a:r>
              <a:rPr lang="en-US" baseline="0" dirty="0" smtClean="0"/>
              <a:t> Perception Survey. You can find a comprehensive district planning toolkit on our website that includes all of the resources mentioned during this presentation and many more. </a:t>
            </a:r>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23</a:t>
            </a:fld>
            <a:endParaRPr lang="en-US"/>
          </a:p>
        </p:txBody>
      </p:sp>
    </p:spTree>
    <p:extLst>
      <p:ext uri="{BB962C8B-B14F-4D97-AF65-F5344CB8AC3E}">
        <p14:creationId xmlns:p14="http://schemas.microsoft.com/office/powerpoint/2010/main" val="4043554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also worked</a:t>
            </a:r>
            <a:r>
              <a:rPr lang="en-US" baseline="0" dirty="0" smtClean="0"/>
              <a:t> with teachers and coaches to develop teacher reflection and coaching toolkits for Colorado’s Student Perception Survey. These resources are also available on our website. </a:t>
            </a:r>
            <a:endParaRPr lang="en-US" dirty="0"/>
          </a:p>
        </p:txBody>
      </p:sp>
      <p:sp>
        <p:nvSpPr>
          <p:cNvPr id="4" name="Slide Number Placeholder 3"/>
          <p:cNvSpPr>
            <a:spLocks noGrp="1"/>
          </p:cNvSpPr>
          <p:nvPr>
            <p:ph type="sldNum" sz="quarter" idx="10"/>
          </p:nvPr>
        </p:nvSpPr>
        <p:spPr/>
        <p:txBody>
          <a:bodyPr/>
          <a:lstStyle/>
          <a:p>
            <a:fld id="{49AF8A1E-8137-6C47-8C7B-3F3E37866B01}" type="slidenum">
              <a:rPr lang="en-US" smtClean="0"/>
              <a:t>24</a:t>
            </a:fld>
            <a:endParaRPr lang="en-US"/>
          </a:p>
        </p:txBody>
      </p:sp>
    </p:spTree>
    <p:extLst>
      <p:ext uri="{BB962C8B-B14F-4D97-AF65-F5344CB8AC3E}">
        <p14:creationId xmlns:p14="http://schemas.microsoft.com/office/powerpoint/2010/main" val="186003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use a student perception</a:t>
            </a:r>
            <a:r>
              <a:rPr lang="en-US" baseline="0" dirty="0" smtClean="0"/>
              <a:t> survey?</a:t>
            </a:r>
          </a:p>
          <a:p>
            <a:endParaRPr lang="en-US" dirty="0" smtClean="0"/>
          </a:p>
          <a:p>
            <a:r>
              <a:rPr lang="en-US" dirty="0" smtClean="0"/>
              <a:t>Student Perception Surveys provide teachers, schools,</a:t>
            </a:r>
            <a:r>
              <a:rPr lang="en-US" baseline="0" dirty="0" smtClean="0"/>
              <a:t> and districts with a unique form of actionable feedback that can be used to immediately inform practice.</a:t>
            </a:r>
          </a:p>
          <a:p>
            <a:r>
              <a:rPr lang="en-US" dirty="0" smtClean="0"/>
              <a:t>Students</a:t>
            </a:r>
            <a:r>
              <a:rPr lang="en-US" baseline="0" dirty="0" smtClean="0"/>
              <a:t> spend hundreds of hours in classrooms experiencing instruction which puts them in a unique position to contribute to a comprehensive picture of a teacher’s classroom practice.</a:t>
            </a:r>
          </a:p>
          <a:p>
            <a:r>
              <a:rPr lang="en-US" baseline="0" dirty="0" smtClean="0"/>
              <a:t>Survey data can contribute to a big-picture view of how students experience instruction and identify trends in engagement, classroom culture and inclusiveness.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3</a:t>
            </a:fld>
            <a:endParaRPr lang="en-US"/>
          </a:p>
        </p:txBody>
      </p:sp>
    </p:spTree>
    <p:extLst>
      <p:ext uri="{BB962C8B-B14F-4D97-AF65-F5344CB8AC3E}">
        <p14:creationId xmlns:p14="http://schemas.microsoft.com/office/powerpoint/2010/main" val="386532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2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ormAutofit lnSpcReduction="10000"/>
          </a:bodyPr>
          <a:lstStyle/>
          <a:p>
            <a:r>
              <a:rPr lang="en-US" dirty="0"/>
              <a:t>Research supports the use of student perception surveys as part of a comprehensive picture of educator effectiveness. </a:t>
            </a:r>
          </a:p>
          <a:p>
            <a:r>
              <a:rPr lang="en-US" dirty="0"/>
              <a:t>The largest and most recent inquiry into the use of student feedback in assessing teacher practice is the Measures of Effective Teaching (MET) Project. </a:t>
            </a:r>
            <a:r>
              <a:rPr lang="en-US" dirty="0" smtClean="0"/>
              <a:t>The </a:t>
            </a:r>
            <a:r>
              <a:rPr lang="en-US" dirty="0"/>
              <a:t>MET study tested several measures that can be used to evaluate multiple aspects of a teacher’s contribution to student learning.  One of these measures was a student perception survey. The MET study had two significant findings around student perception surveys: </a:t>
            </a:r>
          </a:p>
          <a:p>
            <a:pPr lvl="0"/>
            <a:r>
              <a:rPr lang="en-US" dirty="0"/>
              <a:t>When student surveys are combined with observation and student growth data, these three measures tell us more and are able to predict future effectiveness better than any of them alone.</a:t>
            </a:r>
            <a:r>
              <a:rPr lang="en-US" baseline="30000" dirty="0"/>
              <a:t> </a:t>
            </a:r>
            <a:endParaRPr lang="en-US" dirty="0"/>
          </a:p>
          <a:p>
            <a:pPr lvl="0"/>
            <a:r>
              <a:rPr lang="en-US" dirty="0"/>
              <a:t>The study also found that student perception survey results are correlated to student achievement gains. </a:t>
            </a:r>
          </a:p>
          <a:p>
            <a:pPr lvl="0"/>
            <a:r>
              <a:rPr lang="en-US" dirty="0"/>
              <a:t>On a broader scale, the use of student feedback more generally has been shown to impact both teachers and students positively.  On the one hand, teachers can learn about patterns in their teaching that they may not have been aware of, and how those approaches impact student learning.  On the other hand, students are given a forum in which they can be heard, and this emphasis on student voice promotes both reflection and responsibility on the part of the students.</a:t>
            </a:r>
          </a:p>
          <a:p>
            <a:pPr lvl="0"/>
            <a:r>
              <a:rPr lang="en-US" dirty="0"/>
              <a:t>For more information on the research behind student surveys see our research overview</a:t>
            </a:r>
          </a:p>
          <a:p>
            <a:endParaRPr lang="en-US" dirty="0"/>
          </a:p>
          <a:p>
            <a:pPr lvl="0"/>
            <a:endParaRPr lang="en-US" dirty="0"/>
          </a:p>
          <a:p>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Bef>
                <a:spcPts val="1800"/>
              </a:spcBef>
            </a:pPr>
            <a:r>
              <a:rPr lang="en-US" dirty="0" smtClean="0">
                <a:solidFill>
                  <a:schemeClr val="tx2"/>
                </a:solidFill>
              </a:rPr>
              <a:t>Colorado’s Student Perception survey has 34-items that ask students about their learning experiences </a:t>
            </a:r>
          </a:p>
          <a:p>
            <a:pPr>
              <a:spcBef>
                <a:spcPts val="1800"/>
              </a:spcBef>
            </a:pPr>
            <a:r>
              <a:rPr lang="en-US" dirty="0" smtClean="0">
                <a:solidFill>
                  <a:schemeClr val="tx2"/>
                </a:solidFill>
              </a:rPr>
              <a:t>There are two versions of the survey, one for grades 3-5 and one for grades 6-12</a:t>
            </a:r>
          </a:p>
          <a:p>
            <a:pPr lvl="0"/>
            <a:r>
              <a:rPr lang="en-US" dirty="0" smtClean="0">
                <a:solidFill>
                  <a:schemeClr val="tx2"/>
                </a:solidFill>
              </a:rPr>
              <a:t>The survey</a:t>
            </a:r>
            <a:r>
              <a:rPr lang="en-US" baseline="0" dirty="0" smtClean="0">
                <a:solidFill>
                  <a:schemeClr val="tx2"/>
                </a:solidFill>
              </a:rPr>
              <a:t> was d</a:t>
            </a:r>
            <a:r>
              <a:rPr lang="en-US" dirty="0" smtClean="0">
                <a:solidFill>
                  <a:schemeClr val="tx2"/>
                </a:solidFill>
              </a:rPr>
              <a:t>eveloped by the Colorado Legacy Foundation</a:t>
            </a:r>
            <a:r>
              <a:rPr lang="en-US" baseline="0" dirty="0" smtClean="0">
                <a:solidFill>
                  <a:schemeClr val="tx2"/>
                </a:solidFill>
              </a:rPr>
              <a:t> and </a:t>
            </a:r>
            <a:r>
              <a:rPr lang="en-US" dirty="0" smtClean="0">
                <a:solidFill>
                  <a:schemeClr val="tx2"/>
                </a:solidFill>
              </a:rPr>
              <a:t>piloted in 16 Colorado districts</a:t>
            </a:r>
            <a:r>
              <a:rPr lang="en-US" dirty="0" smtClean="0"/>
              <a:t>. </a:t>
            </a:r>
            <a:r>
              <a:rPr lang="en-US" dirty="0"/>
              <a:t>The pilot districts represented a range of diverse characteristics including diverse geographies, varying levels of technological access and highly variable support staff structures. </a:t>
            </a:r>
          </a:p>
          <a:p>
            <a:pPr>
              <a:spcBef>
                <a:spcPts val="1800"/>
              </a:spcBef>
            </a:pPr>
            <a:r>
              <a:rPr lang="en-US" dirty="0" smtClean="0">
                <a:solidFill>
                  <a:schemeClr val="tx2"/>
                </a:solidFill>
              </a:rPr>
              <a:t>The</a:t>
            </a:r>
            <a:r>
              <a:rPr lang="en-US" baseline="0" dirty="0" smtClean="0">
                <a:solidFill>
                  <a:schemeClr val="tx2"/>
                </a:solidFill>
              </a:rPr>
              <a:t> survey</a:t>
            </a:r>
            <a:r>
              <a:rPr lang="en-US" dirty="0" smtClean="0">
                <a:solidFill>
                  <a:schemeClr val="tx2"/>
                </a:solidFill>
              </a:rPr>
              <a:t> has a rigorous analysis of results from the pilot confirm that the survey is fair, valid, and reliable.</a:t>
            </a:r>
          </a:p>
          <a:p>
            <a:pPr>
              <a:spcBef>
                <a:spcPts val="1800"/>
              </a:spcBef>
            </a:pPr>
            <a:r>
              <a:rPr lang="en-US" dirty="0" smtClean="0">
                <a:solidFill>
                  <a:schemeClr val="tx2"/>
                </a:solidFill>
              </a:rPr>
              <a:t>The survey maps to Colorado’s Teacher Quality Standards</a:t>
            </a:r>
            <a:r>
              <a:rPr lang="en-US" baseline="0" dirty="0" smtClean="0">
                <a:solidFill>
                  <a:schemeClr val="tx2"/>
                </a:solidFill>
              </a:rPr>
              <a:t> and can be used as a formative tool to improve practice. </a:t>
            </a:r>
          </a:p>
          <a:p>
            <a:pPr defTabSz="914350">
              <a:spcBef>
                <a:spcPts val="1800"/>
              </a:spcBef>
              <a:defRPr/>
            </a:pPr>
            <a:r>
              <a:rPr lang="en-US" dirty="0" smtClean="0">
                <a:solidFill>
                  <a:schemeClr val="tx2"/>
                </a:solidFill>
              </a:rPr>
              <a:t>Survey measures elements of student experience that have been demonstrated to correlate most closely to student growth.</a:t>
            </a:r>
          </a:p>
          <a:p>
            <a:pPr defTabSz="914350">
              <a:spcBef>
                <a:spcPts val="1800"/>
              </a:spcBef>
              <a:defRPr/>
            </a:pPr>
            <a:endParaRPr lang="en-US" dirty="0" smtClean="0">
              <a:solidFill>
                <a:schemeClr val="tx2"/>
              </a:solidFill>
            </a:endParaRPr>
          </a:p>
          <a:p>
            <a:pPr defTabSz="914350">
              <a:spcBef>
                <a:spcPts val="1800"/>
              </a:spcBef>
              <a:defRPr/>
            </a:pPr>
            <a:r>
              <a:rPr lang="en-US" baseline="0" dirty="0" smtClean="0">
                <a:solidFill>
                  <a:schemeClr val="tx2"/>
                </a:solidFill>
              </a:rPr>
              <a:t>For more information on the survey development process and information about validity and reliability of the survey see our website for the full technical report. </a:t>
            </a:r>
            <a:endParaRPr lang="en-US" dirty="0" smtClean="0">
              <a:solidFill>
                <a:srgbClr val="FF0000"/>
              </a:solidFill>
            </a:endParaRPr>
          </a:p>
          <a:p>
            <a:pPr defTabSz="914350">
              <a:spcBef>
                <a:spcPts val="1800"/>
              </a:spcBef>
              <a:defRPr/>
            </a:pPr>
            <a:endParaRPr lang="en-US" dirty="0" smtClean="0">
              <a:solidFill>
                <a:schemeClr val="tx2"/>
              </a:solidFill>
            </a:endParaRPr>
          </a:p>
        </p:txBody>
      </p:sp>
      <p:sp>
        <p:nvSpPr>
          <p:cNvPr id="4" name="Slide Number Placeholder 3"/>
          <p:cNvSpPr>
            <a:spLocks noGrp="1"/>
          </p:cNvSpPr>
          <p:nvPr>
            <p:ph type="sldNum" sz="quarter" idx="10"/>
          </p:nvPr>
        </p:nvSpPr>
        <p:spPr/>
        <p:txBody>
          <a:bodyPr/>
          <a:lstStyle/>
          <a:p>
            <a:fld id="{A457A3DA-8E4B-4137-ADAB-289E41CFE170}" type="slidenum">
              <a:rPr lang="en-US" smtClean="0"/>
              <a:pPr/>
              <a:t>5</a:t>
            </a:fld>
            <a:endParaRPr lang="en-US"/>
          </a:p>
        </p:txBody>
      </p:sp>
    </p:spTree>
    <p:extLst>
      <p:ext uri="{BB962C8B-B14F-4D97-AF65-F5344CB8AC3E}">
        <p14:creationId xmlns:p14="http://schemas.microsoft.com/office/powerpoint/2010/main" val="311070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survey questions are organized by four elements: </a:t>
            </a:r>
          </a:p>
          <a:p>
            <a:endParaRPr lang="en-US" dirty="0"/>
          </a:p>
          <a:p>
            <a:r>
              <a:rPr lang="en-US" dirty="0"/>
              <a:t>The first element, </a:t>
            </a:r>
            <a:r>
              <a:rPr lang="en-US" b="1" dirty="0"/>
              <a:t>Student Learning</a:t>
            </a:r>
            <a:r>
              <a:rPr lang="en-US" dirty="0"/>
              <a:t>, primarily relates to Colorado teacher quality Standards I and III and the questions associated with this element relate to both content and pedagogy. </a:t>
            </a:r>
          </a:p>
          <a:p>
            <a:r>
              <a:rPr lang="en-US" dirty="0"/>
              <a:t>The remaining three elements, </a:t>
            </a:r>
            <a:r>
              <a:rPr lang="en-US" b="1" dirty="0"/>
              <a:t>Student-Centered Environment</a:t>
            </a:r>
            <a:r>
              <a:rPr lang="en-US" dirty="0"/>
              <a:t>, </a:t>
            </a:r>
            <a:r>
              <a:rPr lang="en-US" b="1" dirty="0"/>
              <a:t>Classroom Community</a:t>
            </a:r>
            <a:r>
              <a:rPr lang="en-US" dirty="0"/>
              <a:t>, and</a:t>
            </a:r>
            <a:r>
              <a:rPr lang="en-US" b="1" dirty="0"/>
              <a:t> Classroom Management</a:t>
            </a:r>
            <a:r>
              <a:rPr lang="en-US" dirty="0"/>
              <a:t> primarily relate to Standard II, as these are all crucial aspects of establishing a safe, inclusive, and respectful learning environment for a diverse population of students. </a:t>
            </a:r>
          </a:p>
          <a:p>
            <a:endParaRPr lang="en-US" dirty="0"/>
          </a:p>
          <a:p>
            <a:r>
              <a:rPr lang="en-US" dirty="0"/>
              <a:t>Click on the link to see the full surveys for grades 3-5 and grades 6-12.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6</a:t>
            </a:fld>
            <a:endParaRPr lang="en-US"/>
          </a:p>
        </p:txBody>
      </p:sp>
    </p:spTree>
    <p:extLst>
      <p:ext uri="{BB962C8B-B14F-4D97-AF65-F5344CB8AC3E}">
        <p14:creationId xmlns:p14="http://schemas.microsoft.com/office/powerpoint/2010/main" val="1127549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a Student Perception Survey is a complex process that involves many interconnected decisions. To ensure that the survey yields reliable results, schools and school districts must implement the survey with fidelity and thoughtfully engage all stakeholders. Districts should decide how and when they would like to use results and then backwards plan from that </a:t>
            </a:r>
            <a:r>
              <a:rPr lang="en-US" dirty="0" smtClean="0"/>
              <a:t>date.</a:t>
            </a:r>
            <a:r>
              <a:rPr lang="en-US" baseline="0" dirty="0" smtClean="0"/>
              <a:t> </a:t>
            </a:r>
            <a:r>
              <a:rPr lang="en-US" dirty="0" smtClean="0"/>
              <a:t>This </a:t>
            </a:r>
            <a:r>
              <a:rPr lang="en-US" dirty="0"/>
              <a:t>chart outlines all of the key tasks that must happen for successful administration and accurate results. See our full planning guide for a more detailed timeline and in-depth explanations of each task.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7</a:t>
            </a:fld>
            <a:endParaRPr lang="en-US"/>
          </a:p>
        </p:txBody>
      </p:sp>
    </p:spTree>
    <p:extLst>
      <p:ext uri="{BB962C8B-B14F-4D97-AF65-F5344CB8AC3E}">
        <p14:creationId xmlns:p14="http://schemas.microsoft.com/office/powerpoint/2010/main" val="3336089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Building trust and investment in the survey process is a key first step in planning. </a:t>
            </a:r>
          </a:p>
          <a:p>
            <a:pPr defTabSz="914350">
              <a:defRPr/>
            </a:pPr>
            <a:r>
              <a:rPr lang="en-US" dirty="0"/>
              <a:t>Districts should assign a survey coordinator that can manage the survey process across all schools. The survey coordinator should work with the superintendent or other senior leadership to form a planning committee that includes representatives from key stakeholder groups such as district and building administrators, teachers, including representatives from the teachers association and district data staff member(s) like a member of the IT and/or or assessment/data office. Having a variety of people on the planning committee will build transparency and create strong communication throughout your district. </a:t>
            </a:r>
          </a:p>
          <a:p>
            <a:pPr defTabSz="914350">
              <a:defRPr/>
            </a:pPr>
            <a:r>
              <a:rPr lang="en-US" dirty="0"/>
              <a:t>The planning committee will make several key decisions about the administration process. </a:t>
            </a:r>
          </a:p>
          <a:p>
            <a:endParaRPr lang="en-US" dirty="0"/>
          </a:p>
        </p:txBody>
      </p:sp>
      <p:sp>
        <p:nvSpPr>
          <p:cNvPr id="4" name="Slide Number Placeholder 3"/>
          <p:cNvSpPr>
            <a:spLocks noGrp="1"/>
          </p:cNvSpPr>
          <p:nvPr>
            <p:ph type="sldNum" sz="quarter" idx="10"/>
          </p:nvPr>
        </p:nvSpPr>
        <p:spPr/>
        <p:txBody>
          <a:bodyPr/>
          <a:lstStyle/>
          <a:p>
            <a:fld id="{A457A3DA-8E4B-4137-ADAB-289E41CFE170}" type="slidenum">
              <a:rPr lang="en-US" smtClean="0"/>
              <a:pPr/>
              <a:t>8</a:t>
            </a:fld>
            <a:endParaRPr lang="en-US"/>
          </a:p>
        </p:txBody>
      </p:sp>
    </p:spTree>
    <p:extLst>
      <p:ext uri="{BB962C8B-B14F-4D97-AF65-F5344CB8AC3E}">
        <p14:creationId xmlns:p14="http://schemas.microsoft.com/office/powerpoint/2010/main" val="263606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r>
              <a:rPr lang="en-US" dirty="0"/>
              <a:t>Depending on the budget and internal capacity of your district, you may decide to use an external vendor to manage survey administration internally. Using a vendor may cost more initially, but could ultimately result in a smoother survey process if your internal capacity is limited. However, if your district has the capacity to manage all aspects of planning, administration, and reporting, it may make more sense to handle everything internally. Other administration decisions will also factor into this decision. For that reason we recommend that you read our full planning guide and consider all aspects of coordinating administration and reporting before you decide if there is enough internal capacity to manage the survey process alone. </a:t>
            </a:r>
          </a:p>
        </p:txBody>
      </p:sp>
      <p:sp>
        <p:nvSpPr>
          <p:cNvPr id="4" name="Slide Number Placeholder 3"/>
          <p:cNvSpPr>
            <a:spLocks noGrp="1"/>
          </p:cNvSpPr>
          <p:nvPr>
            <p:ph type="sldNum" sz="quarter" idx="10"/>
          </p:nvPr>
        </p:nvSpPr>
        <p:spPr/>
        <p:txBody>
          <a:bodyPr/>
          <a:lstStyle/>
          <a:p>
            <a:fld id="{A457A3DA-8E4B-4137-ADAB-289E41CFE170}" type="slidenum">
              <a:rPr lang="en-US" smtClean="0"/>
              <a:pPr/>
              <a:t>9</a:t>
            </a:fld>
            <a:endParaRPr lang="en-US"/>
          </a:p>
        </p:txBody>
      </p:sp>
    </p:spTree>
    <p:extLst>
      <p:ext uri="{BB962C8B-B14F-4D97-AF65-F5344CB8AC3E}">
        <p14:creationId xmlns:p14="http://schemas.microsoft.com/office/powerpoint/2010/main" val="2274754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2517430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solidFill>
                  <a:schemeClr val="tx2"/>
                </a:solidFill>
                <a:latin typeface="Aria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312919"/>
          </a:xfrm>
          <a:prstGeom prst="rect">
            <a:avLst/>
          </a:prstGeom>
        </p:spPr>
        <p:txBody>
          <a:bodyPr vert="horz"/>
          <a:lstStyle>
            <a:lvl1pPr>
              <a:defRPr>
                <a:solidFill>
                  <a:schemeClr val="tx2"/>
                </a:solidFill>
                <a:latin typeface="Arial"/>
              </a:defRPr>
            </a:lvl1pPr>
            <a:lvl2pPr>
              <a:defRPr>
                <a:solidFill>
                  <a:schemeClr val="tx2"/>
                </a:solidFill>
                <a:latin typeface="Arial"/>
              </a:defRPr>
            </a:lvl2pPr>
            <a:lvl3pPr>
              <a:defRPr>
                <a:solidFill>
                  <a:schemeClr val="tx2"/>
                </a:solidFill>
                <a:latin typeface="Arial"/>
              </a:defRPr>
            </a:lvl3pPr>
            <a:lvl4pPr>
              <a:defRPr>
                <a:solidFill>
                  <a:schemeClr val="tx2"/>
                </a:solidFill>
                <a:latin typeface="Arial"/>
              </a:defRPr>
            </a:lvl4pPr>
            <a:lvl5pPr>
              <a:defRPr>
                <a:solidFill>
                  <a:schemeClr val="tx2"/>
                </a:solidFill>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87370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atin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838804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97552"/>
            <a:ext cx="9144000" cy="2060448"/>
          </a:xfrm>
          <a:prstGeom prst="rect">
            <a:avLst/>
          </a:prstGeom>
        </p:spPr>
      </p:pic>
      <p:sp>
        <p:nvSpPr>
          <p:cNvPr id="2" name="Title 1"/>
          <p:cNvSpPr>
            <a:spLocks noGrp="1"/>
          </p:cNvSpPr>
          <p:nvPr>
            <p:ph type="ctrTitle"/>
          </p:nvPr>
        </p:nvSpPr>
        <p:spPr>
          <a:xfrm>
            <a:off x="685800" y="5146555"/>
            <a:ext cx="7772400" cy="492245"/>
          </a:xfrm>
        </p:spPr>
        <p:txBody>
          <a:bodyPr>
            <a:normAutofit/>
          </a:bodyPr>
          <a:lstStyle>
            <a:lvl1pPr algn="ctr">
              <a:defRPr sz="2400"/>
            </a:lvl1pPr>
          </a:lstStyle>
          <a:p>
            <a:r>
              <a:rPr lang="en-US"/>
              <a:t>Click to edit Master title style</a:t>
            </a:r>
          </a:p>
        </p:txBody>
      </p:sp>
      <p:sp>
        <p:nvSpPr>
          <p:cNvPr id="3" name="Subtitle 2"/>
          <p:cNvSpPr>
            <a:spLocks noGrp="1"/>
          </p:cNvSpPr>
          <p:nvPr>
            <p:ph type="subTitle" idx="1"/>
          </p:nvPr>
        </p:nvSpPr>
        <p:spPr>
          <a:xfrm>
            <a:off x="1371600" y="5627562"/>
            <a:ext cx="6400800" cy="492245"/>
          </a:xfrm>
        </p:spPr>
        <p:txBody>
          <a:bodyPr>
            <a:normAutofit/>
          </a:bodyPr>
          <a:lstStyle>
            <a:lvl1pPr marL="0" indent="0" algn="ctr">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7"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62171" y="744456"/>
            <a:ext cx="2919055" cy="3502865"/>
          </a:xfrm>
          <a:prstGeom prst="rect">
            <a:avLst/>
          </a:prstGeom>
        </p:spPr>
      </p:pic>
    </p:spTree>
    <p:extLst>
      <p:ext uri="{BB962C8B-B14F-4D97-AF65-F5344CB8AC3E}">
        <p14:creationId xmlns:p14="http://schemas.microsoft.com/office/powerpoint/2010/main" val="169593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Green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2694630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PurpleBG.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87444" y="1292372"/>
            <a:ext cx="8234845" cy="2933122"/>
          </a:xfrm>
        </p:spPr>
        <p:txBody>
          <a:bodyPr lIns="0" tIns="0" rIns="0" bIns="0" anchor="t">
            <a:noAutofit/>
          </a:bodyPr>
          <a:lstStyle>
            <a:lvl1pPr algn="l">
              <a:lnSpc>
                <a:spcPct val="85000"/>
              </a:lnSpc>
              <a:defRPr sz="7000" b="1" cap="all"/>
            </a:lvl1pPr>
          </a:lstStyle>
          <a:p>
            <a:r>
              <a:rPr lang="en-US"/>
              <a:t>Click to edit Master title style</a:t>
            </a:r>
          </a:p>
        </p:txBody>
      </p:sp>
      <p:sp>
        <p:nvSpPr>
          <p:cNvPr id="3" name="Text Placeholder 2"/>
          <p:cNvSpPr>
            <a:spLocks noGrp="1"/>
          </p:cNvSpPr>
          <p:nvPr>
            <p:ph type="body" idx="1"/>
          </p:nvPr>
        </p:nvSpPr>
        <p:spPr>
          <a:xfrm>
            <a:off x="587443" y="4204616"/>
            <a:ext cx="8234845" cy="698354"/>
          </a:xfrm>
        </p:spPr>
        <p:txBody>
          <a:bodyPr anchor="t">
            <a:normAutofit/>
          </a:bodyPr>
          <a:lstStyle>
            <a:lvl1pPr marL="0" indent="0">
              <a:buNone/>
              <a:defRPr sz="37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9" name="Picture 8" descr="CEI_LogoRevWhite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Tree>
    <p:extLst>
      <p:ext uri="{BB962C8B-B14F-4D97-AF65-F5344CB8AC3E}">
        <p14:creationId xmlns:p14="http://schemas.microsoft.com/office/powerpoint/2010/main" val="37105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8" name="Picture 7" descr="Green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4"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64231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PurpleBannerTo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27760"/>
          </a:xfrm>
          <a:prstGeom prst="rect">
            <a:avLst/>
          </a:prstGeom>
        </p:spPr>
      </p:pic>
      <p:sp>
        <p:nvSpPr>
          <p:cNvPr id="2" name="Title 1"/>
          <p:cNvSpPr>
            <a:spLocks noGrp="1"/>
          </p:cNvSpPr>
          <p:nvPr>
            <p:ph type="title" hasCustomPrompt="1"/>
          </p:nvPr>
        </p:nvSpPr>
        <p:spPr>
          <a:xfrm>
            <a:off x="625785" y="168570"/>
            <a:ext cx="8229600" cy="992904"/>
          </a:xfrm>
        </p:spPr>
        <p:txBody>
          <a:bodyPr anchor="ctr">
            <a:normAutofit/>
          </a:bodyPr>
          <a:lstStyle>
            <a:lvl1pPr>
              <a:lnSpc>
                <a:spcPct val="90000"/>
              </a:lnSpc>
              <a:defRPr sz="3200" b="1"/>
            </a:lvl1pPr>
          </a:lstStyle>
          <a:p>
            <a:r>
              <a:rPr lang="en-US"/>
              <a:t>CLICK TO EDIT MASTER TITLE STYLE</a:t>
            </a:r>
          </a:p>
        </p:txBody>
      </p:sp>
      <p:sp>
        <p:nvSpPr>
          <p:cNvPr id="3" name="Content Placeholder 2"/>
          <p:cNvSpPr>
            <a:spLocks noGrp="1"/>
          </p:cNvSpPr>
          <p:nvPr>
            <p:ph idx="1"/>
          </p:nvPr>
        </p:nvSpPr>
        <p:spPr>
          <a:xfrm>
            <a:off x="603307" y="1723818"/>
            <a:ext cx="8083493" cy="3895191"/>
          </a:xfrm>
        </p:spPr>
        <p:txBody>
          <a:bodyPr/>
          <a:lstStyle>
            <a:lvl1pPr>
              <a:defRPr sz="2600"/>
            </a:lvl1pPr>
            <a:lvl2pPr>
              <a:defRPr sz="2400"/>
            </a:lvl2pPr>
            <a:lvl3pPr>
              <a:defRPr sz="22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a:xfrm>
            <a:off x="322332" y="5737476"/>
            <a:ext cx="8522440" cy="0"/>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pic>
        <p:nvPicPr>
          <p:cNvPr id="11" name="Picture 10" descr="CEI_Logo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10594" y="5815461"/>
            <a:ext cx="727075" cy="958850"/>
          </a:xfrm>
          <a:prstGeom prst="rect">
            <a:avLst/>
          </a:prstGeom>
        </p:spPr>
      </p:pic>
      <p:sp>
        <p:nvSpPr>
          <p:cNvPr id="15" name="Text Placeholder 13"/>
          <p:cNvSpPr>
            <a:spLocks noGrp="1"/>
          </p:cNvSpPr>
          <p:nvPr>
            <p:ph type="body" sz="quarter" idx="10" hasCustomPrompt="1"/>
          </p:nvPr>
        </p:nvSpPr>
        <p:spPr>
          <a:xfrm>
            <a:off x="603250" y="6506811"/>
            <a:ext cx="6870700" cy="267051"/>
          </a:xfrm>
        </p:spPr>
        <p:txBody>
          <a:bodyPr>
            <a:noAutofit/>
          </a:bodyPr>
          <a:lstStyle>
            <a:lvl1pPr marL="0" indent="0">
              <a:buNone/>
              <a:defRPr sz="1400" b="0" baseline="0">
                <a:solidFill>
                  <a:schemeClr val="accent1"/>
                </a:solidFill>
              </a:defRPr>
            </a:lvl1pPr>
            <a:lvl2pPr marL="457200" indent="0">
              <a:buNone/>
              <a:defRPr sz="1400" b="0">
                <a:solidFill>
                  <a:schemeClr val="accent1"/>
                </a:solidFill>
              </a:defRPr>
            </a:lvl2pPr>
            <a:lvl3pPr marL="914400" indent="0">
              <a:buNone/>
              <a:defRPr sz="1400" b="0">
                <a:solidFill>
                  <a:schemeClr val="accent1"/>
                </a:solidFill>
              </a:defRPr>
            </a:lvl3pPr>
            <a:lvl4pPr marL="1371600" indent="0">
              <a:buNone/>
              <a:defRPr sz="1400" b="0">
                <a:solidFill>
                  <a:schemeClr val="accent1"/>
                </a:solidFill>
              </a:defRPr>
            </a:lvl4pPr>
            <a:lvl5pPr marL="1828800" indent="0">
              <a:buNone/>
              <a:defRPr sz="1400" b="0">
                <a:solidFill>
                  <a:schemeClr val="accent1"/>
                </a:solidFill>
              </a:defRPr>
            </a:lvl5pPr>
          </a:lstStyle>
          <a:p>
            <a:pPr lvl="0"/>
            <a:r>
              <a:rPr lang="en-US"/>
              <a:t>Title/Date Footer Info</a:t>
            </a:r>
          </a:p>
        </p:txBody>
      </p:sp>
    </p:spTree>
    <p:extLst>
      <p:ext uri="{BB962C8B-B14F-4D97-AF65-F5344CB8AC3E}">
        <p14:creationId xmlns:p14="http://schemas.microsoft.com/office/powerpoint/2010/main" val="398746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5" name="Picture 14" descr="Green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b="0"/>
            </a:lvl1pPr>
            <a:lvl2pPr marL="0" indent="0">
              <a:spcBef>
                <a:spcPts val="0"/>
              </a:spcBef>
              <a:buFontTx/>
              <a:buNone/>
              <a:defRPr sz="1400" b="0"/>
            </a:lvl2pPr>
            <a:lvl3pPr marL="0" indent="0">
              <a:spcBef>
                <a:spcPts val="0"/>
              </a:spcBef>
              <a:buFontTx/>
              <a:buNone/>
              <a:defRPr sz="1400" b="0"/>
            </a:lvl3pPr>
            <a:lvl4pPr marL="0" indent="0">
              <a:spcBef>
                <a:spcPts val="0"/>
              </a:spcBef>
              <a:buFontTx/>
              <a:buNone/>
              <a:defRPr sz="1400" b="0"/>
            </a:lvl4pPr>
            <a:lvl5pPr marL="0" indent="0">
              <a:spcBef>
                <a:spcPts val="0"/>
              </a:spcBef>
              <a:buFontTx/>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9221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1" descr="PurpleBa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7" y="5731389"/>
            <a:ext cx="9144000" cy="1126610"/>
          </a:xfrm>
          <a:prstGeom prst="rect">
            <a:avLst/>
          </a:prstGeom>
        </p:spPr>
      </p:pic>
      <p:pic>
        <p:nvPicPr>
          <p:cNvPr id="10" name="Picture 9" descr="LogoLarg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2730" y="2207933"/>
            <a:ext cx="1877966" cy="2253560"/>
          </a:xfrm>
          <a:prstGeom prst="rect">
            <a:avLst/>
          </a:prstGeom>
        </p:spPr>
      </p:pic>
      <p:sp>
        <p:nvSpPr>
          <p:cNvPr id="13" name="Text Placeholder 12"/>
          <p:cNvSpPr>
            <a:spLocks noGrp="1"/>
          </p:cNvSpPr>
          <p:nvPr>
            <p:ph type="body" sz="quarter" idx="10"/>
          </p:nvPr>
        </p:nvSpPr>
        <p:spPr>
          <a:xfrm>
            <a:off x="774953" y="4865813"/>
            <a:ext cx="5383213" cy="258763"/>
          </a:xfrm>
        </p:spPr>
        <p:txBody>
          <a:bodyPr>
            <a:noAutofit/>
          </a:bodyPr>
          <a:lstStyle>
            <a:lvl1pPr marL="0" indent="0">
              <a:spcBef>
                <a:spcPts val="0"/>
              </a:spcBef>
              <a:buFontTx/>
              <a:buNone/>
              <a:defRPr sz="1400"/>
            </a:lvl1pPr>
            <a:lvl2pPr marL="0" indent="0">
              <a:spcBef>
                <a:spcPts val="0"/>
              </a:spcBef>
              <a:buFontTx/>
              <a:buNone/>
              <a:defRPr sz="1400"/>
            </a:lvl2pPr>
            <a:lvl3pPr marL="0" indent="0">
              <a:spcBef>
                <a:spcPts val="0"/>
              </a:spcBef>
              <a:buFontTx/>
              <a:buNone/>
              <a:defRPr sz="1400"/>
            </a:lvl3pPr>
            <a:lvl4pPr marL="0" indent="0">
              <a:spcBef>
                <a:spcPts val="0"/>
              </a:spcBef>
              <a:buFontTx/>
              <a:buNone/>
              <a:defRPr sz="1400"/>
            </a:lvl4pPr>
            <a:lvl5pPr marL="0" indent="0">
              <a:spcBef>
                <a:spcPts val="0"/>
              </a:spcBef>
              <a:buFontTx/>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55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1578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103753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85F4-2F0D-984A-8CF0-A35CB070B721}" type="datetimeFigureOut">
              <a:t>3/19/2014</a:t>
            </a:fld>
            <a:endParaRPr lang="en-US"/>
          </a:p>
        </p:txBody>
      </p:sp>
      <p:sp>
        <p:nvSpPr>
          <p:cNvPr id="5" name="Footer Placeholder 4"/>
          <p:cNvSpPr>
            <a:spLocks noGrp="1"/>
          </p:cNvSpPr>
          <p:nvPr>
            <p:ph type="ftr" sz="quarter" idx="3"/>
          </p:nvPr>
        </p:nvSpPr>
        <p:spPr>
          <a:xfrm>
            <a:off x="1676399" y="6356350"/>
            <a:ext cx="40777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911499" y="6356350"/>
            <a:ext cx="10108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DC9AE-13C5-E24C-A4A4-DB099E25B126}" type="slidenum">
              <a:t>‹#›</a:t>
            </a:fld>
            <a:endParaRPr lang="en-US"/>
          </a:p>
        </p:txBody>
      </p:sp>
    </p:spTree>
    <p:extLst>
      <p:ext uri="{BB962C8B-B14F-4D97-AF65-F5344CB8AC3E}">
        <p14:creationId xmlns:p14="http://schemas.microsoft.com/office/powerpoint/2010/main" val="1045647621"/>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51" r:id="rId4"/>
    <p:sldLayoutId id="2147483661" r:id="rId5"/>
    <p:sldLayoutId id="2147483650" r:id="rId6"/>
    <p:sldLayoutId id="2147483662" r:id="rId7"/>
    <p:sldLayoutId id="2147483665" r:id="rId8"/>
    <p:sldLayoutId id="2147483666" r:id="rId9"/>
    <p:sldLayoutId id="2147483667" r:id="rId10"/>
    <p:sldLayoutId id="2147483668" r:id="rId11"/>
  </p:sldLayoutIdLs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loradoedinitiative.org/studentsurve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www.coloradoedinitiative.org/wp-content/uploads/2014/09/CEI-SPS-Guide-Final.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oloradoedinitiative.org/wp-content/uploads/2014/09/CEI-SPS-Guide-Final.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www.coloradoedinitiative.org/toolkit/administr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hyperlink" Target="http://www.coloradoedinitiative.org/wp-content/uploads/2014/09/SPS_Planning_comms_student-one-pager-Spanish-CEI1.docx" TargetMode="External"/><Relationship Id="rId4" Type="http://schemas.openxmlformats.org/officeDocument/2006/relationships/hyperlink" Target="http://www.coloradoedinitiative.org/wp-content/uploads/2014/09/SPS_Planning_comms_student-one-pager-CEI.docx"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oloradoedinitiative.org/wp-content/uploads/2014/09/SPS_Planning_comms_drop-in-articles-CEI.docx"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hyperlink" Target="http://www.coloradoedinitiative.org/wp-content/uploads/2014/09/Student-Perception-Survey.pdf" TargetMode="External"/><Relationship Id="rId5" Type="http://schemas.openxmlformats.org/officeDocument/2006/relationships/hyperlink" Target="http://www.coloradoedinitiative.org/wp-content/uploads/2014/09/SPS_Planning_comms_parent-one-pager-spanish-CEI.docx" TargetMode="External"/><Relationship Id="rId4" Type="http://schemas.openxmlformats.org/officeDocument/2006/relationships/hyperlink" Target="http://www.coloradoedinitiative.org/wp-content/uploads/2014/09/SPS_Planning_comms_parent-one-pager-CEI.doc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coloradoedinitiative.org/wp-content/uploads/2014/09/SPS_Planning_Data-Quality-Checklist-CEI2.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http://www.coloradoedinitiative.org/wp-content/uploads/2014/09/SPS_Planning_Sample-Data-File-CEI1.xls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www.coloradoedinitiative.org/toolkit/administration/"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hyperlink" Target="http://www.coloradoedinitiative.org/toolkit/coachin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loradoedinitiative.org/studentsurvey/"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metproject.org/index.php"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coloradoedinitiative.org/wp-content/uploads/2014/09/Planning_comms_Research-Overview-CEI.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coloradoedinitiative.org/toolkit/research/"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www.colegacy.org/sps-resources-for-teachers" TargetMode="External"/><Relationship Id="rId7" Type="http://schemas.openxmlformats.org/officeDocument/2006/relationships/diagramLayout" Target="../diagrams/layout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Data" Target="../diagrams/data1.xml"/><Relationship Id="rId5" Type="http://schemas.openxmlformats.org/officeDocument/2006/relationships/hyperlink" Target="http://www.coloradoedinitiative.org/wp-content/uploads/2014/09/SPS_Administration_survey-instrument-6-12-CEI.pdf" TargetMode="External"/><Relationship Id="rId10" Type="http://schemas.microsoft.com/office/2007/relationships/diagramDrawing" Target="../diagrams/drawing1.xml"/><Relationship Id="rId4" Type="http://schemas.openxmlformats.org/officeDocument/2006/relationships/hyperlink" Target="http://www.coloradoedinitiative.org/wp-content/uploads/2014/09/SPS_Administration_survey-instrument-3-5-CEI.pdf" TargetMode="External"/><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hyperlink" Target="http://www.coloradoedinitiative.org/wp-content/uploads/2014/09/CEI-SPS-Guide-Final.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coloradoedinitiative.org/wp-content/uploads/2014/09/CEI-SPS-Guide-Fina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2012949" y="6068956"/>
            <a:ext cx="5516259" cy="313932"/>
          </a:xfrm>
          <a:prstGeom prst="rect">
            <a:avLst/>
          </a:prstGeom>
          <a:solidFill>
            <a:schemeClr val="accent1"/>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457200" eaLnBrk="1" fontAlgn="base" hangingPunct="1">
              <a:lnSpc>
                <a:spcPct val="90000"/>
              </a:lnSpc>
              <a:spcBef>
                <a:spcPct val="0"/>
              </a:spcBef>
              <a:spcAft>
                <a:spcPct val="0"/>
              </a:spcAft>
              <a:defRPr/>
            </a:pPr>
            <a:r>
              <a:rPr lang="en-US" sz="1600" dirty="0">
                <a:latin typeface="Lucida Grande CE" charset="0"/>
                <a:cs typeface="Arial" charset="0"/>
                <a:hlinkClick r:id="rId3"/>
              </a:rPr>
              <a:t>Student Perception Survey Toolkit</a:t>
            </a:r>
            <a:endParaRPr lang="en-US" sz="1600" dirty="0">
              <a:latin typeface="Lucida Grande CE" charset="0"/>
              <a:cs typeface="Arial" charset="0"/>
            </a:endParaRPr>
          </a:p>
        </p:txBody>
      </p:sp>
      <p:sp>
        <p:nvSpPr>
          <p:cNvPr id="2" name="Title 1"/>
          <p:cNvSpPr>
            <a:spLocks noGrp="1"/>
          </p:cNvSpPr>
          <p:nvPr>
            <p:ph type="ctrTitle"/>
          </p:nvPr>
        </p:nvSpPr>
        <p:spPr/>
        <p:txBody>
          <a:bodyPr>
            <a:noAutofit/>
          </a:bodyPr>
          <a:lstStyle/>
          <a:p>
            <a:pPr>
              <a:lnSpc>
                <a:spcPct val="90000"/>
              </a:lnSpc>
              <a:defRPr/>
            </a:pPr>
            <a:r>
              <a:rPr lang="en-US" sz="2800" dirty="0">
                <a:latin typeface="HelveticaNeueLT Std Cn" pitchFamily="34" charset="0"/>
                <a:cs typeface="Arial" charset="0"/>
              </a:rPr>
              <a:t>Colorado’s Student </a:t>
            </a:r>
            <a:r>
              <a:rPr lang="en-US" sz="2800" dirty="0" smtClean="0">
                <a:latin typeface="HelveticaNeueLT Std Cn" pitchFamily="34" charset="0"/>
                <a:cs typeface="Arial" charset="0"/>
              </a:rPr>
              <a:t>Perception </a:t>
            </a:r>
            <a:r>
              <a:rPr lang="en-US" sz="2800" dirty="0">
                <a:latin typeface="HelveticaNeueLT Std Cn" pitchFamily="34" charset="0"/>
                <a:cs typeface="Arial" charset="0"/>
              </a:rPr>
              <a:t>Survey</a:t>
            </a:r>
            <a:br>
              <a:rPr lang="en-US" sz="2800" dirty="0">
                <a:latin typeface="HelveticaNeueLT Std Cn" pitchFamily="34" charset="0"/>
                <a:cs typeface="Arial" charset="0"/>
              </a:rPr>
            </a:br>
            <a:endParaRPr lang="en-US" sz="2800" dirty="0"/>
          </a:p>
        </p:txBody>
      </p:sp>
      <p:sp>
        <p:nvSpPr>
          <p:cNvPr id="4" name="Subtitle 3"/>
          <p:cNvSpPr>
            <a:spLocks noGrp="1"/>
          </p:cNvSpPr>
          <p:nvPr>
            <p:ph type="subTitle" idx="1"/>
          </p:nvPr>
        </p:nvSpPr>
        <p:spPr>
          <a:xfrm>
            <a:off x="1371600" y="5460488"/>
            <a:ext cx="6400800" cy="492245"/>
          </a:xfrm>
        </p:spPr>
        <p:txBody>
          <a:bodyPr>
            <a:normAutofit/>
          </a:bodyPr>
          <a:lstStyle/>
          <a:p>
            <a:pPr fontAlgn="base">
              <a:lnSpc>
                <a:spcPct val="90000"/>
              </a:lnSpc>
              <a:spcBef>
                <a:spcPct val="0"/>
              </a:spcBef>
              <a:spcAft>
                <a:spcPct val="0"/>
              </a:spcAft>
              <a:defRPr/>
            </a:pPr>
            <a:r>
              <a:rPr lang="en-US" dirty="0" smtClean="0">
                <a:solidFill>
                  <a:prstClr val="white"/>
                </a:solidFill>
                <a:latin typeface="Arial" pitchFamily="34" charset="0"/>
                <a:cs typeface="Arial" pitchFamily="34" charset="0"/>
              </a:rPr>
              <a:t>Planning </a:t>
            </a:r>
            <a:r>
              <a:rPr lang="en-US" dirty="0">
                <a:solidFill>
                  <a:prstClr val="white"/>
                </a:solidFill>
                <a:latin typeface="Arial" pitchFamily="34" charset="0"/>
                <a:cs typeface="Arial" pitchFamily="34" charset="0"/>
              </a:rPr>
              <a:t>Webinar for </a:t>
            </a:r>
            <a:r>
              <a:rPr lang="en-US" dirty="0" smtClean="0">
                <a:solidFill>
                  <a:prstClr val="white"/>
                </a:solidFill>
                <a:latin typeface="Arial" pitchFamily="34" charset="0"/>
                <a:cs typeface="Arial" pitchFamily="34" charset="0"/>
              </a:rPr>
              <a:t>Districts</a:t>
            </a:r>
            <a:endParaRPr lang="en-US"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650512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KEY DECISION: </a:t>
            </a:r>
            <a:r>
              <a:rPr lang="en-US" sz="3200" dirty="0" smtClean="0"/>
              <a:t>ONLINE OR PAPER/PENCIL SURVEY ADMINISTRATION?</a:t>
            </a:r>
            <a:r>
              <a:rPr lang="en-US" sz="3200" dirty="0"/>
              <a:t/>
            </a:r>
            <a:br>
              <a:rPr lang="en-US" sz="3200" dirty="0"/>
            </a:br>
            <a:endParaRPr lang="en-US" sz="3200" b="1" dirty="0"/>
          </a:p>
        </p:txBody>
      </p:sp>
      <p:sp>
        <p:nvSpPr>
          <p:cNvPr id="5" name="Text Placeholder 4"/>
          <p:cNvSpPr>
            <a:spLocks noGrp="1"/>
          </p:cNvSpPr>
          <p:nvPr>
            <p:ph type="body"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73272558"/>
              </p:ext>
            </p:extLst>
          </p:nvPr>
        </p:nvGraphicFramePr>
        <p:xfrm>
          <a:off x="2286000" y="1403350"/>
          <a:ext cx="4714876" cy="2921000"/>
        </p:xfrm>
        <a:graphic>
          <a:graphicData uri="http://schemas.openxmlformats.org/drawingml/2006/table">
            <a:tbl>
              <a:tblPr firstRow="1" bandRow="1">
                <a:tableStyleId>{6E25E649-3F16-4E02-A733-19D2CDBF48F0}</a:tableStyleId>
              </a:tblPr>
              <a:tblGrid>
                <a:gridCol w="2357438"/>
                <a:gridCol w="2357438"/>
              </a:tblGrid>
              <a:tr h="381000">
                <a:tc>
                  <a:txBody>
                    <a:bodyPr/>
                    <a:lstStyle/>
                    <a:p>
                      <a:r>
                        <a:rPr lang="en-US" dirty="0" smtClean="0"/>
                        <a:t>Online</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US" dirty="0" smtClean="0"/>
                        <a:t>Paper/pencil</a:t>
                      </a:r>
                      <a:endParaRPr lang="en-US" dirty="0"/>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08000">
                <a:tc>
                  <a:txBody>
                    <a:bodyPr/>
                    <a:lstStyle/>
                    <a:p>
                      <a:r>
                        <a:rPr lang="en-US" dirty="0" smtClean="0">
                          <a:solidFill>
                            <a:schemeClr val="tx1"/>
                          </a:solidFill>
                        </a:rPr>
                        <a:t>Technology</a:t>
                      </a:r>
                      <a:endParaRPr lang="en-US" dirty="0">
                        <a:solidFill>
                          <a:schemeClr val="tx1"/>
                        </a:solidFill>
                      </a:endParaRPr>
                    </a:p>
                  </a:txBody>
                  <a:tcPr>
                    <a:lnL w="38100" cap="flat" cmpd="sng" algn="ctr">
                      <a:noFill/>
                      <a:prstDash val="solid"/>
                      <a:round/>
                      <a:headEnd type="none" w="med" len="med"/>
                      <a:tailEnd type="none" w="med" len="med"/>
                    </a:lnL>
                    <a:lnR>
                      <a:noFill/>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dirty="0" smtClean="0">
                          <a:solidFill>
                            <a:schemeClr val="tx1"/>
                          </a:solidFill>
                        </a:rPr>
                        <a:t>Data entry</a:t>
                      </a:r>
                      <a:endParaRPr lang="en-US" dirty="0">
                        <a:solidFill>
                          <a:schemeClr val="tx1"/>
                        </a:solidFill>
                      </a:endParaRPr>
                    </a:p>
                  </a:txBody>
                  <a:tcPr>
                    <a:lnL>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08000">
                <a:tc>
                  <a:txBody>
                    <a:bodyPr/>
                    <a:lstStyle/>
                    <a:p>
                      <a:r>
                        <a:rPr lang="en-US" dirty="0" smtClean="0">
                          <a:solidFill>
                            <a:schemeClr val="tx1"/>
                          </a:solidFill>
                        </a:rPr>
                        <a:t>Scheduling</a:t>
                      </a:r>
                      <a:endParaRPr lang="en-US" dirty="0">
                        <a:solidFill>
                          <a:schemeClr val="tx1"/>
                        </a:solidFill>
                      </a:endParaRP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smtClean="0">
                          <a:solidFill>
                            <a:schemeClr val="tx1"/>
                          </a:solidFill>
                        </a:rPr>
                        <a:t>Scheduling</a:t>
                      </a:r>
                      <a:endParaRPr lang="en-US" dirty="0">
                        <a:solidFill>
                          <a:schemeClr val="tx1"/>
                        </a:solidFill>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508000">
                <a:tc>
                  <a:txBody>
                    <a:bodyPr/>
                    <a:lstStyle/>
                    <a:p>
                      <a:r>
                        <a:rPr lang="en-US" dirty="0" smtClean="0">
                          <a:solidFill>
                            <a:schemeClr val="tx1"/>
                          </a:solidFill>
                        </a:rPr>
                        <a:t>Data quality</a:t>
                      </a:r>
                      <a:endParaRPr lang="en-US" dirty="0">
                        <a:solidFill>
                          <a:schemeClr val="tx1"/>
                        </a:solidFill>
                      </a:endParaRP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smtClean="0">
                          <a:solidFill>
                            <a:schemeClr val="tx1"/>
                          </a:solidFill>
                        </a:rPr>
                        <a:t>Timeline</a:t>
                      </a:r>
                      <a:endParaRPr lang="en-US" dirty="0">
                        <a:solidFill>
                          <a:schemeClr val="tx1"/>
                        </a:solidFill>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508000">
                <a:tc>
                  <a:txBody>
                    <a:bodyPr/>
                    <a:lstStyle/>
                    <a:p>
                      <a:r>
                        <a:rPr lang="en-US" dirty="0" smtClean="0">
                          <a:solidFill>
                            <a:schemeClr val="tx1"/>
                          </a:solidFill>
                        </a:rPr>
                        <a:t>Timeline</a:t>
                      </a:r>
                      <a:endParaRPr lang="en-US" dirty="0">
                        <a:solidFill>
                          <a:schemeClr val="tx1"/>
                        </a:solidFill>
                      </a:endParaRPr>
                    </a:p>
                  </a:txBody>
                  <a:tcPr>
                    <a:lnL w="381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dirty="0" smtClean="0">
                          <a:solidFill>
                            <a:schemeClr val="tx1"/>
                          </a:solidFill>
                        </a:rPr>
                        <a:t>Cost</a:t>
                      </a:r>
                      <a:endParaRPr lang="en-US" dirty="0">
                        <a:solidFill>
                          <a:schemeClr val="tx1"/>
                        </a:solidFill>
                      </a:endParaRPr>
                    </a:p>
                  </a:txBody>
                  <a:tcPr>
                    <a:lnL>
                      <a:noFill/>
                    </a:lnL>
                    <a:lnR w="381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508000">
                <a:tc>
                  <a:txBody>
                    <a:bodyPr/>
                    <a:lstStyle/>
                    <a:p>
                      <a:r>
                        <a:rPr lang="en-US" dirty="0" smtClean="0">
                          <a:solidFill>
                            <a:schemeClr val="tx1"/>
                          </a:solidFill>
                        </a:rPr>
                        <a:t>Cost</a:t>
                      </a:r>
                      <a:endParaRPr lang="en-US" dirty="0">
                        <a:solidFill>
                          <a:schemeClr val="tx1"/>
                        </a:solidFill>
                      </a:endParaRPr>
                    </a:p>
                  </a:txBody>
                  <a:tcPr>
                    <a:lnL w="38100" cap="flat" cmpd="sng" algn="ctr">
                      <a:noFill/>
                      <a:prstDash val="solid"/>
                      <a:round/>
                      <a:headEnd type="none" w="med" len="med"/>
                      <a:tailEnd type="none" w="med" len="med"/>
                    </a:lnL>
                    <a:lnR>
                      <a:noFill/>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a:noFill/>
                    </a:lnL>
                    <a:lnR w="38100" cap="flat" cmpd="sng" algn="ctr">
                      <a:noFill/>
                      <a:prstDash val="solid"/>
                      <a:round/>
                      <a:headEnd type="none" w="med" len="med"/>
                      <a:tailEnd type="none" w="med" len="med"/>
                    </a:lnR>
                    <a:lnT>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0287" y="4267200"/>
            <a:ext cx="2347913" cy="127787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516" y="4267200"/>
            <a:ext cx="2331026" cy="1277874"/>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cxnSp>
        <p:nvCxnSpPr>
          <p:cNvPr id="13" name="Straight Connector 12"/>
          <p:cNvCxnSpPr/>
          <p:nvPr/>
        </p:nvCxnSpPr>
        <p:spPr>
          <a:xfrm>
            <a:off x="6984542" y="1403350"/>
            <a:ext cx="0" cy="4141724"/>
          </a:xfrm>
          <a:prstGeom prst="line">
            <a:avLst/>
          </a:prstGeom>
          <a:ln w="38100"/>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4648200" y="1403350"/>
            <a:ext cx="0" cy="4141724"/>
          </a:xfrm>
          <a:prstGeom prst="line">
            <a:avLst/>
          </a:prstGeom>
          <a:ln w="28575"/>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2300287" y="1403350"/>
            <a:ext cx="0" cy="4141724"/>
          </a:xfrm>
          <a:prstGeom prst="line">
            <a:avLst/>
          </a:prstGeom>
          <a:ln w="28575"/>
        </p:spPr>
        <p:style>
          <a:lnRef idx="2">
            <a:schemeClr val="dk1"/>
          </a:lnRef>
          <a:fillRef idx="0">
            <a:schemeClr val="dk1"/>
          </a:fillRef>
          <a:effectRef idx="1">
            <a:schemeClr val="dk1"/>
          </a:effectRef>
          <a:fontRef idx="minor">
            <a:schemeClr val="tx1"/>
          </a:fontRef>
        </p:style>
      </p:cxnSp>
      <p:cxnSp>
        <p:nvCxnSpPr>
          <p:cNvPr id="19" name="Straight Connector 18"/>
          <p:cNvCxnSpPr/>
          <p:nvPr/>
        </p:nvCxnSpPr>
        <p:spPr>
          <a:xfrm>
            <a:off x="2300287" y="1403350"/>
            <a:ext cx="4684255"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2300286" y="5545074"/>
            <a:ext cx="4684255" cy="0"/>
          </a:xfrm>
          <a:prstGeom prst="line">
            <a:avLst/>
          </a:prstGeom>
          <a:ln w="2857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45408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962400"/>
            <a:ext cx="354414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b="1" dirty="0" smtClean="0"/>
              <a:t>KEY DECISION: </a:t>
            </a:r>
            <a:r>
              <a:rPr lang="en-US" sz="3200" dirty="0" smtClean="0"/>
              <a:t>WHEN WILL SURVEY ADMINISTRATION TAKE PLACE? </a:t>
            </a:r>
            <a:endParaRPr lang="en-US" sz="3200" b="1" dirty="0"/>
          </a:p>
        </p:txBody>
      </p:sp>
      <p:sp>
        <p:nvSpPr>
          <p:cNvPr id="3" name="Content Placeholder 2"/>
          <p:cNvSpPr>
            <a:spLocks noGrp="1"/>
          </p:cNvSpPr>
          <p:nvPr>
            <p:ph idx="1"/>
          </p:nvPr>
        </p:nvSpPr>
        <p:spPr>
          <a:xfrm>
            <a:off x="625785" y="1538992"/>
            <a:ext cx="8083493" cy="3895191"/>
          </a:xfrm>
        </p:spPr>
        <p:txBody>
          <a:bodyPr/>
          <a:lstStyle/>
          <a:p>
            <a:r>
              <a:rPr lang="en-US" sz="2800" dirty="0"/>
              <a:t>R</a:t>
            </a:r>
            <a:r>
              <a:rPr lang="en-US" sz="2800" dirty="0" smtClean="0"/>
              <a:t>ecommended </a:t>
            </a:r>
            <a:r>
              <a:rPr lang="en-US" sz="2800" dirty="0"/>
              <a:t>window is November – </a:t>
            </a:r>
            <a:r>
              <a:rPr lang="en-US" sz="2800" dirty="0" smtClean="0"/>
              <a:t>January</a:t>
            </a:r>
          </a:p>
          <a:p>
            <a:pPr lvl="0"/>
            <a:r>
              <a:rPr lang="en-US" sz="2800" dirty="0" smtClean="0"/>
              <a:t>Also consider </a:t>
            </a:r>
            <a:r>
              <a:rPr lang="en-US" sz="2800" dirty="0"/>
              <a:t>the following:</a:t>
            </a:r>
          </a:p>
          <a:p>
            <a:pPr lvl="1"/>
            <a:r>
              <a:rPr lang="en-US" dirty="0"/>
              <a:t>Other testing windows </a:t>
            </a:r>
            <a:endParaRPr lang="en-US" dirty="0" smtClean="0"/>
          </a:p>
          <a:p>
            <a:pPr lvl="1"/>
            <a:r>
              <a:rPr lang="en-US" dirty="0" smtClean="0"/>
              <a:t>School </a:t>
            </a:r>
            <a:r>
              <a:rPr lang="en-US" dirty="0"/>
              <a:t>holidays and breaks</a:t>
            </a:r>
          </a:p>
          <a:p>
            <a:pPr lvl="1"/>
            <a:r>
              <a:rPr lang="en-US" dirty="0"/>
              <a:t>The timeline for </a:t>
            </a:r>
            <a:r>
              <a:rPr lang="en-US" dirty="0" smtClean="0"/>
              <a:t>results</a:t>
            </a:r>
            <a:endParaRPr lang="en-US" sz="3200"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52096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KEY DECISION: </a:t>
            </a:r>
            <a:r>
              <a:rPr lang="en-US" sz="3200" dirty="0" smtClean="0"/>
              <a:t>HOW WILL STUDENTS AND TEACHERS BE SAMPLED?</a:t>
            </a:r>
            <a:endParaRPr lang="en-US" sz="3200" b="1" dirty="0"/>
          </a:p>
        </p:txBody>
      </p:sp>
      <p:sp>
        <p:nvSpPr>
          <p:cNvPr id="3" name="Content Placeholder 2"/>
          <p:cNvSpPr>
            <a:spLocks noGrp="1"/>
          </p:cNvSpPr>
          <p:nvPr>
            <p:ph idx="1"/>
          </p:nvPr>
        </p:nvSpPr>
        <p:spPr/>
        <p:txBody>
          <a:bodyPr/>
          <a:lstStyle/>
          <a:p>
            <a:pPr lvl="0"/>
            <a:r>
              <a:rPr lang="en-US" sz="2400" dirty="0"/>
              <a:t>Which teachers will participate? </a:t>
            </a:r>
          </a:p>
          <a:p>
            <a:pPr lvl="1"/>
            <a:r>
              <a:rPr lang="en-US" sz="2000" dirty="0" smtClean="0"/>
              <a:t>Sample </a:t>
            </a:r>
            <a:r>
              <a:rPr lang="en-US" sz="2000" dirty="0"/>
              <a:t>size</a:t>
            </a:r>
          </a:p>
          <a:p>
            <a:pPr lvl="1"/>
            <a:r>
              <a:rPr lang="en-US" sz="2000" dirty="0" smtClean="0"/>
              <a:t>Scheduling</a:t>
            </a:r>
          </a:p>
          <a:p>
            <a:pPr lvl="0"/>
            <a:r>
              <a:rPr lang="en-US" sz="2400" dirty="0" smtClean="0"/>
              <a:t>How </a:t>
            </a:r>
            <a:r>
              <a:rPr lang="en-US" sz="2400" dirty="0"/>
              <a:t>will students be sampled?</a:t>
            </a:r>
          </a:p>
          <a:p>
            <a:pPr lvl="1"/>
            <a:r>
              <a:rPr lang="en-US" sz="2000" dirty="0"/>
              <a:t>At the secondary level, </a:t>
            </a:r>
            <a:r>
              <a:rPr lang="en-US" sz="2000" dirty="0" smtClean="0"/>
              <a:t>consider </a:t>
            </a:r>
            <a:r>
              <a:rPr lang="en-US" sz="2000" dirty="0"/>
              <a:t>having a representative sample of students complete surveys for each teacher, rather than having all students complete surveys for all of their </a:t>
            </a:r>
            <a:r>
              <a:rPr lang="en-US" sz="2000" dirty="0" smtClean="0"/>
              <a:t>teachers</a:t>
            </a:r>
          </a:p>
          <a:p>
            <a:pPr lvl="1"/>
            <a:r>
              <a:rPr lang="en-US" sz="2000" dirty="0" smtClean="0"/>
              <a:t>At the elementary level students usually complete a survey for their homeroom teacher</a:t>
            </a:r>
            <a:endParaRPr lang="en-US" sz="2000" dirty="0"/>
          </a:p>
          <a:p>
            <a:pPr lvl="1"/>
            <a:r>
              <a:rPr lang="en-US" sz="2000" dirty="0"/>
              <a:t>Students with disabilities</a:t>
            </a:r>
          </a:p>
          <a:p>
            <a:endParaRPr lang="en-US" dirty="0"/>
          </a:p>
        </p:txBody>
      </p:sp>
      <p:sp>
        <p:nvSpPr>
          <p:cNvPr id="4" name="Text Placeholder 3"/>
          <p:cNvSpPr>
            <a:spLocks noGrp="1"/>
          </p:cNvSpPr>
          <p:nvPr>
            <p:ph type="body" sz="quarter" idx="10"/>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7255" y="1161474"/>
            <a:ext cx="1981200" cy="1937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0" y="5334000"/>
            <a:ext cx="6172200" cy="381000"/>
          </a:xfrm>
          <a:prstGeom prst="rect">
            <a:avLst/>
          </a:prstGeom>
          <a:noFill/>
        </p:spPr>
        <p:txBody>
          <a:bodyPr wrap="square" rtlCol="0">
            <a:spAutoFit/>
          </a:bodyPr>
          <a:lstStyle/>
          <a:p>
            <a:pPr algn="ctr"/>
            <a:r>
              <a:rPr lang="en-US" dirty="0" smtClean="0">
                <a:hlinkClick r:id="rId4"/>
              </a:rPr>
              <a:t>Student Survey Planning Guide</a:t>
            </a:r>
            <a:endParaRPr lang="en-US" dirty="0"/>
          </a:p>
        </p:txBody>
      </p:sp>
    </p:spTree>
    <p:extLst>
      <p:ext uri="{BB962C8B-B14F-4D97-AF65-F5344CB8AC3E}">
        <p14:creationId xmlns:p14="http://schemas.microsoft.com/office/powerpoint/2010/main" val="3270699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ikeateam.com/wp-content/uploads/2012/09/managing-for-resul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811294"/>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100" b="1" dirty="0" smtClean="0"/>
              <a:t>KEY DECISION: </a:t>
            </a:r>
            <a:r>
              <a:rPr lang="en-US" sz="3100" dirty="0" smtClean="0"/>
              <a:t>HOW WILL SURVEY RESULTS BE USED? </a:t>
            </a:r>
            <a:endParaRPr lang="en-US" sz="3100" b="1" dirty="0"/>
          </a:p>
        </p:txBody>
      </p:sp>
      <p:sp>
        <p:nvSpPr>
          <p:cNvPr id="3" name="Content Placeholder 2"/>
          <p:cNvSpPr>
            <a:spLocks noGrp="1"/>
          </p:cNvSpPr>
          <p:nvPr>
            <p:ph idx="1"/>
          </p:nvPr>
        </p:nvSpPr>
        <p:spPr>
          <a:xfrm>
            <a:off x="194745" y="1266618"/>
            <a:ext cx="8083493" cy="3895191"/>
          </a:xfrm>
        </p:spPr>
        <p:txBody>
          <a:bodyPr>
            <a:normAutofit/>
          </a:bodyPr>
          <a:lstStyle/>
          <a:p>
            <a:r>
              <a:rPr lang="en-US" sz="2400" dirty="0" smtClean="0"/>
              <a:t>Consider a “hold-harmless” pilot year</a:t>
            </a:r>
          </a:p>
          <a:p>
            <a:r>
              <a:rPr lang="en-US" sz="2400" dirty="0" smtClean="0"/>
              <a:t>As </a:t>
            </a:r>
            <a:r>
              <a:rPr lang="en-US" sz="2400" dirty="0"/>
              <a:t>a formative tool</a:t>
            </a:r>
          </a:p>
          <a:p>
            <a:pPr lvl="1"/>
            <a:r>
              <a:rPr lang="en-US" sz="2000" dirty="0"/>
              <a:t>Reflect on practice, complete self-reflections, and create goals.</a:t>
            </a:r>
          </a:p>
          <a:p>
            <a:pPr lvl="1"/>
            <a:r>
              <a:rPr lang="en-US" sz="2000" dirty="0"/>
              <a:t>Professional growth among colleagues</a:t>
            </a:r>
          </a:p>
          <a:p>
            <a:pPr lvl="1"/>
            <a:r>
              <a:rPr lang="en-US" sz="2000" dirty="0"/>
              <a:t>Identify over-arching trends and create strategies to </a:t>
            </a:r>
            <a:endParaRPr lang="en-US" sz="2000" dirty="0" smtClean="0"/>
          </a:p>
          <a:p>
            <a:pPr marL="457200" lvl="1" indent="0">
              <a:buNone/>
            </a:pPr>
            <a:r>
              <a:rPr lang="en-US" sz="2000" dirty="0"/>
              <a:t> </a:t>
            </a:r>
            <a:r>
              <a:rPr lang="en-US" sz="2000" dirty="0" smtClean="0"/>
              <a:t>   address them </a:t>
            </a:r>
            <a:endParaRPr lang="en-US" sz="2000" dirty="0"/>
          </a:p>
          <a:p>
            <a:r>
              <a:rPr lang="en-US" sz="2400" dirty="0"/>
              <a:t>As a </a:t>
            </a:r>
            <a:r>
              <a:rPr lang="en-US" sz="2400" dirty="0" smtClean="0"/>
              <a:t>part of an evaluation </a:t>
            </a:r>
            <a:endParaRPr lang="en-US" sz="2400" dirty="0"/>
          </a:p>
          <a:p>
            <a:pPr lvl="1"/>
            <a:r>
              <a:rPr lang="en-US" sz="2000" dirty="0"/>
              <a:t>Used as an artifact for determining </a:t>
            </a:r>
            <a:endParaRPr lang="en-US" sz="2000" dirty="0" smtClean="0"/>
          </a:p>
          <a:p>
            <a:pPr marL="457200" lvl="1" indent="0">
              <a:buNone/>
            </a:pPr>
            <a:r>
              <a:rPr lang="en-US" sz="2000" dirty="0"/>
              <a:t> </a:t>
            </a:r>
            <a:r>
              <a:rPr lang="en-US" sz="2000" dirty="0" smtClean="0"/>
              <a:t>    ratings </a:t>
            </a:r>
            <a:r>
              <a:rPr lang="en-US" sz="2000" dirty="0"/>
              <a:t>for professional practices</a:t>
            </a:r>
          </a:p>
          <a:p>
            <a:pPr lvl="1"/>
            <a:r>
              <a:rPr lang="en-US" sz="2000" dirty="0"/>
              <a:t>Included as one of several multiple </a:t>
            </a:r>
            <a:r>
              <a:rPr lang="en-US" sz="2000" dirty="0" smtClean="0"/>
              <a:t>measures </a:t>
            </a:r>
            <a:endParaRPr lang="en-US" sz="2000" dirty="0"/>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208137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smtClean="0"/>
              <a:t>KEY DECISION: </a:t>
            </a:r>
            <a:r>
              <a:rPr lang="en-US" sz="3100" dirty="0" smtClean="0"/>
              <a:t>HOW WILL SURVEY RESULTS BE USED? </a:t>
            </a:r>
            <a:endParaRPr lang="en-US" sz="3100" b="1" dirty="0"/>
          </a:p>
        </p:txBody>
      </p:sp>
      <p:sp>
        <p:nvSpPr>
          <p:cNvPr id="3" name="Content Placeholder 2"/>
          <p:cNvSpPr>
            <a:spLocks noGrp="1"/>
          </p:cNvSpPr>
          <p:nvPr>
            <p:ph idx="1"/>
          </p:nvPr>
        </p:nvSpPr>
        <p:spPr/>
        <p:txBody>
          <a:bodyPr>
            <a:normAutofit/>
          </a:bodyPr>
          <a:lstStyle/>
          <a:p>
            <a:r>
              <a:rPr lang="en-US" sz="2400" dirty="0" smtClean="0"/>
              <a:t>Sharing results</a:t>
            </a:r>
            <a:endParaRPr lang="en-US" sz="2400" dirty="0"/>
          </a:p>
          <a:p>
            <a:pPr lvl="1"/>
            <a:r>
              <a:rPr lang="en-US" sz="2000" dirty="0">
                <a:ea typeface="Calibri"/>
                <a:cs typeface="Times New Roman"/>
              </a:rPr>
              <a:t>W</a:t>
            </a:r>
            <a:r>
              <a:rPr lang="en-US" sz="2000" dirty="0" smtClean="0">
                <a:ea typeface="Calibri"/>
                <a:cs typeface="Times New Roman"/>
              </a:rPr>
              <a:t>ork </a:t>
            </a:r>
            <a:r>
              <a:rPr lang="en-US" sz="2000" dirty="0">
                <a:ea typeface="Calibri"/>
                <a:cs typeface="Times New Roman"/>
              </a:rPr>
              <a:t>with your teachers and </a:t>
            </a:r>
            <a:r>
              <a:rPr lang="en-US" sz="2000" dirty="0" smtClean="0">
                <a:ea typeface="Calibri"/>
                <a:cs typeface="Times New Roman"/>
              </a:rPr>
              <a:t>association representatives </a:t>
            </a:r>
            <a:r>
              <a:rPr lang="en-US" sz="2000" dirty="0">
                <a:ea typeface="Calibri"/>
                <a:cs typeface="Times New Roman"/>
              </a:rPr>
              <a:t>to </a:t>
            </a:r>
            <a:r>
              <a:rPr lang="en-US" sz="2000" dirty="0" smtClean="0">
                <a:ea typeface="Calibri"/>
                <a:cs typeface="Times New Roman"/>
              </a:rPr>
              <a:t>determine </a:t>
            </a:r>
            <a:r>
              <a:rPr lang="en-US" sz="2000" dirty="0">
                <a:ea typeface="Calibri"/>
                <a:cs typeface="Times New Roman"/>
              </a:rPr>
              <a:t>how teacher-level data </a:t>
            </a:r>
            <a:r>
              <a:rPr lang="en-US" sz="2000" dirty="0" smtClean="0">
                <a:ea typeface="Calibri"/>
                <a:cs typeface="Times New Roman"/>
              </a:rPr>
              <a:t>will </a:t>
            </a:r>
            <a:r>
              <a:rPr lang="en-US" sz="2000" dirty="0">
                <a:ea typeface="Calibri"/>
                <a:cs typeface="Times New Roman"/>
              </a:rPr>
              <a:t>be </a:t>
            </a:r>
            <a:r>
              <a:rPr lang="en-US" sz="2000" dirty="0" smtClean="0">
                <a:ea typeface="Calibri"/>
                <a:cs typeface="Times New Roman"/>
              </a:rPr>
              <a:t>shared</a:t>
            </a:r>
            <a:endParaRPr lang="en-US" sz="2000" dirty="0"/>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1219200" y="5410200"/>
            <a:ext cx="6172200" cy="381000"/>
          </a:xfrm>
          <a:prstGeom prst="rect">
            <a:avLst/>
          </a:prstGeom>
          <a:noFill/>
        </p:spPr>
        <p:txBody>
          <a:bodyPr wrap="square" rtlCol="0">
            <a:spAutoFit/>
          </a:bodyPr>
          <a:lstStyle/>
          <a:p>
            <a:pPr algn="ctr"/>
            <a:r>
              <a:rPr lang="en-US" dirty="0" smtClean="0">
                <a:hlinkClick r:id="rId3"/>
              </a:rPr>
              <a:t>Student Survey Planning Guide</a:t>
            </a:r>
            <a:endParaRPr lang="en-US" dirty="0"/>
          </a:p>
        </p:txBody>
      </p:sp>
      <p:pic>
        <p:nvPicPr>
          <p:cNvPr id="1026" name="Picture 2" descr="http://www.compeap.com/wordpress/wp-content/uploads/Feedback-300x2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814" y="2889756"/>
            <a:ext cx="3164972" cy="236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37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2512" y="4366054"/>
            <a:ext cx="2935737" cy="136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sz="3200" b="1" dirty="0" smtClean="0"/>
              <a:t>DEVELOPING A COMMUNICATION STRATEGY:</a:t>
            </a:r>
            <a:br>
              <a:rPr lang="en-US" sz="3200" b="1" dirty="0" smtClean="0"/>
            </a:br>
            <a:r>
              <a:rPr lang="en-US" sz="3200" b="1" dirty="0" smtClean="0"/>
              <a:t>GUIDING PRINCIPLES</a:t>
            </a:r>
            <a:endParaRPr lang="en-US" sz="3200" b="1" dirty="0"/>
          </a:p>
        </p:txBody>
      </p:sp>
      <p:sp>
        <p:nvSpPr>
          <p:cNvPr id="3" name="Content Placeholder 2"/>
          <p:cNvSpPr>
            <a:spLocks noGrp="1"/>
          </p:cNvSpPr>
          <p:nvPr>
            <p:ph idx="1"/>
          </p:nvPr>
        </p:nvSpPr>
        <p:spPr/>
        <p:txBody>
          <a:bodyPr/>
          <a:lstStyle/>
          <a:p>
            <a:pPr lvl="0"/>
            <a:r>
              <a:rPr lang="en-US" sz="2400" dirty="0" smtClean="0"/>
              <a:t>By </a:t>
            </a:r>
            <a:r>
              <a:rPr lang="en-US" sz="2400" dirty="0"/>
              <a:t>itself, a reliable and valid instrument does not ensure that teachers will receive good </a:t>
            </a:r>
            <a:r>
              <a:rPr lang="en-US" sz="2400" dirty="0" smtClean="0"/>
              <a:t>feedback </a:t>
            </a:r>
            <a:endParaRPr lang="en-US" sz="2400" dirty="0"/>
          </a:p>
          <a:p>
            <a:pPr lvl="0"/>
            <a:r>
              <a:rPr lang="en-US" sz="2400" dirty="0"/>
              <a:t>Messaging </a:t>
            </a:r>
            <a:r>
              <a:rPr lang="en-US" sz="2400" dirty="0" smtClean="0"/>
              <a:t>matters </a:t>
            </a:r>
            <a:endParaRPr lang="en-US" sz="2400" dirty="0"/>
          </a:p>
          <a:p>
            <a:pPr lvl="1"/>
            <a:r>
              <a:rPr lang="en-US" sz="2000" dirty="0"/>
              <a:t>Engage stakeholders early and often</a:t>
            </a:r>
          </a:p>
          <a:p>
            <a:pPr lvl="1"/>
            <a:r>
              <a:rPr lang="en-US" sz="2000" dirty="0"/>
              <a:t>Make the process as transparent as possible </a:t>
            </a:r>
          </a:p>
          <a:p>
            <a:pPr lvl="0"/>
            <a:r>
              <a:rPr lang="en-US" sz="2400" dirty="0"/>
              <a:t>Give stakeholders real decision-making power </a:t>
            </a:r>
          </a:p>
          <a:p>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070736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martinamcgowan.com/wp-content/uploads/2013/08/communicat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1380" y="1624519"/>
            <a:ext cx="3881336" cy="3881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200" b="1" dirty="0" smtClean="0"/>
              <a:t>DEVELOPING A COMMUNICATION STRATEGY:</a:t>
            </a:r>
            <a:br>
              <a:rPr lang="en-US" sz="3200" b="1" dirty="0" smtClean="0"/>
            </a:br>
            <a:r>
              <a:rPr lang="en-US" sz="3200" b="1" dirty="0" smtClean="0"/>
              <a:t>BUILDING EDUCATOR INVESTMENT </a:t>
            </a:r>
            <a:endParaRPr lang="en-US" sz="3200" b="1" dirty="0"/>
          </a:p>
        </p:txBody>
      </p:sp>
      <p:sp>
        <p:nvSpPr>
          <p:cNvPr id="3" name="Content Placeholder 2"/>
          <p:cNvSpPr>
            <a:spLocks noGrp="1"/>
          </p:cNvSpPr>
          <p:nvPr>
            <p:ph idx="1"/>
          </p:nvPr>
        </p:nvSpPr>
        <p:spPr>
          <a:xfrm>
            <a:off x="603308" y="1723818"/>
            <a:ext cx="4348072" cy="3895191"/>
          </a:xfrm>
        </p:spPr>
        <p:txBody>
          <a:bodyPr>
            <a:normAutofit fontScale="92500"/>
          </a:bodyPr>
          <a:lstStyle/>
          <a:p>
            <a:pPr lvl="0"/>
            <a:r>
              <a:rPr lang="en-US" sz="2400" dirty="0" smtClean="0"/>
              <a:t>Brief all </a:t>
            </a:r>
            <a:r>
              <a:rPr lang="en-US" sz="2400" dirty="0"/>
              <a:t>instructional staff </a:t>
            </a:r>
            <a:r>
              <a:rPr lang="en-US" sz="2400" dirty="0" smtClean="0"/>
              <a:t>prior to survey administration </a:t>
            </a:r>
          </a:p>
          <a:p>
            <a:pPr lvl="1"/>
            <a:r>
              <a:rPr lang="en-US" sz="2000" dirty="0" smtClean="0"/>
              <a:t>Survey purpose</a:t>
            </a:r>
          </a:p>
          <a:p>
            <a:pPr lvl="1"/>
            <a:r>
              <a:rPr lang="en-US" sz="2000" dirty="0"/>
              <a:t>A</a:t>
            </a:r>
            <a:r>
              <a:rPr lang="en-US" sz="2000" dirty="0" smtClean="0"/>
              <a:t>dministration </a:t>
            </a:r>
            <a:r>
              <a:rPr lang="en-US" sz="2000" dirty="0"/>
              <a:t>plans and </a:t>
            </a:r>
            <a:r>
              <a:rPr lang="en-US" sz="2000" dirty="0" smtClean="0"/>
              <a:t>timeline</a:t>
            </a:r>
          </a:p>
          <a:p>
            <a:pPr lvl="1"/>
            <a:r>
              <a:rPr lang="en-US" sz="2000" dirty="0"/>
              <a:t>H</a:t>
            </a:r>
            <a:r>
              <a:rPr lang="en-US" sz="2000" dirty="0" smtClean="0"/>
              <a:t>ow </a:t>
            </a:r>
            <a:r>
              <a:rPr lang="en-US" sz="2000" dirty="0"/>
              <a:t>results will be </a:t>
            </a:r>
            <a:r>
              <a:rPr lang="en-US" sz="2000" dirty="0" smtClean="0"/>
              <a:t>used</a:t>
            </a:r>
          </a:p>
          <a:p>
            <a:pPr marL="57150" indent="0" algn="ctr">
              <a:buNone/>
            </a:pPr>
            <a:endParaRPr lang="en-US" dirty="0">
              <a:hlinkClick r:id="rId4"/>
            </a:endParaRPr>
          </a:p>
          <a:p>
            <a:pPr marL="57150" indent="0" algn="ctr">
              <a:buNone/>
            </a:pPr>
            <a:endParaRPr lang="en-US" sz="2400" dirty="0" smtClean="0">
              <a:hlinkClick r:id="rId4"/>
            </a:endParaRPr>
          </a:p>
          <a:p>
            <a:pPr marL="57150" indent="0" algn="ctr">
              <a:buNone/>
            </a:pPr>
            <a:endParaRPr lang="en-US" sz="2400" dirty="0">
              <a:hlinkClick r:id="rId4"/>
            </a:endParaRPr>
          </a:p>
          <a:p>
            <a:pPr marL="57150" indent="0" algn="ctr">
              <a:buNone/>
            </a:pPr>
            <a:endParaRPr lang="en-US" sz="2400" dirty="0" smtClean="0">
              <a:hlinkClick r:id="rId4"/>
            </a:endParaRPr>
          </a:p>
          <a:p>
            <a:pPr marL="57150" indent="0" algn="ctr">
              <a:buNone/>
            </a:pPr>
            <a:r>
              <a:rPr lang="en-US" sz="2400" dirty="0" smtClean="0">
                <a:hlinkClick r:id="rId4"/>
              </a:rPr>
              <a:t>Communication Tools for Teachers </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0880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50" y="1823104"/>
            <a:ext cx="3971219" cy="34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b="1" dirty="0"/>
              <a:t>Developing a Communication Strategy:</a:t>
            </a:r>
            <a:br>
              <a:rPr lang="en-US" sz="3200" b="1" dirty="0"/>
            </a:br>
            <a:r>
              <a:rPr lang="en-US" sz="3200" b="1" dirty="0"/>
              <a:t>Building student </a:t>
            </a:r>
            <a:r>
              <a:rPr lang="en-US" sz="3200" b="1" dirty="0" smtClean="0"/>
              <a:t>understanding</a:t>
            </a:r>
            <a:endParaRPr lang="en-US" sz="3200" dirty="0"/>
          </a:p>
        </p:txBody>
      </p:sp>
      <p:sp>
        <p:nvSpPr>
          <p:cNvPr id="3" name="Content Placeholder 2"/>
          <p:cNvSpPr>
            <a:spLocks noGrp="1"/>
          </p:cNvSpPr>
          <p:nvPr>
            <p:ph idx="1"/>
          </p:nvPr>
        </p:nvSpPr>
        <p:spPr>
          <a:xfrm>
            <a:off x="4007796" y="1723818"/>
            <a:ext cx="4679004" cy="3895191"/>
          </a:xfrm>
        </p:spPr>
        <p:txBody>
          <a:bodyPr>
            <a:normAutofit fontScale="92500" lnSpcReduction="20000"/>
          </a:bodyPr>
          <a:lstStyle/>
          <a:p>
            <a:pPr lvl="0"/>
            <a:r>
              <a:rPr lang="en-US" sz="2400" dirty="0"/>
              <a:t>Inform students of the survey in advance and to talk explicitly with them about the process and </a:t>
            </a:r>
            <a:r>
              <a:rPr lang="en-US" sz="2400" dirty="0" smtClean="0"/>
              <a:t>purpose </a:t>
            </a:r>
            <a:endParaRPr lang="en-US" sz="2400" dirty="0"/>
          </a:p>
          <a:p>
            <a:pPr lvl="0"/>
            <a:r>
              <a:rPr lang="en-US" sz="2400" dirty="0"/>
              <a:t>It is essential for students to feel comfortable and respond honestly to survey </a:t>
            </a:r>
            <a:r>
              <a:rPr lang="en-US" sz="2400" dirty="0" smtClean="0"/>
              <a:t>items</a:t>
            </a:r>
            <a:endParaRPr lang="en-US" sz="2400" dirty="0"/>
          </a:p>
          <a:p>
            <a:pPr marL="0" lvl="0" indent="0" algn="ctr">
              <a:buNone/>
            </a:pPr>
            <a:endParaRPr lang="en-US" sz="2400" dirty="0" smtClean="0"/>
          </a:p>
          <a:p>
            <a:pPr marL="0" lvl="0" indent="0" algn="ctr">
              <a:buNone/>
            </a:pPr>
            <a:endParaRPr lang="en-US" sz="2400" dirty="0"/>
          </a:p>
          <a:p>
            <a:pPr marL="0" lvl="0" indent="0" algn="ctr">
              <a:buNone/>
            </a:pPr>
            <a:endParaRPr lang="en-US" sz="2400" dirty="0" smtClean="0"/>
          </a:p>
          <a:p>
            <a:pPr marL="0" lvl="0" indent="0" algn="ctr">
              <a:buNone/>
            </a:pPr>
            <a:endParaRPr lang="en-US" sz="2400" dirty="0" smtClean="0"/>
          </a:p>
          <a:p>
            <a:pPr marL="0" lvl="0" indent="0" algn="ctr">
              <a:buNone/>
            </a:pPr>
            <a:r>
              <a:rPr lang="en-US" sz="2400" dirty="0" smtClean="0"/>
              <a:t>Student Information </a:t>
            </a:r>
            <a:r>
              <a:rPr lang="en-US" sz="2400" dirty="0" smtClean="0"/>
              <a:t>Sheet in </a:t>
            </a:r>
            <a:r>
              <a:rPr lang="en-US" sz="2400" dirty="0" smtClean="0">
                <a:hlinkClick r:id="rId4"/>
              </a:rPr>
              <a:t>English</a:t>
            </a:r>
            <a:r>
              <a:rPr lang="en-US" sz="2400" dirty="0" smtClean="0"/>
              <a:t> and </a:t>
            </a:r>
            <a:r>
              <a:rPr lang="en-US" sz="2400" dirty="0" smtClean="0">
                <a:hlinkClick r:id="rId5"/>
              </a:rPr>
              <a:t>Spanish</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473615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DEVELOPING A COMMUNICATION STRATEGY:</a:t>
            </a:r>
            <a:br>
              <a:rPr lang="en-US" sz="3200" b="1" dirty="0" smtClean="0"/>
            </a:br>
            <a:r>
              <a:rPr lang="en-US" sz="3200" b="1" dirty="0" smtClean="0"/>
              <a:t>INFORMING OTHER KEY STAKEHOLDERS</a:t>
            </a:r>
            <a:endParaRPr lang="en-US" sz="3200" b="1" dirty="0"/>
          </a:p>
        </p:txBody>
      </p:sp>
      <p:sp>
        <p:nvSpPr>
          <p:cNvPr id="3" name="Content Placeholder 2"/>
          <p:cNvSpPr>
            <a:spLocks noGrp="1"/>
          </p:cNvSpPr>
          <p:nvPr>
            <p:ph idx="1"/>
          </p:nvPr>
        </p:nvSpPr>
        <p:spPr/>
        <p:txBody>
          <a:bodyPr/>
          <a:lstStyle/>
          <a:p>
            <a:pPr lvl="0">
              <a:spcBef>
                <a:spcPts val="0"/>
              </a:spcBef>
              <a:spcAft>
                <a:spcPts val="0"/>
              </a:spcAft>
              <a:buFont typeface="Symbol"/>
              <a:buChar char=""/>
            </a:pPr>
            <a:r>
              <a:rPr lang="en-US" sz="2400" dirty="0">
                <a:ea typeface="Calibri"/>
                <a:cs typeface="Times New Roman"/>
              </a:rPr>
              <a:t>Parents, school board members, and other community members should also be informed about the student survey purpose and </a:t>
            </a:r>
            <a:r>
              <a:rPr lang="en-US" sz="2400" dirty="0" smtClean="0">
                <a:ea typeface="Calibri"/>
                <a:cs typeface="Times New Roman"/>
              </a:rPr>
              <a:t>process.</a:t>
            </a:r>
            <a:endParaRPr lang="en-US" sz="2400" dirty="0" smtClean="0">
              <a:ea typeface="Calibri"/>
              <a:cs typeface="Times New Roman"/>
            </a:endParaRPr>
          </a:p>
          <a:p>
            <a:pPr marL="0" lvl="0" indent="0">
              <a:spcBef>
                <a:spcPts val="0"/>
              </a:spcBef>
              <a:spcAft>
                <a:spcPts val="0"/>
              </a:spcAft>
              <a:buNone/>
            </a:pPr>
            <a:r>
              <a:rPr lang="en-US" sz="2400" dirty="0" smtClean="0">
                <a:ea typeface="Calibri"/>
                <a:cs typeface="Times New Roman"/>
              </a:rPr>
              <a:t> </a:t>
            </a:r>
            <a:endParaRPr lang="en-US" sz="2400" dirty="0">
              <a:ea typeface="Calibri"/>
              <a:cs typeface="Times New Roman"/>
            </a:endParaRPr>
          </a:p>
          <a:p>
            <a:pPr lvl="0">
              <a:spcBef>
                <a:spcPts val="0"/>
              </a:spcBef>
              <a:spcAft>
                <a:spcPts val="0"/>
              </a:spcAft>
              <a:buFont typeface="Symbol"/>
              <a:buChar char=""/>
            </a:pPr>
            <a:r>
              <a:rPr lang="en-US" sz="2400" dirty="0">
                <a:ea typeface="Calibri"/>
                <a:cs typeface="Times New Roman"/>
              </a:rPr>
              <a:t>U</a:t>
            </a:r>
            <a:r>
              <a:rPr lang="en-US" sz="2400" dirty="0" smtClean="0">
                <a:ea typeface="Calibri"/>
                <a:cs typeface="Times New Roman"/>
              </a:rPr>
              <a:t>se </a:t>
            </a:r>
            <a:r>
              <a:rPr lang="en-US" sz="2400" dirty="0">
                <a:ea typeface="Calibri"/>
                <a:cs typeface="Times New Roman"/>
              </a:rPr>
              <a:t>the following resources to communicate with these stakeholders:</a:t>
            </a:r>
          </a:p>
          <a:p>
            <a:pPr lvl="2">
              <a:spcBef>
                <a:spcPts val="0"/>
              </a:spcBef>
              <a:spcAft>
                <a:spcPts val="0"/>
              </a:spcAft>
              <a:buFont typeface="Courier New"/>
              <a:buChar char="o"/>
            </a:pPr>
            <a:r>
              <a:rPr lang="en-US" sz="2000" dirty="0">
                <a:ea typeface="Calibri"/>
                <a:cs typeface="Times New Roman"/>
                <a:hlinkClick r:id="rId3"/>
              </a:rPr>
              <a:t>D</a:t>
            </a:r>
            <a:r>
              <a:rPr lang="en-US" sz="2000" dirty="0" smtClean="0">
                <a:ea typeface="Calibri"/>
                <a:cs typeface="Times New Roman"/>
                <a:hlinkClick r:id="rId3"/>
              </a:rPr>
              <a:t>rop-in </a:t>
            </a:r>
            <a:r>
              <a:rPr lang="en-US" sz="2000" dirty="0">
                <a:ea typeface="Calibri"/>
                <a:cs typeface="Times New Roman"/>
                <a:hlinkClick r:id="rId3"/>
              </a:rPr>
              <a:t>articles </a:t>
            </a:r>
            <a:r>
              <a:rPr lang="en-US" sz="1200" dirty="0">
                <a:ea typeface="Calibri"/>
                <a:cs typeface="Times New Roman"/>
              </a:rPr>
              <a:t> </a:t>
            </a:r>
            <a:endParaRPr lang="en-US" sz="1200" dirty="0" smtClean="0">
              <a:ea typeface="Calibri"/>
              <a:cs typeface="Times New Roman"/>
            </a:endParaRPr>
          </a:p>
          <a:p>
            <a:pPr lvl="2">
              <a:spcBef>
                <a:spcPts val="0"/>
              </a:spcBef>
              <a:spcAft>
                <a:spcPts val="0"/>
              </a:spcAft>
              <a:buFont typeface="Courier New"/>
              <a:buChar char="o"/>
            </a:pPr>
            <a:r>
              <a:rPr lang="en-US" sz="2000" dirty="0" smtClean="0">
                <a:ea typeface="Calibri"/>
                <a:cs typeface="Times New Roman"/>
              </a:rPr>
              <a:t>A </a:t>
            </a:r>
            <a:r>
              <a:rPr lang="en-US" sz="2000" dirty="0">
                <a:ea typeface="Calibri"/>
                <a:cs typeface="Times New Roman"/>
              </a:rPr>
              <a:t>sample parent </a:t>
            </a:r>
            <a:r>
              <a:rPr lang="en-US" sz="2000" dirty="0" smtClean="0">
                <a:ea typeface="Calibri"/>
                <a:cs typeface="Times New Roman"/>
              </a:rPr>
              <a:t>letter in </a:t>
            </a:r>
            <a:r>
              <a:rPr lang="en-US" sz="2000" dirty="0" smtClean="0">
                <a:ea typeface="Calibri"/>
                <a:cs typeface="Times New Roman"/>
                <a:hlinkClick r:id="rId4"/>
              </a:rPr>
              <a:t>English</a:t>
            </a:r>
            <a:r>
              <a:rPr lang="en-US" sz="2000" dirty="0" smtClean="0">
                <a:ea typeface="Calibri"/>
                <a:cs typeface="Times New Roman"/>
              </a:rPr>
              <a:t> and </a:t>
            </a:r>
            <a:r>
              <a:rPr lang="en-US" sz="2000" dirty="0" smtClean="0">
                <a:ea typeface="Calibri"/>
                <a:cs typeface="Times New Roman"/>
                <a:hlinkClick r:id="rId5"/>
              </a:rPr>
              <a:t>Spanish</a:t>
            </a:r>
            <a:endParaRPr lang="en-US" sz="1200" dirty="0" smtClean="0">
              <a:ea typeface="Calibri"/>
              <a:cs typeface="Times New Roman"/>
            </a:endParaRPr>
          </a:p>
          <a:p>
            <a:pPr lvl="2">
              <a:spcBef>
                <a:spcPts val="0"/>
              </a:spcBef>
              <a:spcAft>
                <a:spcPts val="0"/>
              </a:spcAft>
              <a:buFont typeface="Courier New"/>
              <a:buChar char="o"/>
            </a:pPr>
            <a:r>
              <a:rPr lang="en-US" sz="2000" dirty="0" smtClean="0">
                <a:ea typeface="Calibri"/>
                <a:cs typeface="Times New Roman"/>
                <a:hlinkClick r:id="rId6"/>
              </a:rPr>
              <a:t>Overview </a:t>
            </a:r>
            <a:r>
              <a:rPr lang="en-US" sz="2000" dirty="0">
                <a:ea typeface="Calibri"/>
                <a:cs typeface="Times New Roman"/>
                <a:hlinkClick r:id="rId6"/>
              </a:rPr>
              <a:t>of Student Perception Surveys </a:t>
            </a:r>
            <a:r>
              <a:rPr lang="en-US" sz="1200" dirty="0">
                <a:ea typeface="Calibri"/>
                <a:cs typeface="Times New Roman"/>
              </a:rPr>
              <a:t> </a:t>
            </a:r>
            <a:endParaRPr lang="en-US" sz="2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842664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DATA COLLECTION PRIOR TO ADMINISTRATION</a:t>
            </a:r>
            <a:endParaRPr lang="en-US" sz="3200" b="1" dirty="0"/>
          </a:p>
        </p:txBody>
      </p:sp>
      <p:sp>
        <p:nvSpPr>
          <p:cNvPr id="3" name="Content Placeholder 2"/>
          <p:cNvSpPr>
            <a:spLocks noGrp="1"/>
          </p:cNvSpPr>
          <p:nvPr>
            <p:ph idx="1"/>
          </p:nvPr>
        </p:nvSpPr>
        <p:spPr/>
        <p:txBody>
          <a:bodyPr>
            <a:normAutofit lnSpcReduction="10000"/>
          </a:bodyPr>
          <a:lstStyle/>
          <a:p>
            <a:r>
              <a:rPr lang="en-US" sz="2400" dirty="0"/>
              <a:t>Assign a district point-person for data collection</a:t>
            </a:r>
          </a:p>
          <a:p>
            <a:r>
              <a:rPr lang="en-US" sz="2400" dirty="0"/>
              <a:t>Relevant data</a:t>
            </a:r>
          </a:p>
          <a:p>
            <a:pPr lvl="1"/>
            <a:r>
              <a:rPr lang="en-US" sz="2000" dirty="0" smtClean="0"/>
              <a:t>Teacher </a:t>
            </a:r>
            <a:r>
              <a:rPr lang="en-US" sz="2000" dirty="0"/>
              <a:t>ID numbers</a:t>
            </a:r>
          </a:p>
          <a:p>
            <a:pPr lvl="1"/>
            <a:r>
              <a:rPr lang="en-US" sz="2000" dirty="0"/>
              <a:t>Student ID numbers</a:t>
            </a:r>
          </a:p>
          <a:p>
            <a:pPr lvl="1"/>
            <a:r>
              <a:rPr lang="en-US" sz="2000" dirty="0"/>
              <a:t>Teacher, student, and course names</a:t>
            </a:r>
          </a:p>
          <a:p>
            <a:pPr lvl="1"/>
            <a:r>
              <a:rPr lang="en-US" sz="2000" dirty="0"/>
              <a:t>Grade level and period </a:t>
            </a:r>
            <a:endParaRPr lang="en-US" sz="2000" dirty="0" smtClean="0"/>
          </a:p>
          <a:p>
            <a:pPr lvl="1"/>
            <a:r>
              <a:rPr lang="en-US" sz="2000" dirty="0" smtClean="0"/>
              <a:t>Additional data</a:t>
            </a:r>
            <a:endParaRPr lang="en-US" sz="2000" dirty="0"/>
          </a:p>
          <a:p>
            <a:pPr lvl="0"/>
            <a:r>
              <a:rPr lang="en-US" sz="2400" dirty="0" smtClean="0"/>
              <a:t>Non-relevant data</a:t>
            </a:r>
            <a:endParaRPr lang="en-US" sz="2400" dirty="0"/>
          </a:p>
          <a:p>
            <a:r>
              <a:rPr lang="en-US" sz="2400" dirty="0"/>
              <a:t>Data </a:t>
            </a:r>
            <a:r>
              <a:rPr lang="en-US" sz="2400" dirty="0" smtClean="0"/>
              <a:t>verification </a:t>
            </a:r>
            <a:endParaRPr lang="en-US" sz="2400" dirty="0"/>
          </a:p>
          <a:p>
            <a:pPr marL="0" indent="0" algn="ctr">
              <a:buNone/>
            </a:pPr>
            <a:endParaRPr lang="en-US" sz="2000" dirty="0" smtClean="0"/>
          </a:p>
          <a:p>
            <a:pPr marL="0" indent="0" algn="ctr">
              <a:buNone/>
            </a:pPr>
            <a:r>
              <a:rPr lang="en-US" sz="2000" dirty="0" smtClean="0">
                <a:hlinkClick r:id="rId3"/>
              </a:rPr>
              <a:t>Data Checklist </a:t>
            </a:r>
            <a:r>
              <a:rPr lang="en-US" sz="2000" dirty="0" smtClean="0"/>
              <a:t>and </a:t>
            </a:r>
            <a:r>
              <a:rPr lang="en-US" sz="2000" dirty="0" smtClean="0">
                <a:hlinkClick r:id="rId4"/>
              </a:rPr>
              <a:t>Sample Data File</a:t>
            </a:r>
            <a:endParaRPr lang="en-US" sz="2000" dirty="0"/>
          </a:p>
        </p:txBody>
      </p:sp>
      <p:sp>
        <p:nvSpPr>
          <p:cNvPr id="4" name="Text Placeholder 3"/>
          <p:cNvSpPr>
            <a:spLocks noGrp="1"/>
          </p:cNvSpPr>
          <p:nvPr>
            <p:ph type="body" sz="quarter" idx="10"/>
          </p:nvPr>
        </p:nvSpPr>
        <p:spPr/>
        <p:txBody>
          <a:bodyPr/>
          <a:lstStyle/>
          <a:p>
            <a:endParaRPr lang="en-US"/>
          </a:p>
        </p:txBody>
      </p:sp>
      <p:pic>
        <p:nvPicPr>
          <p:cNvPr id="6146" name="Picture 2" descr="https://encrypted-tbn0.gstatic.com/images?q=tbn:ANd9GcSlRrPjRQcoq6_Qol7FCGuCisu_j0CaG38dFtXP6Fw9NSVoqI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2535" y="3613184"/>
            <a:ext cx="375285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5352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AGENDA</a:t>
            </a:r>
            <a:endParaRPr lang="en-US" sz="3200" b="1" dirty="0"/>
          </a:p>
        </p:txBody>
      </p:sp>
      <p:sp>
        <p:nvSpPr>
          <p:cNvPr id="3" name="Content Placeholder 2"/>
          <p:cNvSpPr>
            <a:spLocks noGrp="1"/>
          </p:cNvSpPr>
          <p:nvPr>
            <p:ph idx="1"/>
          </p:nvPr>
        </p:nvSpPr>
        <p:spPr/>
        <p:txBody>
          <a:bodyPr/>
          <a:lstStyle/>
          <a:p>
            <a:pPr>
              <a:buFont typeface="Arial" pitchFamily="34" charset="0"/>
              <a:buChar char="•"/>
            </a:pPr>
            <a:r>
              <a:rPr lang="en-US" sz="2400" dirty="0" smtClean="0"/>
              <a:t>Survey overview</a:t>
            </a:r>
          </a:p>
          <a:p>
            <a:pPr>
              <a:buFont typeface="Arial" pitchFamily="34" charset="0"/>
              <a:buChar char="•"/>
            </a:pPr>
            <a:r>
              <a:rPr lang="en-US" sz="2400" dirty="0" smtClean="0"/>
              <a:t>Planning timeline</a:t>
            </a:r>
          </a:p>
          <a:p>
            <a:pPr>
              <a:buFont typeface="Arial" pitchFamily="34" charset="0"/>
              <a:buChar char="•"/>
            </a:pPr>
            <a:r>
              <a:rPr lang="en-US" sz="2400" dirty="0" smtClean="0"/>
              <a:t>Engaging stakeholders</a:t>
            </a:r>
          </a:p>
          <a:p>
            <a:pPr>
              <a:buFont typeface="Arial" pitchFamily="34" charset="0"/>
              <a:buChar char="•"/>
            </a:pPr>
            <a:r>
              <a:rPr lang="en-US" sz="2400" dirty="0" smtClean="0"/>
              <a:t>Key decision points</a:t>
            </a:r>
          </a:p>
          <a:p>
            <a:pPr>
              <a:buFont typeface="Arial" pitchFamily="34" charset="0"/>
              <a:buChar char="•"/>
            </a:pPr>
            <a:r>
              <a:rPr lang="en-US" sz="2400" dirty="0" smtClean="0"/>
              <a:t>Developing a communication strategy </a:t>
            </a:r>
          </a:p>
          <a:p>
            <a:pPr>
              <a:buFont typeface="Arial" pitchFamily="34" charset="0"/>
              <a:buChar char="•"/>
            </a:pPr>
            <a:r>
              <a:rPr lang="en-US" sz="2400" dirty="0" smtClean="0"/>
              <a:t>Data collection</a:t>
            </a:r>
          </a:p>
          <a:p>
            <a:pPr>
              <a:buFont typeface="Arial" pitchFamily="34" charset="0"/>
              <a:buChar char="•"/>
            </a:pPr>
            <a:r>
              <a:rPr lang="en-US" sz="2400" dirty="0" smtClean="0"/>
              <a:t>Survey Administration</a:t>
            </a:r>
          </a:p>
          <a:p>
            <a:pPr>
              <a:buFont typeface="Arial" pitchFamily="34" charset="0"/>
              <a:buChar char="•"/>
            </a:pPr>
            <a:r>
              <a:rPr lang="en-US" sz="2400" dirty="0" smtClean="0"/>
              <a:t>Preparing reports</a:t>
            </a:r>
          </a:p>
          <a:p>
            <a:pPr>
              <a:buFont typeface="Arial" pitchFamily="34" charset="0"/>
              <a:buChar char="•"/>
            </a:pPr>
            <a:r>
              <a:rPr lang="en-US" sz="2400" dirty="0" smtClean="0"/>
              <a:t>Distributing results</a:t>
            </a:r>
          </a:p>
          <a:p>
            <a:pPr>
              <a:buFont typeface="Arial" pitchFamily="34" charset="0"/>
              <a:buChar char="•"/>
            </a:pPr>
            <a:endParaRPr lang="en-US" sz="2800" dirty="0" smtClean="0"/>
          </a:p>
          <a:p>
            <a:pPr>
              <a:buFont typeface="Arial" pitchFamily="34" charset="0"/>
              <a:buChar char="•"/>
            </a:pPr>
            <a:endParaRPr lang="en-US" sz="2800" dirty="0" smtClean="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12054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SURVEY ADMINISTRATION</a:t>
            </a:r>
            <a:endParaRPr lang="en-US" sz="3200" b="1" dirty="0"/>
          </a:p>
        </p:txBody>
      </p:sp>
      <p:sp>
        <p:nvSpPr>
          <p:cNvPr id="3" name="Content Placeholder 2"/>
          <p:cNvSpPr>
            <a:spLocks noGrp="1"/>
          </p:cNvSpPr>
          <p:nvPr>
            <p:ph idx="1"/>
          </p:nvPr>
        </p:nvSpPr>
        <p:spPr/>
        <p:txBody>
          <a:bodyPr>
            <a:normAutofit fontScale="77500" lnSpcReduction="20000"/>
          </a:bodyPr>
          <a:lstStyle/>
          <a:p>
            <a:r>
              <a:rPr lang="en-US" sz="3100" dirty="0" smtClean="0"/>
              <a:t>Customize </a:t>
            </a:r>
            <a:r>
              <a:rPr lang="en-US" sz="3100" dirty="0"/>
              <a:t>materials to reflect key </a:t>
            </a:r>
            <a:r>
              <a:rPr lang="en-US" sz="3100" dirty="0" smtClean="0"/>
              <a:t>decisions:</a:t>
            </a:r>
            <a:endParaRPr lang="en-US" sz="3100" dirty="0"/>
          </a:p>
          <a:p>
            <a:pPr lvl="1"/>
            <a:r>
              <a:rPr lang="en-US" sz="2600" dirty="0">
                <a:hlinkClick r:id="rId3"/>
              </a:rPr>
              <a:t>Protocols and instructions</a:t>
            </a:r>
            <a:endParaRPr lang="en-US" sz="2600" dirty="0"/>
          </a:p>
          <a:p>
            <a:pPr lvl="1"/>
            <a:r>
              <a:rPr lang="en-US" sz="2600" dirty="0">
                <a:hlinkClick r:id="rId3"/>
              </a:rPr>
              <a:t>Survey materials</a:t>
            </a:r>
            <a:endParaRPr lang="en-US" sz="2600" dirty="0"/>
          </a:p>
          <a:p>
            <a:r>
              <a:rPr lang="en-US" sz="3100" dirty="0"/>
              <a:t>Ensure that students know their confidentiality is being maintained</a:t>
            </a:r>
            <a:r>
              <a:rPr lang="en-US" sz="3100" dirty="0" smtClean="0"/>
              <a:t>:</a:t>
            </a:r>
            <a:endParaRPr lang="en-US" sz="3100" dirty="0"/>
          </a:p>
          <a:p>
            <a:pPr lvl="1"/>
            <a:r>
              <a:rPr lang="en-US" sz="2600" dirty="0" smtClean="0"/>
              <a:t>Proctoring</a:t>
            </a:r>
          </a:p>
          <a:p>
            <a:pPr lvl="1"/>
            <a:r>
              <a:rPr lang="en-US" sz="2600" dirty="0" smtClean="0"/>
              <a:t>Receiving survey </a:t>
            </a:r>
            <a:r>
              <a:rPr lang="en-US" sz="2600" dirty="0"/>
              <a:t>materials in a way that protects </a:t>
            </a:r>
            <a:r>
              <a:rPr lang="en-US" sz="2600" dirty="0" smtClean="0"/>
              <a:t>confidentiality</a:t>
            </a:r>
          </a:p>
          <a:p>
            <a:pPr lvl="0"/>
            <a:r>
              <a:rPr lang="en-US" sz="3100" dirty="0" smtClean="0"/>
              <a:t>Accommodations</a:t>
            </a:r>
            <a:r>
              <a:rPr lang="en-US" sz="3100" dirty="0"/>
              <a:t>:</a:t>
            </a:r>
          </a:p>
          <a:p>
            <a:pPr lvl="1"/>
            <a:r>
              <a:rPr lang="en-US" sz="2600" dirty="0" smtClean="0"/>
              <a:t>Students with disabilities</a:t>
            </a:r>
            <a:endParaRPr lang="en-US" sz="2600" dirty="0"/>
          </a:p>
          <a:p>
            <a:pPr lvl="1"/>
            <a:r>
              <a:rPr lang="en-US" sz="2600" dirty="0" smtClean="0"/>
              <a:t>Other students who need accommodations</a:t>
            </a:r>
            <a:endParaRPr lang="en-US" sz="2600" dirty="0"/>
          </a:p>
          <a:p>
            <a:pPr marL="457200" lvl="1" indent="0">
              <a:buNone/>
            </a:pPr>
            <a:r>
              <a:rPr lang="en-US" sz="2000" dirty="0" smtClean="0"/>
              <a:t> </a:t>
            </a:r>
            <a:endParaRPr lang="en-US" sz="20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62442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PREPARING REPORTS</a:t>
            </a:r>
            <a:endParaRPr lang="en-US" sz="3200" b="1" dirty="0"/>
          </a:p>
        </p:txBody>
      </p:sp>
      <p:sp>
        <p:nvSpPr>
          <p:cNvPr id="3" name="Content Placeholder 2"/>
          <p:cNvSpPr>
            <a:spLocks noGrp="1"/>
          </p:cNvSpPr>
          <p:nvPr>
            <p:ph idx="1"/>
          </p:nvPr>
        </p:nvSpPr>
        <p:spPr/>
        <p:txBody>
          <a:bodyPr/>
          <a:lstStyle/>
          <a:p>
            <a:r>
              <a:rPr lang="en-US" sz="2400" dirty="0"/>
              <a:t>Ensuring data quality</a:t>
            </a:r>
          </a:p>
          <a:p>
            <a:pPr lvl="1"/>
            <a:r>
              <a:rPr lang="en-US" sz="1800" dirty="0"/>
              <a:t>Data cleaning</a:t>
            </a:r>
          </a:p>
          <a:p>
            <a:pPr lvl="1"/>
            <a:r>
              <a:rPr lang="en-US" sz="1800" dirty="0"/>
              <a:t>Confidentiality</a:t>
            </a:r>
          </a:p>
          <a:p>
            <a:pPr lvl="1"/>
            <a:r>
              <a:rPr lang="en-US" sz="1800" dirty="0"/>
              <a:t>Including the open-ended </a:t>
            </a:r>
            <a:r>
              <a:rPr lang="en-US" sz="1800" dirty="0" smtClean="0"/>
              <a:t>question</a:t>
            </a:r>
            <a:endParaRPr lang="en-US" sz="2400" dirty="0" smtClean="0"/>
          </a:p>
          <a:p>
            <a:r>
              <a:rPr lang="en-US" sz="2400" dirty="0" smtClean="0"/>
              <a:t>Aggregating </a:t>
            </a:r>
            <a:r>
              <a:rPr lang="en-US" sz="2400" dirty="0"/>
              <a:t>data</a:t>
            </a:r>
          </a:p>
          <a:p>
            <a:pPr lvl="1"/>
            <a:r>
              <a:rPr lang="en-US" sz="1800" dirty="0"/>
              <a:t>Mean score </a:t>
            </a:r>
          </a:p>
          <a:p>
            <a:pPr lvl="1"/>
            <a:r>
              <a:rPr lang="en-US" sz="1800" dirty="0" smtClean="0"/>
              <a:t>Percent favorable</a:t>
            </a:r>
            <a:endParaRPr lang="en-US" sz="1800" dirty="0"/>
          </a:p>
          <a:p>
            <a:r>
              <a:rPr lang="en-US" sz="2400" dirty="0" smtClean="0"/>
              <a:t>Report </a:t>
            </a:r>
            <a:r>
              <a:rPr lang="en-US" sz="2400" dirty="0"/>
              <a:t>structure</a:t>
            </a:r>
          </a:p>
          <a:p>
            <a:pPr lvl="1"/>
            <a:r>
              <a:rPr lang="en-US" sz="1800" dirty="0" smtClean="0"/>
              <a:t>By the survey </a:t>
            </a:r>
            <a:r>
              <a:rPr lang="en-US" sz="1800" dirty="0"/>
              <a:t>elements </a:t>
            </a:r>
          </a:p>
          <a:p>
            <a:pPr lvl="1"/>
            <a:r>
              <a:rPr lang="en-US" sz="1800" dirty="0"/>
              <a:t>By individual question</a:t>
            </a:r>
          </a:p>
          <a:p>
            <a:pPr lvl="1"/>
            <a:r>
              <a:rPr lang="en-US" sz="1800" dirty="0"/>
              <a:t>As an aggregate score of all questions</a:t>
            </a:r>
          </a:p>
          <a:p>
            <a:endParaRPr lang="en-US" sz="1800" dirty="0"/>
          </a:p>
          <a:p>
            <a:endParaRPr lang="en-US" sz="1800" dirty="0"/>
          </a:p>
        </p:txBody>
      </p:sp>
      <p:sp>
        <p:nvSpPr>
          <p:cNvPr id="4" name="Text Placeholder 3"/>
          <p:cNvSpPr>
            <a:spLocks noGrp="1"/>
          </p:cNvSpPr>
          <p:nvPr>
            <p:ph type="body" sz="quarter" idx="10"/>
          </p:nvPr>
        </p:nvSpPr>
        <p:spPr/>
        <p:txBody>
          <a:bodyPr/>
          <a:lstStyle/>
          <a:p>
            <a:endParaRPr lang="en-US"/>
          </a:p>
        </p:txBody>
      </p:sp>
      <p:pic>
        <p:nvPicPr>
          <p:cNvPr id="1026" name="Picture 2" descr="http://iconintegration.com/wp-content/uploads/2011/10/Dataanalysis-300x1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778" y="2303834"/>
            <a:ext cx="3683311" cy="244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438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rbistrategies.com/wp-content/themes/rbi/images/results-envelop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1763982"/>
            <a:ext cx="3810000" cy="2457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b="1" dirty="0" smtClean="0"/>
              <a:t>DISTRIBUTION OF RESULTS</a:t>
            </a:r>
            <a:endParaRPr lang="en-US" sz="3200" b="1" dirty="0"/>
          </a:p>
        </p:txBody>
      </p:sp>
      <p:sp>
        <p:nvSpPr>
          <p:cNvPr id="3" name="Content Placeholder 2"/>
          <p:cNvSpPr>
            <a:spLocks noGrp="1"/>
          </p:cNvSpPr>
          <p:nvPr>
            <p:ph idx="1"/>
          </p:nvPr>
        </p:nvSpPr>
        <p:spPr>
          <a:xfrm>
            <a:off x="291831" y="1345693"/>
            <a:ext cx="8394970" cy="4273317"/>
          </a:xfrm>
        </p:spPr>
        <p:txBody>
          <a:bodyPr>
            <a:normAutofit/>
          </a:bodyPr>
          <a:lstStyle/>
          <a:p>
            <a:r>
              <a:rPr lang="en-US" sz="2000" dirty="0"/>
              <a:t>Timing</a:t>
            </a:r>
          </a:p>
          <a:p>
            <a:pPr lvl="1"/>
            <a:r>
              <a:rPr lang="en-US" sz="1800" dirty="0"/>
              <a:t>If possible, release results on a day </a:t>
            </a:r>
            <a:endParaRPr lang="en-US" sz="1800" dirty="0" smtClean="0"/>
          </a:p>
          <a:p>
            <a:pPr marL="457200" lvl="1" indent="0">
              <a:buNone/>
            </a:pPr>
            <a:r>
              <a:rPr lang="en-US" sz="1800" dirty="0"/>
              <a:t> </a:t>
            </a:r>
            <a:r>
              <a:rPr lang="en-US" sz="1800" dirty="0" smtClean="0"/>
              <a:t>   and </a:t>
            </a:r>
            <a:r>
              <a:rPr lang="en-US" sz="1800" dirty="0"/>
              <a:t>time when teachers will have some </a:t>
            </a:r>
            <a:endParaRPr lang="en-US" sz="1800" dirty="0" smtClean="0"/>
          </a:p>
          <a:p>
            <a:pPr marL="457200" lvl="1" indent="0">
              <a:buNone/>
            </a:pPr>
            <a:r>
              <a:rPr lang="en-US" sz="1800" dirty="0"/>
              <a:t> </a:t>
            </a:r>
            <a:r>
              <a:rPr lang="en-US" sz="1800" dirty="0" smtClean="0"/>
              <a:t>   “</a:t>
            </a:r>
            <a:r>
              <a:rPr lang="en-US" sz="1800" dirty="0"/>
              <a:t>alone-time” to review and </a:t>
            </a:r>
            <a:r>
              <a:rPr lang="en-US" sz="1800" dirty="0" smtClean="0"/>
              <a:t>reflect</a:t>
            </a:r>
            <a:endParaRPr lang="en-US" sz="1800" dirty="0"/>
          </a:p>
          <a:p>
            <a:pPr lvl="1"/>
            <a:r>
              <a:rPr lang="en-US" sz="1800" dirty="0"/>
              <a:t>Consider a gradual release of </a:t>
            </a:r>
            <a:r>
              <a:rPr lang="en-US" sz="1800" dirty="0" smtClean="0"/>
              <a:t>data </a:t>
            </a:r>
          </a:p>
          <a:p>
            <a:r>
              <a:rPr lang="en-US" sz="2000" dirty="0" smtClean="0"/>
              <a:t>Communication </a:t>
            </a:r>
          </a:p>
          <a:p>
            <a:pPr lvl="1"/>
            <a:r>
              <a:rPr lang="en-US" sz="1800" dirty="0" smtClean="0"/>
              <a:t>Share </a:t>
            </a:r>
            <a:r>
              <a:rPr lang="en-US" sz="1800" dirty="0"/>
              <a:t>the timeline for report release </a:t>
            </a:r>
            <a:endParaRPr lang="en-US" sz="1800" dirty="0" smtClean="0"/>
          </a:p>
          <a:p>
            <a:pPr marL="457200" lvl="1" indent="0">
              <a:buNone/>
            </a:pPr>
            <a:r>
              <a:rPr lang="en-US" sz="1800" dirty="0" smtClean="0"/>
              <a:t>     with teachers, evaluators, coaches, etc. </a:t>
            </a:r>
            <a:endParaRPr lang="en-US" sz="1800" dirty="0"/>
          </a:p>
          <a:p>
            <a:r>
              <a:rPr lang="en-US" sz="2000" dirty="0" smtClean="0"/>
              <a:t>Using </a:t>
            </a:r>
            <a:r>
              <a:rPr lang="en-US" sz="2000" dirty="0"/>
              <a:t>the results</a:t>
            </a:r>
          </a:p>
          <a:p>
            <a:pPr lvl="1"/>
            <a:r>
              <a:rPr lang="en-US" sz="1800" dirty="0"/>
              <a:t>Have district- and school-level plans in place for professional </a:t>
            </a:r>
            <a:r>
              <a:rPr lang="en-US" sz="1800" dirty="0" smtClean="0"/>
              <a:t>development</a:t>
            </a:r>
          </a:p>
          <a:p>
            <a:pPr lvl="1"/>
            <a:endParaRPr lang="en-US" sz="1800" dirty="0"/>
          </a:p>
          <a:p>
            <a:pPr marL="57150" indent="0" algn="ctr">
              <a:buNone/>
            </a:pPr>
            <a:r>
              <a:rPr lang="en-US" sz="2200" dirty="0" smtClean="0">
                <a:hlinkClick r:id="rId4"/>
              </a:rPr>
              <a:t>Resources for Engaging with Results</a:t>
            </a:r>
            <a:endParaRPr lang="en-US" sz="22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67663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b="1" dirty="0" smtClean="0"/>
              <a:t>THE DISTRICT PLANNING TOOLKIT</a:t>
            </a:r>
            <a:endParaRPr lang="en-US" sz="3200" b="1" dirty="0"/>
          </a:p>
        </p:txBody>
      </p:sp>
      <p:sp>
        <p:nvSpPr>
          <p:cNvPr id="4" name="Content Placeholder 3"/>
          <p:cNvSpPr>
            <a:spLocks noGrp="1"/>
          </p:cNvSpPr>
          <p:nvPr>
            <p:ph idx="1"/>
          </p:nvPr>
        </p:nvSpPr>
        <p:spPr/>
        <p:txBody>
          <a:bodyPr>
            <a:normAutofit lnSpcReduction="10000"/>
          </a:bodyPr>
          <a:lstStyle/>
          <a:p>
            <a:r>
              <a:rPr lang="en-US" dirty="0" smtClean="0"/>
              <a:t>A comprehensive planning guide</a:t>
            </a:r>
          </a:p>
          <a:p>
            <a:r>
              <a:rPr lang="en-US" dirty="0" smtClean="0"/>
              <a:t>Communication tools for teachers, principals, parents, students, and other stakeholders</a:t>
            </a:r>
          </a:p>
          <a:p>
            <a:r>
              <a:rPr lang="en-US" dirty="0" smtClean="0"/>
              <a:t>Survey materials for online or paper/pencil administration</a:t>
            </a:r>
          </a:p>
          <a:p>
            <a:r>
              <a:rPr lang="en-US" dirty="0" smtClean="0"/>
              <a:t>Resources for engaging with results</a:t>
            </a:r>
          </a:p>
          <a:p>
            <a:r>
              <a:rPr lang="en-US" dirty="0" smtClean="0"/>
              <a:t>The full technical report from the survey pilot</a:t>
            </a:r>
          </a:p>
          <a:p>
            <a:pPr marL="0" indent="0">
              <a:buNone/>
            </a:pPr>
            <a:endParaRPr lang="en-US" dirty="0"/>
          </a:p>
          <a:p>
            <a:pPr marL="0" indent="0" algn="ctr">
              <a:buNone/>
            </a:pPr>
            <a:r>
              <a:rPr lang="en-US" dirty="0">
                <a:hlinkClick r:id="rId3"/>
              </a:rPr>
              <a:t>http://www.coloradoedinitiative.org/studentsurvey</a:t>
            </a:r>
            <a:r>
              <a:rPr lang="en-US" dirty="0" smtClean="0">
                <a:hlinkClick r:id="rId3"/>
              </a:rPr>
              <a:t>/</a:t>
            </a:r>
            <a:r>
              <a:rPr lang="en-US" dirty="0" smtClean="0"/>
              <a:t> </a:t>
            </a:r>
            <a:endParaRPr lang="en-US" dirty="0"/>
          </a:p>
        </p:txBody>
      </p:sp>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65431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REFLECTION AND COACHING TOOLKITS</a:t>
            </a:r>
            <a:endParaRPr lang="en-US" dirty="0"/>
          </a:p>
        </p:txBody>
      </p:sp>
      <p:sp>
        <p:nvSpPr>
          <p:cNvPr id="3" name="Content Placeholder 2"/>
          <p:cNvSpPr>
            <a:spLocks noGrp="1"/>
          </p:cNvSpPr>
          <p:nvPr>
            <p:ph idx="1"/>
          </p:nvPr>
        </p:nvSpPr>
        <p:spPr/>
        <p:txBody>
          <a:bodyPr/>
          <a:lstStyle/>
          <a:p>
            <a:r>
              <a:rPr lang="en-US" dirty="0" smtClean="0"/>
              <a:t>Tools to introduce the survey to teachers</a:t>
            </a:r>
          </a:p>
          <a:p>
            <a:r>
              <a:rPr lang="en-US" dirty="0" smtClean="0"/>
              <a:t>Instructional strategies for each survey item</a:t>
            </a:r>
          </a:p>
          <a:p>
            <a:r>
              <a:rPr lang="en-US" dirty="0" smtClean="0"/>
              <a:t>Resources for setting goals around survey results</a:t>
            </a:r>
          </a:p>
          <a:p>
            <a:r>
              <a:rPr lang="en-US" dirty="0" smtClean="0"/>
              <a:t>A guide for discussing results with teachers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00411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WHY USE A STUDENT PERCEPTION SURVEY?</a:t>
            </a:r>
            <a:endParaRPr lang="en-US" sz="3200" dirty="0"/>
          </a:p>
        </p:txBody>
      </p:sp>
      <p:sp>
        <p:nvSpPr>
          <p:cNvPr id="3" name="Content Placeholder 2"/>
          <p:cNvSpPr>
            <a:spLocks noGrp="1"/>
          </p:cNvSpPr>
          <p:nvPr>
            <p:ph idx="1"/>
          </p:nvPr>
        </p:nvSpPr>
        <p:spPr/>
        <p:txBody>
          <a:bodyPr/>
          <a:lstStyle/>
          <a:p>
            <a:r>
              <a:rPr lang="en-US" sz="2000" dirty="0" smtClean="0"/>
              <a:t>The survey is a unique </a:t>
            </a:r>
            <a:r>
              <a:rPr lang="en-US" sz="2000" dirty="0"/>
              <a:t>form of actionable feedback that districts, schools and teachers can use to inform practice. </a:t>
            </a:r>
            <a:endParaRPr lang="en-US" sz="2000" dirty="0" smtClean="0"/>
          </a:p>
          <a:p>
            <a:endParaRPr lang="en-US" sz="2000" dirty="0" smtClean="0"/>
          </a:p>
          <a:p>
            <a:r>
              <a:rPr lang="en-US" sz="2000" dirty="0" smtClean="0"/>
              <a:t>Students </a:t>
            </a:r>
            <a:r>
              <a:rPr lang="en-US" sz="2000" dirty="0"/>
              <a:t>are in unique position to </a:t>
            </a:r>
            <a:r>
              <a:rPr lang="en-US" sz="2000" dirty="0" smtClean="0"/>
              <a:t>contribute to </a:t>
            </a:r>
            <a:r>
              <a:rPr lang="en-US" sz="2000" dirty="0"/>
              <a:t>a comprehensive view of classroom practice because they experience it more than anyone else in the education system</a:t>
            </a:r>
            <a:r>
              <a:rPr lang="en-US" sz="2000" dirty="0" smtClean="0"/>
              <a:t>.</a:t>
            </a:r>
            <a:r>
              <a:rPr lang="en-US" sz="2000" dirty="0"/>
              <a:t> </a:t>
            </a:r>
            <a:endParaRPr lang="en-US" sz="2000" dirty="0" smtClean="0"/>
          </a:p>
          <a:p>
            <a:endParaRPr lang="en-US" sz="2000" dirty="0" smtClean="0"/>
          </a:p>
        </p:txBody>
      </p:sp>
      <p:sp>
        <p:nvSpPr>
          <p:cNvPr id="5" name="Text Placeholder 4"/>
          <p:cNvSpPr>
            <a:spLocks noGrp="1"/>
          </p:cNvSpPr>
          <p:nvPr>
            <p:ph type="body" sz="quarter" idx="10"/>
          </p:nvPr>
        </p:nvSpPr>
        <p:spPr/>
        <p:txBody>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2981" y="3429000"/>
            <a:ext cx="2797629"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7222" y="3886200"/>
            <a:ext cx="4959178" cy="1600438"/>
          </a:xfrm>
          <a:prstGeom prst="rect">
            <a:avLst/>
          </a:prstGeom>
          <a:noFill/>
        </p:spPr>
        <p:txBody>
          <a:bodyPr wrap="square" rtlCol="0">
            <a:spAutoFit/>
          </a:bodyPr>
          <a:lstStyle/>
          <a:p>
            <a:pPr marL="285750" indent="-285750">
              <a:buFont typeface="Arial" pitchFamily="34" charset="0"/>
              <a:buChar char="•"/>
            </a:pPr>
            <a:r>
              <a:rPr lang="en-US" sz="2000" dirty="0"/>
              <a:t>Student perception data can offer a big-picture view of what is happening in classrooms as well as school- and district-wide </a:t>
            </a:r>
            <a:r>
              <a:rPr lang="en-US" sz="2000" dirty="0" smtClean="0"/>
              <a:t>trends.</a:t>
            </a:r>
            <a:endParaRPr lang="en-US" sz="2000" dirty="0"/>
          </a:p>
          <a:p>
            <a:endParaRPr lang="en-US" dirty="0"/>
          </a:p>
        </p:txBody>
      </p:sp>
    </p:spTree>
    <p:extLst>
      <p:ext uri="{BB962C8B-B14F-4D97-AF65-F5344CB8AC3E}">
        <p14:creationId xmlns:p14="http://schemas.microsoft.com/office/powerpoint/2010/main" val="1907117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RESEARCH SAYS… </a:t>
            </a:r>
            <a:endParaRPr lang="en-US" dirty="0"/>
          </a:p>
        </p:txBody>
      </p:sp>
      <p:sp>
        <p:nvSpPr>
          <p:cNvPr id="9218"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lIns="91440" tIns="45720" rIns="91440" bIns="45720" numCol="1" anchor="t" anchorCtr="0" compatLnSpc="1">
            <a:prstTxWarp prst="textNoShape">
              <a:avLst/>
            </a:prstTxWarp>
            <a:normAutofit fontScale="77500" lnSpcReduction="20000"/>
          </a:bodyPr>
          <a:lstStyle/>
          <a:p>
            <a:r>
              <a:rPr lang="en-US" dirty="0" smtClean="0"/>
              <a:t>The </a:t>
            </a:r>
            <a:r>
              <a:rPr lang="en-US" dirty="0">
                <a:hlinkClick r:id="rId3"/>
              </a:rPr>
              <a:t>Measures of Effective Teaching (MET) </a:t>
            </a:r>
            <a:r>
              <a:rPr lang="en-US" dirty="0" smtClean="0">
                <a:hlinkClick r:id="rId3"/>
              </a:rPr>
              <a:t>Project</a:t>
            </a:r>
            <a:r>
              <a:rPr lang="en-US" dirty="0" smtClean="0"/>
              <a:t> had </a:t>
            </a:r>
            <a:r>
              <a:rPr lang="en-US" dirty="0"/>
              <a:t>two significant findings around student perception surveys: </a:t>
            </a:r>
          </a:p>
          <a:p>
            <a:pPr lvl="1"/>
            <a:r>
              <a:rPr lang="en-US" sz="2300" dirty="0"/>
              <a:t>When student surveys are combined with observation and student growth data, these three measures tell us more and are able to predict future effectiveness better than any of them alone.</a:t>
            </a:r>
            <a:r>
              <a:rPr lang="en-US" sz="2300" baseline="30000" dirty="0"/>
              <a:t> </a:t>
            </a:r>
            <a:endParaRPr lang="en-US" sz="2300" dirty="0"/>
          </a:p>
          <a:p>
            <a:pPr lvl="1"/>
            <a:r>
              <a:rPr lang="en-US" sz="2300" dirty="0"/>
              <a:t>Student perception survey results are correlated to student achievement gains. </a:t>
            </a:r>
            <a:endParaRPr lang="en-US" sz="2300" dirty="0" smtClean="0"/>
          </a:p>
          <a:p>
            <a:pPr marL="0" lvl="0" indent="0">
              <a:buNone/>
            </a:pPr>
            <a:endParaRPr lang="en-US" sz="2200" dirty="0"/>
          </a:p>
          <a:p>
            <a:r>
              <a:rPr lang="en-US" dirty="0"/>
              <a:t>The use of student feedback has also been shown to promote both reflection and responsibility on the part of the students.  </a:t>
            </a:r>
          </a:p>
          <a:p>
            <a:endParaRPr lang="en-US" sz="2000" dirty="0" smtClean="0"/>
          </a:p>
          <a:p>
            <a:pPr marL="0" indent="0" algn="ctr">
              <a:buNone/>
            </a:pPr>
            <a:r>
              <a:rPr lang="en-US" sz="2000" dirty="0" smtClean="0">
                <a:hlinkClick r:id="rId4"/>
              </a:rPr>
              <a:t>Research Overview</a:t>
            </a:r>
            <a:endParaRPr lang="en-US" sz="2000" dirty="0"/>
          </a:p>
          <a:p>
            <a:pPr marL="0" indent="0">
              <a:buNone/>
            </a:pPr>
            <a:endParaRPr lang="en-US" sz="1000" dirty="0" smtClean="0"/>
          </a:p>
          <a:p>
            <a:pPr marL="0" indent="0">
              <a:buNone/>
            </a:pPr>
            <a:endParaRPr lang="en-US" sz="1000" dirty="0" smtClean="0"/>
          </a:p>
          <a:p>
            <a:pPr marL="0" indent="0">
              <a:buNone/>
            </a:pPr>
            <a:r>
              <a:rPr lang="en-US" sz="1000" dirty="0" smtClean="0"/>
              <a:t>Bill </a:t>
            </a:r>
            <a:r>
              <a:rPr lang="en-US" sz="1000" dirty="0"/>
              <a:t>and Melinda Gates Foundation (2012).  Asking students about teaching: Student perception surveys and their implementation. (MET Project Policy and Practice Brief).  Retrieved from http://www.metproject.org/downloads/Asking_Students_Practitioner_Brief.pdf</a:t>
            </a:r>
          </a:p>
          <a:p>
            <a:pPr marL="0" indent="0">
              <a:buNone/>
            </a:pPr>
            <a:r>
              <a:rPr lang="en-US" sz="1000" dirty="0"/>
              <a:t>Wiggins, G. (2011).  Giving students a voice: The power of feedback to improve teaching.  Education Horizons, 89(3), 23-26.</a:t>
            </a:r>
          </a:p>
          <a:p>
            <a:endParaRPr lang="en-US" sz="2000" dirty="0"/>
          </a:p>
          <a:p>
            <a:endParaRPr lang="en-US" sz="1000" dirty="0" smtClean="0"/>
          </a:p>
          <a:p>
            <a:pPr marL="0" indent="0">
              <a:buNone/>
            </a:pPr>
            <a:endParaRPr lang="en-US" sz="1800" dirty="0"/>
          </a:p>
        </p:txBody>
      </p:sp>
      <p:sp>
        <p:nvSpPr>
          <p:cNvPr id="3" name="Text Placeholder 2"/>
          <p:cNvSpPr>
            <a:spLocks noGrp="1"/>
          </p:cNvSpPr>
          <p:nvPr>
            <p:ph type="body" sz="quarter" idx="10"/>
          </p:nvPr>
        </p:nvSpPr>
        <p:spPr/>
        <p:txBody>
          <a:bodyPr/>
          <a:lstStyle/>
          <a:p>
            <a:endParaRPr lang="en-US"/>
          </a:p>
        </p:txBody>
      </p:sp>
      <p:sp>
        <p:nvSpPr>
          <p:cNvPr id="9219" name="Rectangle 7"/>
          <p:cNvSpPr>
            <a:spLocks noChangeArrowheads="1"/>
          </p:cNvSpPr>
          <p:nvPr/>
        </p:nvSpPr>
        <p:spPr bwMode="auto">
          <a:xfrm>
            <a:off x="458788" y="6227763"/>
            <a:ext cx="981075" cy="29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sz="1200">
              <a:solidFill>
                <a:schemeClr val="bg1"/>
              </a:solidFill>
              <a:cs typeface="Arial" charset="0"/>
            </a:endParaRPr>
          </a:p>
        </p:txBody>
      </p:sp>
      <p:sp>
        <p:nvSpPr>
          <p:cNvPr id="5" name="Title 1"/>
          <p:cNvSpPr txBox="1">
            <a:spLocks/>
          </p:cNvSpPr>
          <p:nvPr/>
        </p:nvSpPr>
        <p:spPr>
          <a:xfrm>
            <a:off x="457200" y="274638"/>
            <a:ext cx="8229600" cy="944562"/>
          </a:xfrm>
          <a:prstGeom prst="rect">
            <a:avLst/>
          </a:prstGeom>
        </p:spPr>
        <p:txBody>
          <a:bodyPr vert="horz"/>
          <a:lstStyle>
            <a:lvl1pPr algn="ctr" defTabSz="457200" rtl="0" eaLnBrk="1" fontAlgn="base" hangingPunct="1">
              <a:spcBef>
                <a:spcPct val="0"/>
              </a:spcBef>
              <a:spcAft>
                <a:spcPct val="0"/>
              </a:spcAft>
              <a:defRPr sz="4400" kern="1200">
                <a:solidFill>
                  <a:schemeClr val="tx2"/>
                </a:solidFill>
                <a:latin typeface="Arial"/>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cs typeface="ＭＳ Ｐゴシック" charset="-128"/>
              </a:defRPr>
            </a:lvl9pPr>
          </a:lstStyle>
          <a:p>
            <a:endParaRPr lang="en-US" sz="3200" b="1" dirty="0" smtClean="0"/>
          </a:p>
        </p:txBody>
      </p:sp>
    </p:spTree>
    <p:extLst>
      <p:ext uri="{BB962C8B-B14F-4D97-AF65-F5344CB8AC3E}">
        <p14:creationId xmlns:p14="http://schemas.microsoft.com/office/powerpoint/2010/main" val="2354660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COLORADO’S STUDENT PERCEPTION SURVEY</a:t>
            </a:r>
            <a:endParaRPr lang="en-US" sz="3200" b="1" dirty="0"/>
          </a:p>
        </p:txBody>
      </p:sp>
      <p:sp>
        <p:nvSpPr>
          <p:cNvPr id="4" name="Content Placeholder 3"/>
          <p:cNvSpPr>
            <a:spLocks noGrp="1"/>
          </p:cNvSpPr>
          <p:nvPr>
            <p:ph idx="1"/>
          </p:nvPr>
        </p:nvSpPr>
        <p:spPr>
          <a:xfrm>
            <a:off x="625785" y="1420238"/>
            <a:ext cx="8083493" cy="4364141"/>
          </a:xfrm>
        </p:spPr>
        <p:txBody>
          <a:bodyPr>
            <a:normAutofit fontScale="40000" lnSpcReduction="20000"/>
          </a:bodyPr>
          <a:lstStyle/>
          <a:p>
            <a:pPr marL="285750" lvl="0" indent="-285750">
              <a:buFont typeface="Arial" pitchFamily="34" charset="0"/>
              <a:buChar char="•"/>
            </a:pPr>
            <a:r>
              <a:rPr lang="en-US" sz="4500" dirty="0"/>
              <a:t>34-item survey asking a teacher’s students about their learning </a:t>
            </a:r>
            <a:r>
              <a:rPr lang="en-US" sz="4500" dirty="0" smtClean="0"/>
              <a:t>experiences</a:t>
            </a:r>
            <a:endParaRPr lang="en-US" sz="4500" dirty="0"/>
          </a:p>
          <a:p>
            <a:pPr marL="285750" lvl="0" indent="-285750">
              <a:buFont typeface="Arial" pitchFamily="34" charset="0"/>
              <a:buChar char="•"/>
            </a:pPr>
            <a:endParaRPr lang="en-US" sz="4500" dirty="0"/>
          </a:p>
          <a:p>
            <a:pPr marL="285750" lvl="0" indent="-285750">
              <a:buFont typeface="Arial" pitchFamily="34" charset="0"/>
              <a:buChar char="•"/>
            </a:pPr>
            <a:r>
              <a:rPr lang="en-US" sz="4500" dirty="0"/>
              <a:t>Two versions of the survey, grades 3-5 and grades 6-12</a:t>
            </a:r>
          </a:p>
          <a:p>
            <a:pPr marL="285750" lvl="0" indent="-285750">
              <a:buFont typeface="Arial" pitchFamily="34" charset="0"/>
              <a:buChar char="•"/>
            </a:pPr>
            <a:endParaRPr lang="en-US" sz="4500" dirty="0"/>
          </a:p>
          <a:p>
            <a:pPr marL="285750" lvl="0" indent="-285750">
              <a:buFont typeface="Arial" pitchFamily="34" charset="0"/>
              <a:buChar char="•"/>
            </a:pPr>
            <a:r>
              <a:rPr lang="en-US" sz="4500" dirty="0"/>
              <a:t>Developed by the Colorado </a:t>
            </a:r>
            <a:r>
              <a:rPr lang="en-US" sz="4500" dirty="0" smtClean="0"/>
              <a:t>Education Initiative</a:t>
            </a:r>
            <a:endParaRPr lang="en-US" sz="4500" dirty="0"/>
          </a:p>
          <a:p>
            <a:pPr lvl="1">
              <a:buFont typeface="Arial" pitchFamily="34" charset="0"/>
              <a:buChar char="•"/>
            </a:pPr>
            <a:r>
              <a:rPr lang="en-US" sz="4500" dirty="0"/>
              <a:t>Piloted in 16 Colorado districts representing a range of diversity</a:t>
            </a:r>
          </a:p>
          <a:p>
            <a:pPr lvl="1">
              <a:buFont typeface="Arial" pitchFamily="34" charset="0"/>
              <a:buChar char="•"/>
            </a:pPr>
            <a:r>
              <a:rPr lang="en-US" sz="4500" dirty="0"/>
              <a:t>Rigorous analyses confirm that the survey is fair, valid, and reliable</a:t>
            </a:r>
          </a:p>
          <a:p>
            <a:pPr marL="285750" lvl="0" indent="-285750">
              <a:buFont typeface="Arial" pitchFamily="34" charset="0"/>
              <a:buChar char="•"/>
            </a:pPr>
            <a:endParaRPr lang="en-US" sz="4500" dirty="0"/>
          </a:p>
          <a:p>
            <a:pPr marL="285750" lvl="0" indent="-285750">
              <a:buFont typeface="Arial" pitchFamily="34" charset="0"/>
              <a:buChar char="•"/>
            </a:pPr>
            <a:r>
              <a:rPr lang="en-US" sz="4500" dirty="0"/>
              <a:t>The survey maps to Colorado’s Teacher Quality </a:t>
            </a:r>
            <a:r>
              <a:rPr lang="en-US" sz="4500" dirty="0" smtClean="0"/>
              <a:t>Standards</a:t>
            </a:r>
            <a:endParaRPr lang="en-US" sz="4500" dirty="0"/>
          </a:p>
          <a:p>
            <a:pPr lvl="0"/>
            <a:endParaRPr lang="en-US" sz="4500" dirty="0"/>
          </a:p>
          <a:p>
            <a:pPr marL="285750" lvl="0" indent="-285750">
              <a:buFont typeface="Arial" pitchFamily="34" charset="0"/>
              <a:buChar char="•"/>
            </a:pPr>
            <a:r>
              <a:rPr lang="en-US" sz="4500" dirty="0"/>
              <a:t>Survey measures elements of student experience that have been demonstrated to correlate most closely to student </a:t>
            </a:r>
            <a:r>
              <a:rPr lang="en-US" sz="4500" dirty="0" smtClean="0"/>
              <a:t>growth</a:t>
            </a:r>
          </a:p>
          <a:p>
            <a:pPr marL="285750" lvl="0" indent="-285750">
              <a:buFont typeface="Arial" pitchFamily="34" charset="0"/>
              <a:buChar char="•"/>
            </a:pPr>
            <a:endParaRPr lang="en-US" sz="4500" dirty="0"/>
          </a:p>
          <a:p>
            <a:pPr marL="285750" lvl="0" indent="-285750">
              <a:buFont typeface="Arial" pitchFamily="34" charset="0"/>
              <a:buChar char="•"/>
            </a:pPr>
            <a:endParaRPr lang="en-US" sz="4500" dirty="0"/>
          </a:p>
          <a:p>
            <a:pPr lvl="0"/>
            <a:endParaRPr lang="en-US" dirty="0">
              <a:solidFill>
                <a:schemeClr val="tx2"/>
              </a:solidFill>
            </a:endParaRPr>
          </a:p>
          <a:p>
            <a:pPr marL="0" indent="0" algn="ctr">
              <a:buNone/>
            </a:pPr>
            <a:r>
              <a:rPr lang="en-US" sz="4200" dirty="0">
                <a:solidFill>
                  <a:schemeClr val="tx2"/>
                </a:solidFill>
                <a:hlinkClick r:id="rId3"/>
              </a:rPr>
              <a:t>Full Technical Report</a:t>
            </a:r>
            <a:endParaRPr lang="en-US" sz="4200" dirty="0">
              <a:solidFill>
                <a:srgbClr val="FF0000"/>
              </a:solidFill>
            </a:endParaRPr>
          </a:p>
          <a:p>
            <a:endParaRPr lang="en-US" dirty="0"/>
          </a:p>
        </p:txBody>
      </p:sp>
      <p:sp>
        <p:nvSpPr>
          <p:cNvPr id="5" name="Text Placeholder 4"/>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901803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552" y="193508"/>
            <a:ext cx="8229600" cy="992904"/>
          </a:xfrm>
        </p:spPr>
        <p:txBody>
          <a:bodyPr/>
          <a:lstStyle/>
          <a:p>
            <a:r>
              <a:rPr lang="en-US" sz="3200" b="1" dirty="0" smtClean="0"/>
              <a:t>WHAT DOES THE SURVEY MEASURE?</a:t>
            </a:r>
            <a:endParaRPr lang="en-US" sz="3200" b="1" dirty="0"/>
          </a:p>
        </p:txBody>
      </p:sp>
      <p:sp>
        <p:nvSpPr>
          <p:cNvPr id="3" name="Content Placeholder 2"/>
          <p:cNvSpPr>
            <a:spLocks noGrp="1"/>
          </p:cNvSpPr>
          <p:nvPr>
            <p:ph idx="1"/>
          </p:nvPr>
        </p:nvSpPr>
        <p:spPr>
          <a:xfrm>
            <a:off x="586552" y="1973199"/>
            <a:ext cx="8083493" cy="3895191"/>
          </a:xfrm>
        </p:spPr>
        <p:txBody>
          <a:bodyPr>
            <a:normAutofit fontScale="92500" lnSpcReduction="10000"/>
          </a:bodyPr>
          <a:lstStyle/>
          <a:p>
            <a:pPr marL="0" indent="0">
              <a:buNone/>
            </a:pPr>
            <a:endParaRPr lang="en-US" sz="2000" b="1" dirty="0" smtClean="0"/>
          </a:p>
          <a:p>
            <a:pPr marL="0" indent="0">
              <a:buNone/>
            </a:pPr>
            <a:endParaRPr lang="en-US" sz="2000" dirty="0"/>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rId3"/>
            </a:endParaRPr>
          </a:p>
          <a:p>
            <a:pPr marL="0" indent="0" algn="ctr">
              <a:buNone/>
            </a:pPr>
            <a:endParaRPr lang="en-US" sz="2000" dirty="0">
              <a:hlinkClick r:id="rId3"/>
            </a:endParaRPr>
          </a:p>
          <a:p>
            <a:pPr marL="0" indent="0" algn="ctr">
              <a:buNone/>
            </a:pPr>
            <a:endParaRPr lang="en-US" sz="2000" dirty="0" smtClean="0">
              <a:hlinkClick r:id=""/>
            </a:endParaRPr>
          </a:p>
          <a:p>
            <a:pPr marL="0" indent="0" algn="ctr">
              <a:buNone/>
            </a:pPr>
            <a:r>
              <a:rPr lang="en-US" sz="2000" dirty="0">
                <a:solidFill>
                  <a:schemeClr val="tx2"/>
                </a:solidFill>
              </a:rPr>
              <a:t>See the full surveys for grades </a:t>
            </a:r>
            <a:r>
              <a:rPr lang="en-US" sz="2000" dirty="0">
                <a:solidFill>
                  <a:schemeClr val="tx2"/>
                </a:solidFill>
                <a:hlinkClick r:id="rId4"/>
              </a:rPr>
              <a:t>3-5</a:t>
            </a:r>
            <a:r>
              <a:rPr lang="en-US" sz="2000" dirty="0">
                <a:solidFill>
                  <a:schemeClr val="tx2"/>
                </a:solidFill>
              </a:rPr>
              <a:t> and </a:t>
            </a:r>
            <a:r>
              <a:rPr lang="en-US" sz="2000" dirty="0">
                <a:solidFill>
                  <a:schemeClr val="tx2"/>
                </a:solidFill>
                <a:hlinkClick r:id="rId5"/>
              </a:rPr>
              <a:t>6-12</a:t>
            </a:r>
            <a:endParaRPr lang="en-US" sz="2000" dirty="0">
              <a:solidFill>
                <a:schemeClr val="tx2"/>
              </a:solidFill>
            </a:endParaRPr>
          </a:p>
          <a:p>
            <a:pPr marL="0" indent="0">
              <a:buNone/>
            </a:pPr>
            <a:endParaRPr lang="en-US" sz="2600" dirty="0"/>
          </a:p>
          <a:p>
            <a:endParaRPr lang="en-US" dirty="0"/>
          </a:p>
          <a:p>
            <a:endParaRPr lang="en-US" dirty="0"/>
          </a:p>
        </p:txBody>
      </p:sp>
      <p:sp>
        <p:nvSpPr>
          <p:cNvPr id="5" name="Text Placeholder 4"/>
          <p:cNvSpPr>
            <a:spLocks noGrp="1"/>
          </p:cNvSpPr>
          <p:nvPr>
            <p:ph type="body" sz="quarter" idx="10"/>
          </p:nvPr>
        </p:nvSpPr>
        <p:spPr/>
        <p:txBody>
          <a:bodyPr/>
          <a:lstStyle/>
          <a:p>
            <a:endParaRPr lang="en-US"/>
          </a:p>
        </p:txBody>
      </p:sp>
      <p:graphicFrame>
        <p:nvGraphicFramePr>
          <p:cNvPr id="4" name="Diagram 3"/>
          <p:cNvGraphicFramePr/>
          <p:nvPr>
            <p:extLst>
              <p:ext uri="{D42A27DB-BD31-4B8C-83A1-F6EECF244321}">
                <p14:modId xmlns:p14="http://schemas.microsoft.com/office/powerpoint/2010/main" val="2174921143"/>
              </p:ext>
            </p:extLst>
          </p:nvPr>
        </p:nvGraphicFramePr>
        <p:xfrm>
          <a:off x="-76200" y="535195"/>
          <a:ext cx="8839200" cy="5029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Box 5"/>
          <p:cNvSpPr txBox="1"/>
          <p:nvPr/>
        </p:nvSpPr>
        <p:spPr>
          <a:xfrm>
            <a:off x="1295400" y="2667000"/>
            <a:ext cx="3048000" cy="369332"/>
          </a:xfrm>
          <a:prstGeom prst="rect">
            <a:avLst/>
          </a:prstGeom>
          <a:noFill/>
        </p:spPr>
        <p:txBody>
          <a:bodyPr wrap="square" rtlCol="0">
            <a:spAutoFit/>
          </a:bodyPr>
          <a:lstStyle/>
          <a:p>
            <a:pPr algn="ctr"/>
            <a:r>
              <a:rPr lang="en-US" dirty="0">
                <a:solidFill>
                  <a:schemeClr val="accent3"/>
                </a:solidFill>
              </a:rPr>
              <a:t>Standards I and III </a:t>
            </a:r>
          </a:p>
        </p:txBody>
      </p:sp>
      <p:sp>
        <p:nvSpPr>
          <p:cNvPr id="7" name="TextBox 6"/>
          <p:cNvSpPr txBox="1"/>
          <p:nvPr/>
        </p:nvSpPr>
        <p:spPr>
          <a:xfrm>
            <a:off x="4724400" y="2680463"/>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
        <p:nvSpPr>
          <p:cNvPr id="8" name="TextBox 7"/>
          <p:cNvSpPr txBox="1"/>
          <p:nvPr/>
        </p:nvSpPr>
        <p:spPr>
          <a:xfrm>
            <a:off x="1295400" y="4800600"/>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
        <p:nvSpPr>
          <p:cNvPr id="9" name="TextBox 8"/>
          <p:cNvSpPr txBox="1"/>
          <p:nvPr/>
        </p:nvSpPr>
        <p:spPr>
          <a:xfrm>
            <a:off x="4724400" y="4800600"/>
            <a:ext cx="3048000" cy="369332"/>
          </a:xfrm>
          <a:prstGeom prst="rect">
            <a:avLst/>
          </a:prstGeom>
          <a:noFill/>
        </p:spPr>
        <p:txBody>
          <a:bodyPr wrap="square" rtlCol="0">
            <a:spAutoFit/>
          </a:bodyPr>
          <a:lstStyle/>
          <a:p>
            <a:pPr algn="ctr"/>
            <a:r>
              <a:rPr lang="en-US" dirty="0" smtClean="0">
                <a:solidFill>
                  <a:schemeClr val="accent3"/>
                </a:solidFill>
              </a:rPr>
              <a:t>Standard II </a:t>
            </a:r>
            <a:endParaRPr lang="en-US" dirty="0">
              <a:solidFill>
                <a:schemeClr val="accent3"/>
              </a:solidFill>
            </a:endParaRPr>
          </a:p>
        </p:txBody>
      </p:sp>
    </p:spTree>
    <p:extLst>
      <p:ext uri="{BB962C8B-B14F-4D97-AF65-F5344CB8AC3E}">
        <p14:creationId xmlns:p14="http://schemas.microsoft.com/office/powerpoint/2010/main" val="48048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51D687-0991-4AC0-9D85-3FEB74A7DC9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BA635B3-C9C7-4E7B-B472-ECF35F40F3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3ADC9E58-3011-4344-BDEA-B3CED5CE256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254DA648-7FC0-4E56-AF12-66FB304F0342}"/>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PLANNING TIMELINE</a:t>
            </a:r>
            <a:endParaRPr lang="en-US" sz="3200" b="1" dirty="0"/>
          </a:p>
        </p:txBody>
      </p:sp>
      <p:sp>
        <p:nvSpPr>
          <p:cNvPr id="6" name="Text Placeholder 5"/>
          <p:cNvSpPr>
            <a:spLocks noGrp="1"/>
          </p:cNvSpPr>
          <p:nvPr>
            <p:ph type="body" sz="quarter" idx="10"/>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375130404"/>
              </p:ext>
            </p:extLst>
          </p:nvPr>
        </p:nvGraphicFramePr>
        <p:xfrm>
          <a:off x="228600" y="1143000"/>
          <a:ext cx="8686800" cy="4194439"/>
        </p:xfrm>
        <a:graphic>
          <a:graphicData uri="http://schemas.openxmlformats.org/drawingml/2006/table">
            <a:tbl>
              <a:tblPr firstRow="1" firstCol="1" bandRow="1">
                <a:tableStyleId>{5C22544A-7EE6-4342-B048-85BDC9FD1C3A}</a:tableStyleId>
              </a:tblPr>
              <a:tblGrid>
                <a:gridCol w="1362635"/>
                <a:gridCol w="1632323"/>
                <a:gridCol w="5691842"/>
              </a:tblGrid>
              <a:tr h="228599">
                <a:tc>
                  <a:txBody>
                    <a:bodyPr/>
                    <a:lstStyle/>
                    <a:p>
                      <a:pPr marL="0" marR="0" algn="ctr">
                        <a:lnSpc>
                          <a:spcPct val="115000"/>
                        </a:lnSpc>
                        <a:spcBef>
                          <a:spcPts val="0"/>
                        </a:spcBef>
                        <a:spcAft>
                          <a:spcPts val="0"/>
                        </a:spcAft>
                      </a:pPr>
                      <a:r>
                        <a:rPr lang="en-US" sz="1200" dirty="0">
                          <a:effectLst/>
                        </a:rPr>
                        <a:t>Category</a:t>
                      </a:r>
                      <a:endParaRPr lang="en-US" sz="1200" dirty="0">
                        <a:effectLst/>
                        <a:latin typeface="Calibri"/>
                        <a:ea typeface="Calibri"/>
                        <a:cs typeface="Times New Roman"/>
                      </a:endParaRPr>
                    </a:p>
                  </a:txBody>
                  <a:tcPr marL="68580" marR="68580" marT="0" marB="0">
                    <a:solidFill>
                      <a:schemeClr val="accent2"/>
                    </a:solidFill>
                  </a:tcPr>
                </a:tc>
                <a:tc>
                  <a:txBody>
                    <a:bodyPr/>
                    <a:lstStyle/>
                    <a:p>
                      <a:pPr marL="0" marR="0" algn="ctr">
                        <a:lnSpc>
                          <a:spcPct val="115000"/>
                        </a:lnSpc>
                        <a:spcBef>
                          <a:spcPts val="0"/>
                        </a:spcBef>
                        <a:spcAft>
                          <a:spcPts val="0"/>
                        </a:spcAft>
                      </a:pPr>
                      <a:r>
                        <a:rPr lang="en-US" sz="1200" dirty="0">
                          <a:effectLst/>
                        </a:rPr>
                        <a:t>Person Responsible </a:t>
                      </a:r>
                      <a:endParaRPr lang="en-US" sz="1200" dirty="0">
                        <a:effectLst/>
                        <a:latin typeface="Calibri"/>
                        <a:ea typeface="Calibri"/>
                        <a:cs typeface="Times New Roman"/>
                      </a:endParaRPr>
                    </a:p>
                  </a:txBody>
                  <a:tcPr marL="68580" marR="68580" marT="0" marB="0">
                    <a:solidFill>
                      <a:schemeClr val="accent2"/>
                    </a:solidFill>
                  </a:tcPr>
                </a:tc>
                <a:tc>
                  <a:txBody>
                    <a:bodyPr/>
                    <a:lstStyle/>
                    <a:p>
                      <a:pPr marL="0" marR="0" algn="ctr">
                        <a:lnSpc>
                          <a:spcPct val="115000"/>
                        </a:lnSpc>
                        <a:spcBef>
                          <a:spcPts val="0"/>
                        </a:spcBef>
                        <a:spcAft>
                          <a:spcPts val="0"/>
                        </a:spcAft>
                      </a:pPr>
                      <a:r>
                        <a:rPr lang="en-US" sz="1200" dirty="0">
                          <a:effectLst/>
                        </a:rPr>
                        <a:t>Task</a:t>
                      </a:r>
                      <a:endParaRPr lang="en-US" sz="1200" dirty="0">
                        <a:effectLst/>
                        <a:latin typeface="Calibri"/>
                        <a:ea typeface="Calibri"/>
                        <a:cs typeface="Times New Roman"/>
                      </a:endParaRPr>
                    </a:p>
                  </a:txBody>
                  <a:tcPr marL="68580" marR="68580" marT="0" marB="0">
                    <a:solidFill>
                      <a:schemeClr val="accent2"/>
                    </a:solidFill>
                  </a:tcPr>
                </a:tc>
              </a:tr>
              <a:tr h="189887">
                <a:tc gridSpan="3">
                  <a:txBody>
                    <a:bodyPr/>
                    <a:lstStyle/>
                    <a:p>
                      <a:pPr marL="0" marR="0" algn="ctr">
                        <a:lnSpc>
                          <a:spcPct val="115000"/>
                        </a:lnSpc>
                        <a:spcBef>
                          <a:spcPts val="0"/>
                        </a:spcBef>
                        <a:spcAft>
                          <a:spcPts val="0"/>
                        </a:spcAft>
                      </a:pPr>
                      <a:r>
                        <a:rPr lang="en-US" sz="1100" dirty="0">
                          <a:solidFill>
                            <a:schemeClr val="tx1"/>
                          </a:solidFill>
                          <a:effectLst/>
                        </a:rPr>
                        <a:t>At Least 3 Months Before Administration</a:t>
                      </a:r>
                      <a:endParaRPr lang="en-US" sz="1100"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189887">
                <a:tc>
                  <a:txBody>
                    <a:bodyPr/>
                    <a:lstStyle/>
                    <a:p>
                      <a:pPr marL="0" marR="0" algn="ctr">
                        <a:lnSpc>
                          <a:spcPct val="115000"/>
                        </a:lnSpc>
                        <a:spcBef>
                          <a:spcPts val="0"/>
                        </a:spcBef>
                        <a:spcAft>
                          <a:spcPts val="0"/>
                        </a:spcAft>
                      </a:pPr>
                      <a:r>
                        <a:rPr lang="en-US" sz="1100" b="0" dirty="0">
                          <a:solidFill>
                            <a:schemeClr val="tx1"/>
                          </a:solidFill>
                          <a:effectLst/>
                        </a:rPr>
                        <a:t>Planning</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Superintendent</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Appoint a district survey coordinator and a district planning committee.</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189887">
                <a:tc>
                  <a:txBody>
                    <a:bodyPr/>
                    <a:lstStyle/>
                    <a:p>
                      <a:pPr marL="0" marR="0" algn="ctr">
                        <a:lnSpc>
                          <a:spcPct val="115000"/>
                        </a:lnSpc>
                        <a:spcBef>
                          <a:spcPts val="0"/>
                        </a:spcBef>
                        <a:spcAft>
                          <a:spcPts val="0"/>
                        </a:spcAft>
                      </a:pPr>
                      <a:r>
                        <a:rPr lang="en-US" sz="1100" b="0" dirty="0">
                          <a:solidFill>
                            <a:schemeClr val="tx1"/>
                          </a:solidFill>
                          <a:effectLst/>
                        </a:rPr>
                        <a:t>Planning</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Planning committee</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Make key decisions</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189887">
                <a:tc>
                  <a:txBody>
                    <a:bodyPr/>
                    <a:lstStyle/>
                    <a:p>
                      <a:pPr marL="0" marR="0" algn="ctr">
                        <a:lnSpc>
                          <a:spcPct val="115000"/>
                        </a:lnSpc>
                        <a:spcBef>
                          <a:spcPts val="0"/>
                        </a:spcBef>
                        <a:spcAft>
                          <a:spcPts val="0"/>
                        </a:spcAft>
                      </a:pPr>
                      <a:r>
                        <a:rPr lang="en-US" sz="1100" b="0" dirty="0">
                          <a:solidFill>
                            <a:schemeClr val="tx1"/>
                          </a:solidFill>
                          <a:effectLst/>
                        </a:rPr>
                        <a:t>Planning</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Planning committee</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Determine communication strategy for staff, students, and community</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189887">
                <a:tc>
                  <a:txBody>
                    <a:bodyPr/>
                    <a:lstStyle/>
                    <a:p>
                      <a:pPr marL="0" marR="0" algn="ctr">
                        <a:lnSpc>
                          <a:spcPct val="115000"/>
                        </a:lnSpc>
                        <a:spcBef>
                          <a:spcPts val="0"/>
                        </a:spcBef>
                        <a:spcAft>
                          <a:spcPts val="0"/>
                        </a:spcAft>
                      </a:pPr>
                      <a:r>
                        <a:rPr lang="en-US" sz="1100" b="0" dirty="0">
                          <a:solidFill>
                            <a:schemeClr val="tx1"/>
                          </a:solidFill>
                          <a:effectLst/>
                        </a:rPr>
                        <a:t>Planning</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a:solidFill>
                            <a:schemeClr val="tx1"/>
                          </a:solidFill>
                          <a:effectLst/>
                        </a:rPr>
                        <a:t>District coordinator</a:t>
                      </a:r>
                      <a:endParaRPr lang="en-US" sz="110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Start pulling needed student and teacher data for survey preparation.</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204445">
                <a:tc gridSpan="3">
                  <a:txBody>
                    <a:bodyPr/>
                    <a:lstStyle/>
                    <a:p>
                      <a:pPr marL="0" marR="0" algn="ctr">
                        <a:lnSpc>
                          <a:spcPct val="115000"/>
                        </a:lnSpc>
                        <a:spcBef>
                          <a:spcPts val="0"/>
                        </a:spcBef>
                        <a:spcAft>
                          <a:spcPts val="0"/>
                        </a:spcAft>
                      </a:pPr>
                      <a:r>
                        <a:rPr lang="en-US" sz="1100" b="1" dirty="0">
                          <a:solidFill>
                            <a:schemeClr val="tx1"/>
                          </a:solidFill>
                          <a:effectLst/>
                        </a:rPr>
                        <a:t>2 Months Before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176595">
                <a:tc>
                  <a:txBody>
                    <a:bodyPr/>
                    <a:lstStyle/>
                    <a:p>
                      <a:pPr marL="0" marR="0" algn="ctr">
                        <a:lnSpc>
                          <a:spcPct val="115000"/>
                        </a:lnSpc>
                        <a:spcBef>
                          <a:spcPts val="0"/>
                        </a:spcBef>
                        <a:spcAft>
                          <a:spcPts val="0"/>
                        </a:spcAft>
                      </a:pPr>
                      <a:r>
                        <a:rPr lang="en-US" sz="1100" b="0" dirty="0">
                          <a:solidFill>
                            <a:schemeClr val="tx1"/>
                          </a:solidFill>
                          <a:effectLst/>
                        </a:rPr>
                        <a:t>Planning</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District coordinator</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Start planning for survey administration with school leaders</a:t>
                      </a:r>
                      <a:endParaRPr lang="en-US" sz="1100" dirty="0">
                        <a:solidFill>
                          <a:schemeClr val="tx1"/>
                        </a:solidFill>
                        <a:effectLst/>
                        <a:latin typeface="Calibri"/>
                        <a:ea typeface="Calibri"/>
                        <a:cs typeface="Times New Roman"/>
                      </a:endParaRPr>
                    </a:p>
                  </a:txBody>
                  <a:tcPr marL="68580" marR="68580" marT="0" marB="0" anchor="b">
                    <a:solidFill>
                      <a:schemeClr val="bg1">
                        <a:lumMod val="85000"/>
                      </a:schemeClr>
                    </a:solidFill>
                  </a:tcPr>
                </a:tc>
              </a:tr>
              <a:tr h="199636">
                <a:tc>
                  <a:txBody>
                    <a:bodyPr/>
                    <a:lstStyle/>
                    <a:p>
                      <a:pPr marL="0" marR="0" algn="ctr">
                        <a:lnSpc>
                          <a:spcPct val="115000"/>
                        </a:lnSpc>
                        <a:spcBef>
                          <a:spcPts val="0"/>
                        </a:spcBef>
                        <a:spcAft>
                          <a:spcPts val="0"/>
                        </a:spcAft>
                      </a:pPr>
                      <a:r>
                        <a:rPr lang="en-US" sz="1100" b="0" dirty="0">
                          <a:solidFill>
                            <a:schemeClr val="tx1"/>
                          </a:solidFill>
                          <a:effectLst/>
                        </a:rPr>
                        <a:t>Survey materials</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a:solidFill>
                            <a:schemeClr val="tx1"/>
                          </a:solidFill>
                          <a:effectLst/>
                        </a:rPr>
                        <a:t>District coordinator</a:t>
                      </a:r>
                      <a:endParaRPr lang="en-US" sz="110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Start compiling materials such as surveys, building coordinator and proctor guides</a:t>
                      </a:r>
                      <a:endParaRPr lang="en-US" sz="1100" dirty="0">
                        <a:solidFill>
                          <a:schemeClr val="tx1"/>
                        </a:solidFill>
                        <a:effectLst/>
                        <a:latin typeface="Calibri"/>
                        <a:ea typeface="Calibri"/>
                        <a:cs typeface="Times New Roman"/>
                      </a:endParaRPr>
                    </a:p>
                  </a:txBody>
                  <a:tcPr marL="68580" marR="68580" marT="0" marB="0" anchor="b">
                    <a:solidFill>
                      <a:schemeClr val="bg1">
                        <a:lumMod val="85000"/>
                      </a:schemeClr>
                    </a:solidFill>
                  </a:tcPr>
                </a:tc>
              </a:tr>
              <a:tr h="189887">
                <a:tc gridSpan="3">
                  <a:txBody>
                    <a:bodyPr/>
                    <a:lstStyle/>
                    <a:p>
                      <a:pPr marL="0" marR="0" algn="ctr">
                        <a:lnSpc>
                          <a:spcPct val="115000"/>
                        </a:lnSpc>
                        <a:spcBef>
                          <a:spcPts val="0"/>
                        </a:spcBef>
                        <a:spcAft>
                          <a:spcPts val="0"/>
                        </a:spcAft>
                      </a:pPr>
                      <a:r>
                        <a:rPr lang="en-US" sz="1100" b="1" dirty="0">
                          <a:solidFill>
                            <a:schemeClr val="tx1"/>
                          </a:solidFill>
                          <a:effectLst/>
                        </a:rPr>
                        <a:t>1 Month Before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189887">
                <a:tc>
                  <a:txBody>
                    <a:bodyPr/>
                    <a:lstStyle/>
                    <a:p>
                      <a:pPr marL="0" marR="0" algn="ctr">
                        <a:lnSpc>
                          <a:spcPct val="115000"/>
                        </a:lnSpc>
                        <a:spcBef>
                          <a:spcPts val="0"/>
                        </a:spcBef>
                        <a:spcAft>
                          <a:spcPts val="0"/>
                        </a:spcAft>
                      </a:pPr>
                      <a:r>
                        <a:rPr lang="en-US" sz="1100" b="0" dirty="0">
                          <a:solidFill>
                            <a:schemeClr val="tx1"/>
                          </a:solidFill>
                          <a:effectLst/>
                        </a:rPr>
                        <a:t>Communication</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District coordinator</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Let building coordinators know when their materials will arrive</a:t>
                      </a:r>
                      <a:endParaRPr lang="en-US" sz="11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r>
              <a:tr h="196154">
                <a:tc gridSpan="3">
                  <a:txBody>
                    <a:bodyPr/>
                    <a:lstStyle/>
                    <a:p>
                      <a:pPr marL="0" marR="0" algn="ctr">
                        <a:lnSpc>
                          <a:spcPct val="115000"/>
                        </a:lnSpc>
                        <a:spcBef>
                          <a:spcPts val="0"/>
                        </a:spcBef>
                        <a:spcAft>
                          <a:spcPts val="0"/>
                        </a:spcAft>
                      </a:pPr>
                      <a:r>
                        <a:rPr lang="en-US" sz="1100" b="1" dirty="0">
                          <a:solidFill>
                            <a:schemeClr val="tx1"/>
                          </a:solidFill>
                          <a:effectLst/>
                        </a:rPr>
                        <a:t>2 Weeks Before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245215">
                <a:tc>
                  <a:txBody>
                    <a:bodyPr/>
                    <a:lstStyle/>
                    <a:p>
                      <a:pPr marL="0" marR="0" algn="ctr">
                        <a:lnSpc>
                          <a:spcPct val="115000"/>
                        </a:lnSpc>
                        <a:spcBef>
                          <a:spcPts val="0"/>
                        </a:spcBef>
                        <a:spcAft>
                          <a:spcPts val="0"/>
                        </a:spcAft>
                      </a:pPr>
                      <a:r>
                        <a:rPr lang="en-US" sz="1100" b="0" dirty="0">
                          <a:solidFill>
                            <a:schemeClr val="tx1"/>
                          </a:solidFill>
                          <a:effectLst/>
                        </a:rPr>
                        <a:t>Survey materials</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District coordinator</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Deliver survey materials to schools</a:t>
                      </a:r>
                      <a:endParaRPr lang="en-US" sz="11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r>
              <a:tr h="228600">
                <a:tc>
                  <a:txBody>
                    <a:bodyPr/>
                    <a:lstStyle/>
                    <a:p>
                      <a:pPr marL="0" marR="0" algn="ctr">
                        <a:lnSpc>
                          <a:spcPct val="115000"/>
                        </a:lnSpc>
                        <a:spcBef>
                          <a:spcPts val="0"/>
                        </a:spcBef>
                        <a:spcAft>
                          <a:spcPts val="0"/>
                        </a:spcAft>
                      </a:pPr>
                      <a:r>
                        <a:rPr lang="en-US" sz="1100" b="0" dirty="0">
                          <a:solidFill>
                            <a:schemeClr val="tx1"/>
                          </a:solidFill>
                          <a:effectLst/>
                        </a:rPr>
                        <a:t>Survey materials</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a:solidFill>
                            <a:schemeClr val="tx1"/>
                          </a:solidFill>
                          <a:effectLst/>
                        </a:rPr>
                        <a:t>Building coordinators:</a:t>
                      </a:r>
                      <a:endParaRPr lang="en-US" sz="110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Review survey materials </a:t>
                      </a:r>
                      <a:endParaRPr lang="en-US" sz="11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r>
              <a:tr h="189887">
                <a:tc gridSpan="3">
                  <a:txBody>
                    <a:bodyPr/>
                    <a:lstStyle/>
                    <a:p>
                      <a:pPr marL="0" marR="0" algn="ctr">
                        <a:lnSpc>
                          <a:spcPct val="115000"/>
                        </a:lnSpc>
                        <a:spcBef>
                          <a:spcPts val="0"/>
                        </a:spcBef>
                        <a:spcAft>
                          <a:spcPts val="0"/>
                        </a:spcAft>
                      </a:pPr>
                      <a:r>
                        <a:rPr lang="en-US" sz="1100" b="1" dirty="0">
                          <a:solidFill>
                            <a:schemeClr val="tx1"/>
                          </a:solidFill>
                          <a:effectLst/>
                        </a:rPr>
                        <a:t>Day(s) of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188214">
                <a:tc>
                  <a:txBody>
                    <a:bodyPr/>
                    <a:lstStyle/>
                    <a:p>
                      <a:pPr marL="0" marR="0" algn="ctr">
                        <a:lnSpc>
                          <a:spcPct val="115000"/>
                        </a:lnSpc>
                        <a:spcBef>
                          <a:spcPts val="0"/>
                        </a:spcBef>
                        <a:spcAft>
                          <a:spcPts val="0"/>
                        </a:spcAft>
                      </a:pPr>
                      <a:r>
                        <a:rPr lang="en-US" sz="1100" b="0" dirty="0">
                          <a:solidFill>
                            <a:schemeClr val="tx1"/>
                          </a:solidFill>
                          <a:effectLst/>
                        </a:rPr>
                        <a:t>Administration</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Building coordinators</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Deliver survey materials to proctors</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r>
              <a:tr h="189887">
                <a:tc gridSpan="3">
                  <a:txBody>
                    <a:bodyPr/>
                    <a:lstStyle/>
                    <a:p>
                      <a:pPr marL="0" marR="0" algn="ctr">
                        <a:lnSpc>
                          <a:spcPct val="115000"/>
                        </a:lnSpc>
                        <a:spcBef>
                          <a:spcPts val="0"/>
                        </a:spcBef>
                        <a:spcAft>
                          <a:spcPts val="0"/>
                        </a:spcAft>
                      </a:pPr>
                      <a:r>
                        <a:rPr lang="en-US" sz="1100" b="1" dirty="0">
                          <a:solidFill>
                            <a:schemeClr val="tx1"/>
                          </a:solidFill>
                          <a:effectLst/>
                        </a:rPr>
                        <a:t>Directly After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188214">
                <a:tc>
                  <a:txBody>
                    <a:bodyPr/>
                    <a:lstStyle/>
                    <a:p>
                      <a:pPr marL="0" marR="0" algn="ctr">
                        <a:lnSpc>
                          <a:spcPct val="115000"/>
                        </a:lnSpc>
                        <a:spcBef>
                          <a:spcPts val="0"/>
                        </a:spcBef>
                        <a:spcAft>
                          <a:spcPts val="0"/>
                        </a:spcAft>
                      </a:pPr>
                      <a:r>
                        <a:rPr lang="en-US" sz="1100" b="0" dirty="0">
                          <a:solidFill>
                            <a:schemeClr val="tx1"/>
                          </a:solidFill>
                          <a:effectLst/>
                        </a:rPr>
                        <a:t>Administration</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l">
                        <a:lnSpc>
                          <a:spcPct val="115000"/>
                        </a:lnSpc>
                        <a:spcBef>
                          <a:spcPts val="0"/>
                        </a:spcBef>
                        <a:spcAft>
                          <a:spcPts val="0"/>
                        </a:spcAft>
                      </a:pPr>
                      <a:r>
                        <a:rPr lang="en-US" sz="1100" dirty="0">
                          <a:solidFill>
                            <a:schemeClr val="tx1"/>
                          </a:solidFill>
                          <a:effectLst/>
                        </a:rPr>
                        <a:t>Building coordinators</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Prepare survey materials for vendor or internal entry process</a:t>
                      </a:r>
                      <a:endParaRPr lang="en-US" sz="11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r>
              <a:tr h="189887">
                <a:tc gridSpan="3">
                  <a:txBody>
                    <a:bodyPr/>
                    <a:lstStyle/>
                    <a:p>
                      <a:pPr marL="0" marR="0" algn="ctr">
                        <a:lnSpc>
                          <a:spcPct val="115000"/>
                        </a:lnSpc>
                        <a:spcBef>
                          <a:spcPts val="0"/>
                        </a:spcBef>
                        <a:spcAft>
                          <a:spcPts val="0"/>
                        </a:spcAft>
                      </a:pPr>
                      <a:r>
                        <a:rPr lang="en-US" sz="1100" b="1" dirty="0">
                          <a:solidFill>
                            <a:schemeClr val="tx1"/>
                          </a:solidFill>
                          <a:effectLst/>
                        </a:rPr>
                        <a:t>1-3 Months After Administration</a:t>
                      </a:r>
                      <a:endParaRPr lang="en-US" sz="1100" b="1" dirty="0">
                        <a:solidFill>
                          <a:schemeClr val="tx1"/>
                        </a:solidFill>
                        <a:effectLst/>
                        <a:latin typeface="Calibri"/>
                        <a:ea typeface="Calibri"/>
                        <a:cs typeface="Times New Roman"/>
                      </a:endParaRPr>
                    </a:p>
                  </a:txBody>
                  <a:tcPr marL="68580" marR="68580" marT="0" marB="0">
                    <a:solidFill>
                      <a:schemeClr val="accent2">
                        <a:lumMod val="60000"/>
                        <a:lumOff val="40000"/>
                      </a:schemeClr>
                    </a:solidFill>
                  </a:tcPr>
                </a:tc>
                <a:tc hMerge="1">
                  <a:txBody>
                    <a:bodyPr/>
                    <a:lstStyle/>
                    <a:p>
                      <a:endParaRPr lang="en-US"/>
                    </a:p>
                  </a:txBody>
                  <a:tcPr/>
                </a:tc>
                <a:tc hMerge="1">
                  <a:txBody>
                    <a:bodyPr/>
                    <a:lstStyle/>
                    <a:p>
                      <a:endParaRPr lang="en-US"/>
                    </a:p>
                  </a:txBody>
                  <a:tcPr/>
                </a:tc>
              </a:tr>
              <a:tr h="338125">
                <a:tc>
                  <a:txBody>
                    <a:bodyPr/>
                    <a:lstStyle/>
                    <a:p>
                      <a:pPr marL="0" marR="0" algn="ctr">
                        <a:lnSpc>
                          <a:spcPct val="115000"/>
                        </a:lnSpc>
                        <a:spcBef>
                          <a:spcPts val="0"/>
                        </a:spcBef>
                        <a:spcAft>
                          <a:spcPts val="0"/>
                        </a:spcAft>
                      </a:pPr>
                      <a:r>
                        <a:rPr lang="en-US" sz="1100" b="0" dirty="0">
                          <a:solidFill>
                            <a:schemeClr val="tx1"/>
                          </a:solidFill>
                          <a:effectLst/>
                        </a:rPr>
                        <a:t>Communication</a:t>
                      </a:r>
                      <a:endParaRPr lang="en-US" sz="1100" b="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0" marR="0" algn="ctr">
                        <a:lnSpc>
                          <a:spcPct val="115000"/>
                        </a:lnSpc>
                        <a:spcBef>
                          <a:spcPts val="0"/>
                        </a:spcBef>
                        <a:spcAft>
                          <a:spcPts val="0"/>
                        </a:spcAft>
                      </a:pPr>
                      <a:r>
                        <a:rPr lang="en-US" sz="1100" dirty="0">
                          <a:solidFill>
                            <a:schemeClr val="tx1"/>
                          </a:solidFill>
                          <a:effectLst/>
                        </a:rPr>
                        <a:t>Building and district coordinators</a:t>
                      </a:r>
                      <a:endParaRPr lang="en-US" sz="1100" dirty="0">
                        <a:solidFill>
                          <a:schemeClr val="tx1"/>
                        </a:solidFill>
                        <a:effectLst/>
                        <a:latin typeface="Calibri"/>
                        <a:ea typeface="Calibri"/>
                        <a:cs typeface="Times New Roman"/>
                      </a:endParaRPr>
                    </a:p>
                  </a:txBody>
                  <a:tcPr marL="68580" marR="68580" marT="0" marB="0">
                    <a:solidFill>
                      <a:schemeClr val="bg1">
                        <a:lumMod val="85000"/>
                      </a:schemeClr>
                    </a:solidFill>
                  </a:tcPr>
                </a:tc>
                <a:tc>
                  <a:txBody>
                    <a:bodyPr/>
                    <a:lstStyle/>
                    <a:p>
                      <a:pPr marL="342900" marR="0" lvl="0" indent="-342900" algn="l">
                        <a:lnSpc>
                          <a:spcPct val="115000"/>
                        </a:lnSpc>
                        <a:spcBef>
                          <a:spcPts val="0"/>
                        </a:spcBef>
                        <a:spcAft>
                          <a:spcPts val="0"/>
                        </a:spcAft>
                        <a:buFont typeface="Symbol"/>
                        <a:buChar char=""/>
                      </a:pPr>
                      <a:r>
                        <a:rPr lang="en-US" sz="1100" dirty="0">
                          <a:solidFill>
                            <a:schemeClr val="tx1"/>
                          </a:solidFill>
                          <a:effectLst/>
                        </a:rPr>
                        <a:t>Distribute reports and engage with staff on results </a:t>
                      </a:r>
                      <a:endParaRPr lang="en-US" sz="1100" dirty="0">
                        <a:solidFill>
                          <a:schemeClr val="tx1"/>
                        </a:solidFill>
                        <a:effectLst/>
                        <a:latin typeface="Calibri"/>
                        <a:ea typeface="Calibri"/>
                        <a:cs typeface="Times New Roman"/>
                      </a:endParaRPr>
                    </a:p>
                  </a:txBody>
                  <a:tcPr marL="68580" marR="68580" marT="0" marB="0" anchor="ctr">
                    <a:solidFill>
                      <a:schemeClr val="bg1">
                        <a:lumMod val="85000"/>
                      </a:schemeClr>
                    </a:solidFill>
                  </a:tcPr>
                </a:tc>
              </a:tr>
            </a:tbl>
          </a:graphicData>
        </a:graphic>
      </p:graphicFrame>
      <p:sp>
        <p:nvSpPr>
          <p:cNvPr id="3" name="TextBox 2"/>
          <p:cNvSpPr txBox="1"/>
          <p:nvPr/>
        </p:nvSpPr>
        <p:spPr>
          <a:xfrm>
            <a:off x="1219200" y="5410200"/>
            <a:ext cx="6172200" cy="381000"/>
          </a:xfrm>
          <a:prstGeom prst="rect">
            <a:avLst/>
          </a:prstGeom>
          <a:noFill/>
        </p:spPr>
        <p:txBody>
          <a:bodyPr wrap="square" rtlCol="0">
            <a:spAutoFit/>
          </a:bodyPr>
          <a:lstStyle/>
          <a:p>
            <a:pPr algn="ctr"/>
            <a:r>
              <a:rPr lang="en-US" dirty="0" smtClean="0">
                <a:hlinkClick r:id="rId3"/>
              </a:rPr>
              <a:t>Student Survey Planning Guide</a:t>
            </a:r>
            <a:endParaRPr lang="en-US" dirty="0"/>
          </a:p>
        </p:txBody>
      </p:sp>
    </p:spTree>
    <p:extLst>
      <p:ext uri="{BB962C8B-B14F-4D97-AF65-F5344CB8AC3E}">
        <p14:creationId xmlns:p14="http://schemas.microsoft.com/office/powerpoint/2010/main" val="1877691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neeze.it/wp-content/uploads/2012/01/Engage1-620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871" y="1161474"/>
            <a:ext cx="5905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3200" b="1" dirty="0" smtClean="0"/>
              <a:t>ENGAGING STAKEHOLDERS</a:t>
            </a:r>
            <a:endParaRPr lang="en-US" sz="3200" b="1" dirty="0"/>
          </a:p>
        </p:txBody>
      </p:sp>
      <p:sp>
        <p:nvSpPr>
          <p:cNvPr id="3" name="Content Placeholder 2"/>
          <p:cNvSpPr>
            <a:spLocks noGrp="1"/>
          </p:cNvSpPr>
          <p:nvPr>
            <p:ph idx="1"/>
          </p:nvPr>
        </p:nvSpPr>
        <p:spPr>
          <a:xfrm>
            <a:off x="350389" y="1733545"/>
            <a:ext cx="8083493" cy="3895191"/>
          </a:xfrm>
        </p:spPr>
        <p:txBody>
          <a:bodyPr>
            <a:normAutofit fontScale="92500" lnSpcReduction="10000"/>
          </a:bodyPr>
          <a:lstStyle/>
          <a:p>
            <a:r>
              <a:rPr lang="en-US" sz="2400" dirty="0" smtClean="0"/>
              <a:t>Assign a survey </a:t>
            </a:r>
          </a:p>
          <a:p>
            <a:pPr marL="0" indent="0">
              <a:buNone/>
            </a:pPr>
            <a:r>
              <a:rPr lang="en-US" sz="2400" dirty="0"/>
              <a:t> </a:t>
            </a:r>
            <a:r>
              <a:rPr lang="en-US" sz="2400" dirty="0" smtClean="0"/>
              <a:t>   coordinator</a:t>
            </a:r>
          </a:p>
          <a:p>
            <a:r>
              <a:rPr lang="en-US" sz="2400" dirty="0" smtClean="0"/>
              <a:t>Form a planning </a:t>
            </a:r>
          </a:p>
          <a:p>
            <a:pPr marL="0" indent="0">
              <a:buNone/>
            </a:pPr>
            <a:r>
              <a:rPr lang="en-US" sz="2400" dirty="0"/>
              <a:t> </a:t>
            </a:r>
            <a:r>
              <a:rPr lang="en-US" sz="2400" dirty="0" smtClean="0"/>
              <a:t>    committee</a:t>
            </a:r>
          </a:p>
          <a:p>
            <a:pPr lvl="1"/>
            <a:r>
              <a:rPr lang="en-US" sz="2000" dirty="0"/>
              <a:t>Chairperson: District </a:t>
            </a:r>
            <a:endParaRPr lang="en-US" sz="2000" dirty="0" smtClean="0"/>
          </a:p>
          <a:p>
            <a:pPr marL="457200" lvl="1" indent="0">
              <a:buNone/>
            </a:pPr>
            <a:r>
              <a:rPr lang="en-US" sz="2000" dirty="0" smtClean="0"/>
              <a:t>     survey coordinator</a:t>
            </a:r>
            <a:endParaRPr lang="en-US" sz="2000" dirty="0"/>
          </a:p>
          <a:p>
            <a:pPr lvl="1"/>
            <a:r>
              <a:rPr lang="en-US" sz="2000" dirty="0"/>
              <a:t>District and building </a:t>
            </a:r>
            <a:endParaRPr lang="en-US" sz="2000" dirty="0" smtClean="0"/>
          </a:p>
          <a:p>
            <a:pPr marL="457200" lvl="1" indent="0">
              <a:buNone/>
            </a:pPr>
            <a:r>
              <a:rPr lang="en-US" sz="2000" dirty="0" smtClean="0"/>
              <a:t>     administrators</a:t>
            </a:r>
            <a:endParaRPr lang="en-US" sz="2000" dirty="0"/>
          </a:p>
          <a:p>
            <a:pPr lvl="1"/>
            <a:r>
              <a:rPr lang="en-US" sz="2000" dirty="0"/>
              <a:t>Teachers</a:t>
            </a:r>
          </a:p>
          <a:p>
            <a:pPr lvl="1"/>
            <a:r>
              <a:rPr lang="en-US" sz="2000" dirty="0"/>
              <a:t>District data staff member(s</a:t>
            </a:r>
            <a:r>
              <a:rPr lang="en-US" sz="2000" dirty="0" smtClean="0"/>
              <a:t>)</a:t>
            </a:r>
          </a:p>
          <a:p>
            <a:r>
              <a:rPr lang="en-US" sz="2400" dirty="0" smtClean="0"/>
              <a:t>Make key decisions</a:t>
            </a:r>
            <a:endParaRPr lang="en-US" dirty="0"/>
          </a:p>
          <a:p>
            <a:pPr lvl="1"/>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897058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hillyoislamyo.com/wp-content/uploads/2009/12/Managing-Ti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274" y="1351974"/>
            <a:ext cx="4248726" cy="42487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3200" b="1" dirty="0" smtClean="0"/>
              <a:t>KEY DECISION: </a:t>
            </a:r>
            <a:r>
              <a:rPr lang="en-US" sz="3200" dirty="0" smtClean="0"/>
              <a:t>USE A VENDOR OR MANAGE ADMINISTRATION INTERNALLY?</a:t>
            </a:r>
            <a:endParaRPr lang="en-US" sz="3200" b="1" dirty="0"/>
          </a:p>
        </p:txBody>
      </p:sp>
      <p:sp>
        <p:nvSpPr>
          <p:cNvPr id="3" name="Content Placeholder 2"/>
          <p:cNvSpPr>
            <a:spLocks noGrp="1"/>
          </p:cNvSpPr>
          <p:nvPr>
            <p:ph idx="1"/>
          </p:nvPr>
        </p:nvSpPr>
        <p:spPr/>
        <p:txBody>
          <a:bodyPr/>
          <a:lstStyle/>
          <a:p>
            <a:pPr marL="0" indent="0">
              <a:buNone/>
            </a:pPr>
            <a:r>
              <a:rPr lang="en-US" sz="2800" dirty="0" smtClean="0"/>
              <a:t>Take the following into account: </a:t>
            </a:r>
          </a:p>
          <a:p>
            <a:r>
              <a:rPr lang="en-US" sz="2400" dirty="0" smtClean="0"/>
              <a:t>Budget</a:t>
            </a:r>
          </a:p>
          <a:p>
            <a:r>
              <a:rPr lang="en-US" sz="2400" dirty="0"/>
              <a:t>I</a:t>
            </a:r>
            <a:r>
              <a:rPr lang="en-US" sz="2400" dirty="0" smtClean="0"/>
              <a:t>nternal </a:t>
            </a:r>
            <a:r>
              <a:rPr lang="en-US" sz="2400" dirty="0"/>
              <a:t>capacity </a:t>
            </a:r>
            <a:endParaRPr lang="en-US" sz="2400" dirty="0" smtClean="0"/>
          </a:p>
          <a:p>
            <a:r>
              <a:rPr lang="en-US" sz="2400" dirty="0" smtClean="0"/>
              <a:t>Other administration decisions</a:t>
            </a:r>
            <a:endParaRPr lang="en-US" sz="2400" dirty="0"/>
          </a:p>
          <a:p>
            <a:pPr marL="0" indent="0">
              <a:buNone/>
            </a:pPr>
            <a:endParaRPr lang="en-US" dirty="0"/>
          </a:p>
        </p:txBody>
      </p:sp>
      <p:sp>
        <p:nvSpPr>
          <p:cNvPr id="4" name="Text Placeholder 3"/>
          <p:cNvSpPr>
            <a:spLocks noGrp="1"/>
          </p:cNvSpPr>
          <p:nvPr>
            <p:ph type="body" sz="quarter" idx="10"/>
          </p:nvPr>
        </p:nvSpPr>
        <p:spPr/>
        <p:txBody>
          <a:bodyPr/>
          <a:lstStyle/>
          <a:p>
            <a:endParaRPr lang="en-US"/>
          </a:p>
        </p:txBody>
      </p:sp>
      <p:sp>
        <p:nvSpPr>
          <p:cNvPr id="5" name="TextBox 4"/>
          <p:cNvSpPr txBox="1"/>
          <p:nvPr/>
        </p:nvSpPr>
        <p:spPr>
          <a:xfrm>
            <a:off x="1219200" y="5410200"/>
            <a:ext cx="6172200" cy="381000"/>
          </a:xfrm>
          <a:prstGeom prst="rect">
            <a:avLst/>
          </a:prstGeom>
          <a:noFill/>
        </p:spPr>
        <p:txBody>
          <a:bodyPr wrap="square" rtlCol="0">
            <a:spAutoFit/>
          </a:bodyPr>
          <a:lstStyle/>
          <a:p>
            <a:pPr algn="ctr"/>
            <a:r>
              <a:rPr lang="en-US" dirty="0" smtClean="0">
                <a:hlinkClick r:id="rId4"/>
              </a:rPr>
              <a:t>Student Survey Planning Guide</a:t>
            </a:r>
            <a:endParaRPr lang="en-US" dirty="0"/>
          </a:p>
        </p:txBody>
      </p:sp>
    </p:spTree>
    <p:extLst>
      <p:ext uri="{BB962C8B-B14F-4D97-AF65-F5344CB8AC3E}">
        <p14:creationId xmlns:p14="http://schemas.microsoft.com/office/powerpoint/2010/main" val="4079309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EI">
      <a:dk1>
        <a:sysClr val="windowText" lastClr="000000"/>
      </a:dk1>
      <a:lt1>
        <a:sysClr val="window" lastClr="FFFFFF"/>
      </a:lt1>
      <a:dk2>
        <a:srgbClr val="505050"/>
      </a:dk2>
      <a:lt2>
        <a:srgbClr val="EEECE1"/>
      </a:lt2>
      <a:accent1>
        <a:srgbClr val="80778E"/>
      </a:accent1>
      <a:accent2>
        <a:srgbClr val="7D9050"/>
      </a:accent2>
      <a:accent3>
        <a:srgbClr val="ECB320"/>
      </a:accent3>
      <a:accent4>
        <a:srgbClr val="A16220"/>
      </a:accent4>
      <a:accent5>
        <a:srgbClr val="646464"/>
      </a:accent5>
      <a:accent6>
        <a:srgbClr val="7F7F7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TotalTime>
  <Words>5167</Words>
  <Application>Microsoft Office PowerPoint</Application>
  <PresentationFormat>On-screen Show (4:3)</PresentationFormat>
  <Paragraphs>456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Colorado’s Student Perception Survey </vt:lpstr>
      <vt:lpstr>AGENDA</vt:lpstr>
      <vt:lpstr>WHY USE A STUDENT PERCEPTION SURVEY?</vt:lpstr>
      <vt:lpstr>WHAT THE RESEARCH SAYS… </vt:lpstr>
      <vt:lpstr>COLORADO’S STUDENT PERCEPTION SURVEY</vt:lpstr>
      <vt:lpstr>WHAT DOES THE SURVEY MEASURE?</vt:lpstr>
      <vt:lpstr>PLANNING TIMELINE</vt:lpstr>
      <vt:lpstr>ENGAGING STAKEHOLDERS</vt:lpstr>
      <vt:lpstr>KEY DECISION: USE A VENDOR OR MANAGE ADMINISTRATION INTERNALLY?</vt:lpstr>
      <vt:lpstr>KEY DECISION: ONLINE OR PAPER/PENCIL SURVEY ADMINISTRATION? </vt:lpstr>
      <vt:lpstr>KEY DECISION: WHEN WILL SURVEY ADMINISTRATION TAKE PLACE? </vt:lpstr>
      <vt:lpstr>KEY DECISION: HOW WILL STUDENTS AND TEACHERS BE SAMPLED?</vt:lpstr>
      <vt:lpstr>KEY DECISION: HOW WILL SURVEY RESULTS BE USED? </vt:lpstr>
      <vt:lpstr>KEY DECISION: HOW WILL SURVEY RESULTS BE USED? </vt:lpstr>
      <vt:lpstr>DEVELOPING A COMMUNICATION STRATEGY: GUIDING PRINCIPLES</vt:lpstr>
      <vt:lpstr>DEVELOPING A COMMUNICATION STRATEGY: BUILDING EDUCATOR INVESTMENT </vt:lpstr>
      <vt:lpstr>Developing a Communication Strategy: Building student understanding</vt:lpstr>
      <vt:lpstr>DEVELOPING A COMMUNICATION STRATEGY: INFORMING OTHER KEY STAKEHOLDERS</vt:lpstr>
      <vt:lpstr>DATA COLLECTION PRIOR TO ADMINISTRATION</vt:lpstr>
      <vt:lpstr>SURVEY ADMINISTRATION</vt:lpstr>
      <vt:lpstr>PREPARING REPORTS</vt:lpstr>
      <vt:lpstr>DISTRIBUTION OF RESULTS</vt:lpstr>
      <vt:lpstr>THE DISTRICT PLANNING TOOLKIT</vt:lpstr>
      <vt:lpstr>TEACHER REFLECTION AND COACHING TOOLKITS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Bakke-O'Neill</dc:creator>
  <cp:lastModifiedBy>Sarah Satterlee</cp:lastModifiedBy>
  <cp:revision>21</cp:revision>
  <dcterms:created xsi:type="dcterms:W3CDTF">2014-03-07T02:25:26Z</dcterms:created>
  <dcterms:modified xsi:type="dcterms:W3CDTF">2014-10-09T17:54:34Z</dcterms:modified>
</cp:coreProperties>
</file>