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086" y="-8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759B6-C6B5-1944-9499-DD9FFADCDA5C}" type="datetimeFigureOut"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F8A1E-8137-6C47-8C7B-3F3E37866B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6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een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4797552"/>
            <a:ext cx="9144000" cy="2060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6555"/>
            <a:ext cx="7772400" cy="492245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27562"/>
            <a:ext cx="6400800" cy="49224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LogoLarg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71" y="744456"/>
            <a:ext cx="2919055" cy="35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3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l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7552"/>
            <a:ext cx="9144000" cy="2060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6555"/>
            <a:ext cx="7772400" cy="492245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27562"/>
            <a:ext cx="6400800" cy="49224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LogoLarg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71" y="744456"/>
            <a:ext cx="2919055" cy="35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3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eenB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444" y="1292372"/>
            <a:ext cx="8234845" cy="293312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7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443" y="4204616"/>
            <a:ext cx="8234845" cy="698354"/>
          </a:xfrm>
        </p:spPr>
        <p:txBody>
          <a:bodyPr anchor="t">
            <a:normAutofit/>
          </a:bodyPr>
          <a:lstStyle>
            <a:lvl1pPr marL="0" indent="0">
              <a:buNone/>
              <a:defRPr sz="37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CEI_LogoRevWhite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3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rpleB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444" y="1292372"/>
            <a:ext cx="8234845" cy="293312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7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443" y="4204616"/>
            <a:ext cx="8234845" cy="698354"/>
          </a:xfrm>
        </p:spPr>
        <p:txBody>
          <a:bodyPr anchor="t">
            <a:normAutofit/>
          </a:bodyPr>
          <a:lstStyle>
            <a:lvl1pPr marL="0" indent="0">
              <a:buNone/>
              <a:defRPr sz="37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CEI_LogoRevWhite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5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Banner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785" y="168570"/>
            <a:ext cx="8229600" cy="99290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07" y="1723818"/>
            <a:ext cx="8083493" cy="389519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2332" y="5737476"/>
            <a:ext cx="8522440" cy="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CEI_Logo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0" y="6506811"/>
            <a:ext cx="6870700" cy="267051"/>
          </a:xfrm>
        </p:spPr>
        <p:txBody>
          <a:bodyPr>
            <a:noAutofit/>
          </a:bodyPr>
          <a:lstStyle>
            <a:lvl1pPr marL="0" indent="0">
              <a:buNone/>
              <a:defRPr sz="1400" b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400" b="0">
                <a:solidFill>
                  <a:schemeClr val="accent1"/>
                </a:solidFill>
              </a:defRPr>
            </a:lvl2pPr>
            <a:lvl3pPr marL="914400" indent="0">
              <a:buNone/>
              <a:defRPr sz="1400" b="0">
                <a:solidFill>
                  <a:schemeClr val="accent1"/>
                </a:solidFill>
              </a:defRPr>
            </a:lvl3pPr>
            <a:lvl4pPr marL="1371600" indent="0">
              <a:buNone/>
              <a:defRPr sz="1400" b="0">
                <a:solidFill>
                  <a:schemeClr val="accent1"/>
                </a:solidFill>
              </a:defRPr>
            </a:lvl4pPr>
            <a:lvl5pPr marL="1828800" indent="0">
              <a:buNone/>
              <a:defRPr sz="14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Title/Date Footer Info</a:t>
            </a:r>
          </a:p>
        </p:txBody>
      </p:sp>
    </p:spTree>
    <p:extLst>
      <p:ext uri="{BB962C8B-B14F-4D97-AF65-F5344CB8AC3E}">
        <p14:creationId xmlns:p14="http://schemas.microsoft.com/office/powerpoint/2010/main" val="364231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rpleBanner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785" y="168570"/>
            <a:ext cx="8229600" cy="99290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07" y="1723818"/>
            <a:ext cx="8083493" cy="389519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2332" y="5737476"/>
            <a:ext cx="8522440" cy="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CEI_Logo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0" y="6506811"/>
            <a:ext cx="6870700" cy="267051"/>
          </a:xfrm>
        </p:spPr>
        <p:txBody>
          <a:bodyPr>
            <a:noAutofit/>
          </a:bodyPr>
          <a:lstStyle>
            <a:lvl1pPr marL="0" indent="0">
              <a:buNone/>
              <a:defRPr sz="1400" b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400" b="0">
                <a:solidFill>
                  <a:schemeClr val="accent1"/>
                </a:solidFill>
              </a:defRPr>
            </a:lvl2pPr>
            <a:lvl3pPr marL="914400" indent="0">
              <a:buNone/>
              <a:defRPr sz="1400" b="0">
                <a:solidFill>
                  <a:schemeClr val="accent1"/>
                </a:solidFill>
              </a:defRPr>
            </a:lvl3pPr>
            <a:lvl4pPr marL="1371600" indent="0">
              <a:buNone/>
              <a:defRPr sz="1400" b="0">
                <a:solidFill>
                  <a:schemeClr val="accent1"/>
                </a:solidFill>
              </a:defRPr>
            </a:lvl4pPr>
            <a:lvl5pPr marL="1828800" indent="0">
              <a:buNone/>
              <a:defRPr sz="14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Title/Date Footer Info</a:t>
            </a:r>
          </a:p>
        </p:txBody>
      </p:sp>
    </p:spTree>
    <p:extLst>
      <p:ext uri="{BB962C8B-B14F-4D97-AF65-F5344CB8AC3E}">
        <p14:creationId xmlns:p14="http://schemas.microsoft.com/office/powerpoint/2010/main" val="398746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een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5731389"/>
            <a:ext cx="9144000" cy="1126610"/>
          </a:xfrm>
          <a:prstGeom prst="rect">
            <a:avLst/>
          </a:prstGeom>
        </p:spPr>
      </p:pic>
      <p:pic>
        <p:nvPicPr>
          <p:cNvPr id="10" name="Picture 9" descr="LogoLarg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30" y="2207933"/>
            <a:ext cx="1877966" cy="225356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74953" y="4865813"/>
            <a:ext cx="5383213" cy="258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="0"/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400" b="0"/>
            </a:lvl3pPr>
            <a:lvl4pPr marL="0" indent="0">
              <a:spcBef>
                <a:spcPts val="0"/>
              </a:spcBef>
              <a:buFontTx/>
              <a:buNone/>
              <a:defRPr sz="1400" b="0"/>
            </a:lvl4pPr>
            <a:lvl5pPr marL="0" indent="0">
              <a:spcBef>
                <a:spcPts val="0"/>
              </a:spcBef>
              <a:buFontTx/>
              <a:buNone/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22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pl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5731389"/>
            <a:ext cx="9144000" cy="1126610"/>
          </a:xfrm>
          <a:prstGeom prst="rect">
            <a:avLst/>
          </a:prstGeom>
        </p:spPr>
      </p:pic>
      <p:pic>
        <p:nvPicPr>
          <p:cNvPr id="10" name="Picture 9" descr="LogoLarg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30" y="2207933"/>
            <a:ext cx="1877966" cy="225356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74953" y="4865813"/>
            <a:ext cx="5383213" cy="258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/>
            </a:lvl1pPr>
            <a:lvl2pPr marL="0" indent="0">
              <a:spcBef>
                <a:spcPts val="0"/>
              </a:spcBef>
              <a:buFontTx/>
              <a:buNone/>
              <a:defRPr sz="1400"/>
            </a:lvl2pPr>
            <a:lvl3pPr marL="0" indent="0">
              <a:spcBef>
                <a:spcPts val="0"/>
              </a:spcBef>
              <a:buFontTx/>
              <a:buNone/>
              <a:defRPr sz="1400"/>
            </a:lvl3pPr>
            <a:lvl4pPr marL="0" indent="0">
              <a:spcBef>
                <a:spcPts val="0"/>
              </a:spcBef>
              <a:buFontTx/>
              <a:buNone/>
              <a:defRPr sz="1400"/>
            </a:lvl4pPr>
            <a:lvl5pPr marL="0" indent="0">
              <a:spcBef>
                <a:spcPts val="0"/>
              </a:spcBef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355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291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0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37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85F4-2F0D-984A-8CF0-A35CB070B721}" type="datetimeFigureOut"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399" y="6356350"/>
            <a:ext cx="4077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1499" y="6356350"/>
            <a:ext cx="1010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C9AE-13C5-E24C-A4A4-DB099E25B1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51" r:id="rId4"/>
    <p:sldLayoutId id="2147483661" r:id="rId5"/>
    <p:sldLayoutId id="2147483650" r:id="rId6"/>
    <p:sldLayoutId id="2147483662" r:id="rId7"/>
    <p:sldLayoutId id="2147483665" r:id="rId8"/>
    <p:sldLayoutId id="2147483666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66655"/>
            <a:ext cx="7772400" cy="49224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Advice from </a:t>
            </a:r>
            <a:r>
              <a:rPr lang="en-US" sz="2800" b="1" dirty="0"/>
              <a:t>LDC Teacher </a:t>
            </a:r>
            <a:r>
              <a:rPr lang="en-US" sz="2800" b="1" dirty="0" smtClean="0"/>
              <a:t>Trainers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 </a:t>
            </a:r>
            <a:r>
              <a:rPr lang="en-US" dirty="0" smtClean="0"/>
              <a:t>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 all of the mini-tasks in one module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Underestimate what your kids are capable of doing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Select all digital texts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Think of a module as a unit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Make assumptions about what kids have learned about writing in English class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Cut the time too short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2400" dirty="0" smtClean="0"/>
              <a:t>Stress-out…this is a pilot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Work in isolation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Make a module huge, check every standard and select 15,000 resources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Underestimate the power of making mistakes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Talk to other teachers: collaborate and create cross-disciplinary modules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Give intentional directions for developing parts of the writing process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Incorporate EL experiences and authentic writing to hook students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Share and clone modules with colleagues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Make the module your own</a:t>
            </a: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Remember that mini-tasks are the most important part of the modules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Use media, not only texts for resources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Incorporate Socratic Seminars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Add lessons you love into your module mini-tasks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Go for depth, not broad coverage of material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/>
              <a:t>Be creative and be comfortable with changing and adjusting the module as needed.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EI">
      <a:dk1>
        <a:sysClr val="windowText" lastClr="000000"/>
      </a:dk1>
      <a:lt1>
        <a:sysClr val="window" lastClr="FFFFFF"/>
      </a:lt1>
      <a:dk2>
        <a:srgbClr val="505050"/>
      </a:dk2>
      <a:lt2>
        <a:srgbClr val="EEECE1"/>
      </a:lt2>
      <a:accent1>
        <a:srgbClr val="80778E"/>
      </a:accent1>
      <a:accent2>
        <a:srgbClr val="7D9050"/>
      </a:accent2>
      <a:accent3>
        <a:srgbClr val="ECB320"/>
      </a:accent3>
      <a:accent4>
        <a:srgbClr val="A16220"/>
      </a:accent4>
      <a:accent5>
        <a:srgbClr val="646464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Advice from LDC Teacher Trainers</vt:lpstr>
      <vt:lpstr>Do NOT</vt:lpstr>
      <vt:lpstr>Do NOT</vt:lpstr>
      <vt:lpstr>DO</vt:lpstr>
      <vt:lpstr>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Bakke-O'Neill</dc:creator>
  <cp:lastModifiedBy>Sarah Paterson</cp:lastModifiedBy>
  <cp:revision>12</cp:revision>
  <dcterms:created xsi:type="dcterms:W3CDTF">2014-03-07T02:25:26Z</dcterms:created>
  <dcterms:modified xsi:type="dcterms:W3CDTF">2014-03-31T19:23:36Z</dcterms:modified>
</cp:coreProperties>
</file>