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07" d="100"/>
          <a:sy n="107" d="100"/>
        </p:scale>
        <p:origin x="-1098" y="-84"/>
      </p:cViewPr>
      <p:guideLst>
        <p:guide orient="horz" pos="4319"/>
        <p:guide pos="575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5759B6-C6B5-1944-9499-DD9FFADCDA5C}" type="datetimeFigureOut">
              <a:t>3/27/2014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AF8A1E-8137-6C47-8C7B-3F3E37866B01}" type="slidenum">
              <a:t>‹#›</a:t>
            </a:fld>
            <a:endParaRPr lang="en-US"/>
          </a:p>
        </p:txBody>
      </p:sp>
    </p:spTree>
    <p:extLst>
      <p:ext uri="{BB962C8B-B14F-4D97-AF65-F5344CB8AC3E}">
        <p14:creationId xmlns:p14="http://schemas.microsoft.com/office/powerpoint/2010/main" val="41767699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latin typeface="Arial" charset="0"/>
                <a:ea typeface="ＭＳ Ｐゴシック" charset="0"/>
                <a:cs typeface="ＭＳ Ｐゴシック" charset="0"/>
              </a:rPr>
              <a:t>Welcome</a:t>
            </a:r>
            <a:r>
              <a:rPr lang="en-US" baseline="0" dirty="0" smtClean="0">
                <a:latin typeface="Arial" charset="0"/>
                <a:ea typeface="ＭＳ Ｐゴシック" charset="0"/>
                <a:cs typeface="ＭＳ Ｐゴシック" charset="0"/>
              </a:rPr>
              <a:t> and introduce presenters and teacher trainers.  If this is the first time with a group, allow each presenter to provide background information.  </a:t>
            </a:r>
            <a:endParaRPr lang="en-US" dirty="0" smtClean="0">
              <a:latin typeface="Arial" charset="0"/>
              <a:ea typeface="ＭＳ Ｐゴシック" charset="0"/>
              <a:cs typeface="ＭＳ Ｐゴシック" charset="0"/>
            </a:endParaRPr>
          </a:p>
          <a:p>
            <a:pPr eaLnBrk="1" hangingPunct="1">
              <a:spcBef>
                <a:spcPct val="0"/>
              </a:spcBef>
            </a:pPr>
            <a:endParaRPr lang="en-US" dirty="0">
              <a:latin typeface="Arial" charset="0"/>
              <a:ea typeface="ＭＳ Ｐゴシック" charset="0"/>
              <a:cs typeface="ＭＳ Ｐゴシック" charset="0"/>
            </a:endParaRPr>
          </a:p>
        </p:txBody>
      </p:sp>
      <p:sp>
        <p:nvSpPr>
          <p:cNvPr id="61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F9FE5F65-3B51-3547-9A06-C8F4D46D2D34}" type="slidenum">
              <a:rPr lang="en-US" sz="1200"/>
              <a:pPr eaLnBrk="1" hangingPunct="1"/>
              <a:t>2</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Handout – Definition of Informational and</a:t>
            </a:r>
            <a:r>
              <a:rPr lang="en-US" b="1" baseline="0" dirty="0" smtClean="0"/>
              <a:t> Argumentation</a:t>
            </a:r>
            <a:r>
              <a:rPr lang="en-US" b="1" dirty="0" smtClean="0"/>
              <a:t> Scoring Elements</a:t>
            </a:r>
          </a:p>
          <a:p>
            <a:endParaRPr lang="en-US" b="1"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smtClean="0"/>
              <a:t>Provide</a:t>
            </a:r>
            <a:r>
              <a:rPr lang="en-US" b="0" baseline="0" dirty="0" smtClean="0"/>
              <a:t> 5 minutes for this activity.</a:t>
            </a:r>
            <a:endParaRPr lang="en-US" b="0" dirty="0" smtClean="0"/>
          </a:p>
          <a:p>
            <a:endParaRPr lang="en-US" b="1" dirty="0"/>
          </a:p>
        </p:txBody>
      </p:sp>
      <p:sp>
        <p:nvSpPr>
          <p:cNvPr id="4" name="Slide Number Placeholder 3"/>
          <p:cNvSpPr>
            <a:spLocks noGrp="1"/>
          </p:cNvSpPr>
          <p:nvPr>
            <p:ph type="sldNum" sz="quarter" idx="10"/>
          </p:nvPr>
        </p:nvSpPr>
        <p:spPr/>
        <p:txBody>
          <a:bodyPr/>
          <a:lstStyle/>
          <a:p>
            <a:fld id="{FB685377-F78A-4B9F-B6EF-B63574A81DA6}" type="slidenum">
              <a:rPr lang="en-US" smtClean="0"/>
              <a:pPr/>
              <a:t>18</a:t>
            </a:fld>
            <a:endParaRPr lang="en-US"/>
          </a:p>
        </p:txBody>
      </p:sp>
    </p:spTree>
    <p:extLst>
      <p:ext uri="{BB962C8B-B14F-4D97-AF65-F5344CB8AC3E}">
        <p14:creationId xmlns:p14="http://schemas.microsoft.com/office/powerpoint/2010/main" val="2655594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Ask participants to</a:t>
            </a:r>
            <a:r>
              <a:rPr lang="en-US" baseline="0" dirty="0" smtClean="0"/>
              <a:t> share portions of their discussion and ask for them to share where they may need more clarification prior to implementation.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7ACA6B-064B-1441-A822-5D95A841EE29}" type="slidenum">
              <a:rPr lang="en-US" smtClean="0"/>
              <a:pPr>
                <a:defRPr/>
              </a:pPr>
              <a:t>19</a:t>
            </a:fld>
            <a:endParaRPr lang="en-US"/>
          </a:p>
        </p:txBody>
      </p:sp>
    </p:spTree>
    <p:extLst>
      <p:ext uri="{BB962C8B-B14F-4D97-AF65-F5344CB8AC3E}">
        <p14:creationId xmlns:p14="http://schemas.microsoft.com/office/powerpoint/2010/main" val="2471538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Each designated team (or table) takes one element from the rubric (7 teams).  Following the directions above, the team creates a visual that depicts the element.  Participants</a:t>
            </a:r>
            <a:r>
              <a:rPr lang="en-US" baseline="0" dirty="0" smtClean="0"/>
              <a:t> will need markers and chart paper.  15 minutes for this activity from start to posting visuals.  Each team appoints a spokesperson and briefly shares verbally related to their visual.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7ACA6B-064B-1441-A822-5D95A841EE29}" type="slidenum">
              <a:rPr lang="en-US" smtClean="0"/>
              <a:pPr>
                <a:defRPr/>
              </a:pPr>
              <a:t>20</a:t>
            </a:fld>
            <a:endParaRPr lang="en-US"/>
          </a:p>
        </p:txBody>
      </p:sp>
    </p:spTree>
    <p:extLst>
      <p:ext uri="{BB962C8B-B14F-4D97-AF65-F5344CB8AC3E}">
        <p14:creationId xmlns:p14="http://schemas.microsoft.com/office/powerpoint/2010/main" val="3000226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These are</a:t>
            </a:r>
            <a:r>
              <a:rPr lang="en-US" baseline="0" dirty="0" smtClean="0"/>
              <a:t> examples of using a similar activity with students.  Teachers posted the visuals and left them up in the classroom for students to view throughout the year.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7ACA6B-064B-1441-A822-5D95A841EE29}" type="slidenum">
              <a:rPr lang="en-US" smtClean="0"/>
              <a:pPr>
                <a:defRPr/>
              </a:pPr>
              <a:t>21</a:t>
            </a:fld>
            <a:endParaRPr lang="en-US"/>
          </a:p>
        </p:txBody>
      </p:sp>
    </p:spTree>
    <p:extLst>
      <p:ext uri="{BB962C8B-B14F-4D97-AF65-F5344CB8AC3E}">
        <p14:creationId xmlns:p14="http://schemas.microsoft.com/office/powerpoint/2010/main" val="1512994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“Now, we are going to take a closer look at just one of the elements”.</a:t>
            </a:r>
          </a:p>
          <a:p>
            <a:endParaRPr lang="en-US" dirty="0"/>
          </a:p>
        </p:txBody>
      </p:sp>
      <p:sp>
        <p:nvSpPr>
          <p:cNvPr id="4" name="Slide Number Placeholder 3"/>
          <p:cNvSpPr>
            <a:spLocks noGrp="1"/>
          </p:cNvSpPr>
          <p:nvPr>
            <p:ph type="sldNum" sz="quarter" idx="10"/>
          </p:nvPr>
        </p:nvSpPr>
        <p:spPr/>
        <p:txBody>
          <a:bodyPr/>
          <a:lstStyle/>
          <a:p>
            <a:pPr>
              <a:defRPr/>
            </a:pPr>
            <a:fld id="{3E7ACA6B-064B-1441-A822-5D95A841EE29}" type="slidenum">
              <a:rPr lang="en-US" smtClean="0"/>
              <a:pPr>
                <a:defRPr/>
              </a:pPr>
              <a:t>22</a:t>
            </a:fld>
            <a:endParaRPr lang="en-US"/>
          </a:p>
        </p:txBody>
      </p:sp>
    </p:spTree>
    <p:extLst>
      <p:ext uri="{BB962C8B-B14F-4D97-AF65-F5344CB8AC3E}">
        <p14:creationId xmlns:p14="http://schemas.microsoft.com/office/powerpoint/2010/main" val="2664943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Review,</a:t>
            </a:r>
            <a:r>
              <a:rPr lang="en-US" baseline="0" dirty="0" smtClean="0"/>
              <a:t> if necessary the guiding principles for scoring from the beginning of the presentation.  Using Paper X again, score, using the rubric for controlling idea.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7ACA6B-064B-1441-A822-5D95A841EE29}" type="slidenum">
              <a:rPr lang="en-US" smtClean="0"/>
              <a:pPr>
                <a:defRPr/>
              </a:pPr>
              <a:t>23</a:t>
            </a:fld>
            <a:endParaRPr lang="en-US"/>
          </a:p>
        </p:txBody>
      </p:sp>
    </p:spTree>
    <p:extLst>
      <p:ext uri="{BB962C8B-B14F-4D97-AF65-F5344CB8AC3E}">
        <p14:creationId xmlns:p14="http://schemas.microsoft.com/office/powerpoint/2010/main" val="1022005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each participant has completed their individual scoring they share and discuss at their table groups.  </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Have participants refer to these</a:t>
            </a:r>
            <a:r>
              <a:rPr lang="en-US" baseline="0" dirty="0" smtClean="0"/>
              <a:t> questions as they discuss.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7ACA6B-064B-1441-A822-5D95A841EE29}" type="slidenum">
              <a:rPr lang="en-US" smtClean="0"/>
              <a:pPr>
                <a:defRPr/>
              </a:pPr>
              <a:t>24</a:t>
            </a:fld>
            <a:endParaRPr lang="en-US"/>
          </a:p>
        </p:txBody>
      </p:sp>
    </p:spTree>
    <p:extLst>
      <p:ext uri="{BB962C8B-B14F-4D97-AF65-F5344CB8AC3E}">
        <p14:creationId xmlns:p14="http://schemas.microsoft.com/office/powerpoint/2010/main" val="830367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each participant has completed their individual scoring they share and discuss at their table groups.  </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Have participants refer to these</a:t>
            </a:r>
            <a:r>
              <a:rPr lang="en-US" baseline="0" dirty="0" smtClean="0"/>
              <a:t> questions as they discuss.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7ACA6B-064B-1441-A822-5D95A841EE29}" type="slidenum">
              <a:rPr lang="en-US" smtClean="0"/>
              <a:pPr>
                <a:defRPr/>
              </a:pPr>
              <a:t>25</a:t>
            </a:fld>
            <a:endParaRPr lang="en-US"/>
          </a:p>
        </p:txBody>
      </p:sp>
    </p:spTree>
    <p:extLst>
      <p:ext uri="{BB962C8B-B14F-4D97-AF65-F5344CB8AC3E}">
        <p14:creationId xmlns:p14="http://schemas.microsoft.com/office/powerpoint/2010/main" val="3906223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Handout:  LDC rubric (Argumentation and Informational)</a:t>
            </a:r>
            <a:endParaRPr lang="en-US" b="1" dirty="0"/>
          </a:p>
        </p:txBody>
      </p:sp>
      <p:sp>
        <p:nvSpPr>
          <p:cNvPr id="4" name="Slide Number Placeholder 3"/>
          <p:cNvSpPr>
            <a:spLocks noGrp="1"/>
          </p:cNvSpPr>
          <p:nvPr>
            <p:ph type="sldNum" sz="quarter" idx="10"/>
          </p:nvPr>
        </p:nvSpPr>
        <p:spPr/>
        <p:txBody>
          <a:bodyPr/>
          <a:lstStyle/>
          <a:p>
            <a:fld id="{FB685377-F78A-4B9F-B6EF-B63574A81DA6}" type="slidenum">
              <a:rPr lang="en-US" smtClean="0"/>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Ask participants to</a:t>
            </a:r>
            <a:r>
              <a:rPr lang="en-US" baseline="0" dirty="0" smtClean="0"/>
              <a:t> share key vocabulary and point to them on the slide.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7ACA6B-064B-1441-A822-5D95A841EE29}" type="slidenum">
              <a:rPr lang="en-US" smtClean="0"/>
              <a:pPr>
                <a:defRPr/>
              </a:pPr>
              <a:t>27</a:t>
            </a:fld>
            <a:endParaRPr lang="en-US"/>
          </a:p>
        </p:txBody>
      </p:sp>
    </p:spTree>
    <p:extLst>
      <p:ext uri="{BB962C8B-B14F-4D97-AF65-F5344CB8AC3E}">
        <p14:creationId xmlns:p14="http://schemas.microsoft.com/office/powerpoint/2010/main" val="655100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Discuss</a:t>
            </a:r>
            <a:r>
              <a:rPr lang="en-US" baseline="0" dirty="0" smtClean="0"/>
              <a:t> with participants that an aligned module flows from the overview to teaching task to student background and that the skills, mini-tasks, texts and resources support the teaching task to ultimately culminate in a writing product/outcome that connects with the intended purpose of the teaching task.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7ACA6B-064B-1441-A822-5D95A841EE29}" type="slidenum">
              <a:rPr lang="en-US" smtClean="0"/>
              <a:pPr>
                <a:defRPr/>
              </a:pPr>
              <a:t>3</a:t>
            </a:fld>
            <a:endParaRPr lang="en-US"/>
          </a:p>
        </p:txBody>
      </p:sp>
    </p:spTree>
    <p:extLst>
      <p:ext uri="{BB962C8B-B14F-4D97-AF65-F5344CB8AC3E}">
        <p14:creationId xmlns:p14="http://schemas.microsoft.com/office/powerpoint/2010/main" val="425665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Repeat this process</a:t>
            </a:r>
            <a:r>
              <a:rPr lang="en-US" baseline="0" dirty="0" smtClean="0"/>
              <a:t> for the “organization” element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7ACA6B-064B-1441-A822-5D95A841EE29}" type="slidenum">
              <a:rPr lang="en-US" smtClean="0"/>
              <a:pPr>
                <a:defRPr/>
              </a:pPr>
              <a:t>28</a:t>
            </a:fld>
            <a:endParaRPr lang="en-US"/>
          </a:p>
        </p:txBody>
      </p:sp>
    </p:spTree>
    <p:extLst>
      <p:ext uri="{BB962C8B-B14F-4D97-AF65-F5344CB8AC3E}">
        <p14:creationId xmlns:p14="http://schemas.microsoft.com/office/powerpoint/2010/main" val="2927840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Ask participants to share key vocabulary.</a:t>
            </a:r>
          </a:p>
          <a:p>
            <a:endParaRPr lang="en-US" dirty="0"/>
          </a:p>
        </p:txBody>
      </p:sp>
      <p:sp>
        <p:nvSpPr>
          <p:cNvPr id="4" name="Slide Number Placeholder 3"/>
          <p:cNvSpPr>
            <a:spLocks noGrp="1"/>
          </p:cNvSpPr>
          <p:nvPr>
            <p:ph type="sldNum" sz="quarter" idx="10"/>
          </p:nvPr>
        </p:nvSpPr>
        <p:spPr/>
        <p:txBody>
          <a:bodyPr/>
          <a:lstStyle/>
          <a:p>
            <a:pPr>
              <a:defRPr/>
            </a:pPr>
            <a:fld id="{3E7ACA6B-064B-1441-A822-5D95A841EE29}" type="slidenum">
              <a:rPr lang="en-US" smtClean="0"/>
              <a:pPr>
                <a:defRPr/>
              </a:pPr>
              <a:t>29</a:t>
            </a:fld>
            <a:endParaRPr lang="en-US"/>
          </a:p>
        </p:txBody>
      </p:sp>
    </p:spTree>
    <p:extLst>
      <p:ext uri="{BB962C8B-B14F-4D97-AF65-F5344CB8AC3E}">
        <p14:creationId xmlns:p14="http://schemas.microsoft.com/office/powerpoint/2010/main" val="909957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Score Paper X for the organization element and share discussion at table groups. </a:t>
            </a:r>
            <a:endParaRPr lang="en-US" dirty="0"/>
          </a:p>
        </p:txBody>
      </p:sp>
      <p:sp>
        <p:nvSpPr>
          <p:cNvPr id="4" name="Slide Number Placeholder 3"/>
          <p:cNvSpPr>
            <a:spLocks noGrp="1"/>
          </p:cNvSpPr>
          <p:nvPr>
            <p:ph type="sldNum" sz="quarter" idx="10"/>
          </p:nvPr>
        </p:nvSpPr>
        <p:spPr/>
        <p:txBody>
          <a:bodyPr/>
          <a:lstStyle/>
          <a:p>
            <a:pPr>
              <a:defRPr/>
            </a:pPr>
            <a:fld id="{3E7ACA6B-064B-1441-A822-5D95A841EE29}" type="slidenum">
              <a:rPr lang="en-US" smtClean="0"/>
              <a:pPr>
                <a:defRPr/>
              </a:pPr>
              <a:t>30</a:t>
            </a:fld>
            <a:endParaRPr lang="en-US"/>
          </a:p>
        </p:txBody>
      </p:sp>
    </p:spTree>
    <p:extLst>
      <p:ext uri="{BB962C8B-B14F-4D97-AF65-F5344CB8AC3E}">
        <p14:creationId xmlns:p14="http://schemas.microsoft.com/office/powerpoint/2010/main" val="106371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After participants have shared their scores, then share this score with them.  This was the score given Paper X for organization by</a:t>
            </a:r>
            <a:r>
              <a:rPr lang="en-US" baseline="0" dirty="0" smtClean="0"/>
              <a:t> the team who submitted this anchor paper to the LDC Think Tank.  This slide will need to change when the anchor paper is changed.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7ACA6B-064B-1441-A822-5D95A841EE29}" type="slidenum">
              <a:rPr lang="en-US" smtClean="0"/>
              <a:pPr>
                <a:defRPr/>
              </a:pPr>
              <a:t>31</a:t>
            </a:fld>
            <a:endParaRPr lang="en-US"/>
          </a:p>
        </p:txBody>
      </p:sp>
    </p:spTree>
    <p:extLst>
      <p:ext uri="{BB962C8B-B14F-4D97-AF65-F5344CB8AC3E}">
        <p14:creationId xmlns:p14="http://schemas.microsoft.com/office/powerpoint/2010/main" val="2596951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Individual</a:t>
            </a:r>
            <a:r>
              <a:rPr lang="en-US" baseline="0" dirty="0" smtClean="0"/>
              <a:t> reflection on the question posed on the slide.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7ACA6B-064B-1441-A822-5D95A841EE29}" type="slidenum">
              <a:rPr lang="en-US" smtClean="0"/>
              <a:pPr>
                <a:defRPr/>
              </a:pPr>
              <a:t>32</a:t>
            </a:fld>
            <a:endParaRPr lang="en-US"/>
          </a:p>
        </p:txBody>
      </p:sp>
    </p:spTree>
    <p:extLst>
      <p:ext uri="{BB962C8B-B14F-4D97-AF65-F5344CB8AC3E}">
        <p14:creationId xmlns:p14="http://schemas.microsoft.com/office/powerpoint/2010/main" val="3288520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Handout:  Paper Y – </a:t>
            </a:r>
            <a:r>
              <a:rPr lang="en-US" b="0" dirty="0" smtClean="0"/>
              <a:t>If time allows and/or assess</a:t>
            </a:r>
            <a:r>
              <a:rPr lang="en-US" b="0" baseline="0" dirty="0" smtClean="0"/>
              <a:t> if the group needs more practice or is ready to move on. </a:t>
            </a:r>
            <a:endParaRPr lang="en-US" b="0" dirty="0" smtClean="0"/>
          </a:p>
          <a:p>
            <a:r>
              <a:rPr lang="en-US" b="0" dirty="0" smtClean="0"/>
              <a:t>Repeat the process used</a:t>
            </a:r>
            <a:r>
              <a:rPr lang="en-US" b="0" baseline="0" dirty="0" smtClean="0"/>
              <a:t> for Paper X and now score Paper Y for the two elements:  controlling idea and organization.  </a:t>
            </a:r>
            <a:endParaRPr lang="en-US" b="0" dirty="0" smtClean="0"/>
          </a:p>
          <a:p>
            <a:endParaRPr lang="en-US" b="1" dirty="0"/>
          </a:p>
        </p:txBody>
      </p:sp>
      <p:sp>
        <p:nvSpPr>
          <p:cNvPr id="4" name="Slide Number Placeholder 3"/>
          <p:cNvSpPr>
            <a:spLocks noGrp="1"/>
          </p:cNvSpPr>
          <p:nvPr>
            <p:ph type="sldNum" sz="quarter" idx="10"/>
          </p:nvPr>
        </p:nvSpPr>
        <p:spPr/>
        <p:txBody>
          <a:bodyPr/>
          <a:lstStyle/>
          <a:p>
            <a:fld id="{FB685377-F78A-4B9F-B6EF-B63574A81DA6}" type="slidenum">
              <a:rPr lang="en-US" smtClean="0"/>
              <a:pPr/>
              <a:t>33</a:t>
            </a:fld>
            <a:endParaRPr lang="en-US"/>
          </a:p>
        </p:txBody>
      </p:sp>
    </p:spTree>
    <p:extLst>
      <p:ext uri="{BB962C8B-B14F-4D97-AF65-F5344CB8AC3E}">
        <p14:creationId xmlns:p14="http://schemas.microsoft.com/office/powerpoint/2010/main" val="1594244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Handout:  Anchor papers provided for scoring and Anchor paper annotation form</a:t>
            </a:r>
          </a:p>
          <a:p>
            <a:r>
              <a:rPr lang="en-US" b="1" dirty="0" smtClean="0"/>
              <a:t>(We used middle school anchor papers downloaded from LDC Think</a:t>
            </a:r>
            <a:r>
              <a:rPr lang="en-US" b="1" baseline="0" dirty="0" smtClean="0"/>
              <a:t> Tank, but the anchor papers used may be dependent on the level taught by the participants)</a:t>
            </a:r>
            <a:endParaRPr lang="en-US" b="1" dirty="0"/>
          </a:p>
        </p:txBody>
      </p:sp>
      <p:sp>
        <p:nvSpPr>
          <p:cNvPr id="4" name="Slide Number Placeholder 3"/>
          <p:cNvSpPr>
            <a:spLocks noGrp="1"/>
          </p:cNvSpPr>
          <p:nvPr>
            <p:ph type="sldNum" sz="quarter" idx="10"/>
          </p:nvPr>
        </p:nvSpPr>
        <p:spPr/>
        <p:txBody>
          <a:bodyPr/>
          <a:lstStyle/>
          <a:p>
            <a:fld id="{FB685377-F78A-4B9F-B6EF-B63574A81DA6}" type="slidenum">
              <a:rPr lang="en-US" smtClean="0"/>
              <a:pPr/>
              <a:t>34</a:t>
            </a:fld>
            <a:endParaRPr lang="en-US"/>
          </a:p>
        </p:txBody>
      </p:sp>
    </p:spTree>
    <p:extLst>
      <p:ext uri="{BB962C8B-B14F-4D97-AF65-F5344CB8AC3E}">
        <p14:creationId xmlns:p14="http://schemas.microsoft.com/office/powerpoint/2010/main" val="2358217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Ask participants to do a “quick write” answering the question.</a:t>
            </a:r>
            <a:r>
              <a:rPr lang="en-US" baseline="0" dirty="0" smtClean="0"/>
              <a:t> If time allows, ask for volunteers to share responses.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7ACA6B-064B-1441-A822-5D95A841EE29}" type="slidenum">
              <a:rPr lang="en-US" smtClean="0"/>
              <a:pPr>
                <a:defRPr/>
              </a:pPr>
              <a:t>35</a:t>
            </a:fld>
            <a:endParaRPr lang="en-US"/>
          </a:p>
        </p:txBody>
      </p:sp>
    </p:spTree>
    <p:extLst>
      <p:ext uri="{BB962C8B-B14F-4D97-AF65-F5344CB8AC3E}">
        <p14:creationId xmlns:p14="http://schemas.microsoft.com/office/powerpoint/2010/main" val="1838562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Handout:  Annotated Scoring Sheet</a:t>
            </a:r>
            <a:r>
              <a:rPr lang="en-US" dirty="0" smtClean="0"/>
              <a:t>:  (Have anchor papers available – sets of 3 – for those who don’t have student work.)</a:t>
            </a:r>
          </a:p>
          <a:p>
            <a:r>
              <a:rPr lang="en-US" dirty="0" smtClean="0"/>
              <a:t>Prior to this session,</a:t>
            </a:r>
            <a:r>
              <a:rPr lang="en-US" baseline="0" dirty="0" smtClean="0"/>
              <a:t> participants were instructed to bring 3 sets of student work (high, medium, low) for a total of nine work samples.  They should be using their own student work for this activity,.  However, if they did not bring student work, they may join a group that has sufficient samples to review or the presenter’s will have surplus copies of student work to share.  </a:t>
            </a:r>
            <a:endParaRPr lang="en-US" dirty="0"/>
          </a:p>
        </p:txBody>
      </p:sp>
      <p:sp>
        <p:nvSpPr>
          <p:cNvPr id="4" name="Slide Number Placeholder 3"/>
          <p:cNvSpPr>
            <a:spLocks noGrp="1"/>
          </p:cNvSpPr>
          <p:nvPr>
            <p:ph type="sldNum" sz="quarter" idx="10"/>
          </p:nvPr>
        </p:nvSpPr>
        <p:spPr/>
        <p:txBody>
          <a:bodyPr/>
          <a:lstStyle/>
          <a:p>
            <a:fld id="{FB685377-F78A-4B9F-B6EF-B63574A81DA6}" type="slidenum">
              <a:rPr lang="en-US" smtClean="0"/>
              <a:pPr/>
              <a:t>36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Handout:  Self- Reflection worksheet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smtClean="0"/>
              <a:t>The LDC stories were collected and shared with the Colorado Legacy Foundation staff for use on the LDC think tank and CLF web site.  Sample “stories” currently exist on the LDC think tank</a:t>
            </a:r>
            <a:r>
              <a:rPr lang="en-US" b="0" baseline="0" dirty="0" smtClean="0"/>
              <a:t> and may be shared as models.</a:t>
            </a:r>
            <a:endParaRPr lang="en-US" b="0" dirty="0" smtClean="0"/>
          </a:p>
          <a:p>
            <a:endParaRPr lang="en-US" b="1" dirty="0"/>
          </a:p>
        </p:txBody>
      </p:sp>
      <p:sp>
        <p:nvSpPr>
          <p:cNvPr id="4" name="Slide Number Placeholder 3"/>
          <p:cNvSpPr>
            <a:spLocks noGrp="1"/>
          </p:cNvSpPr>
          <p:nvPr>
            <p:ph type="sldNum" sz="quarter" idx="10"/>
          </p:nvPr>
        </p:nvSpPr>
        <p:spPr/>
        <p:txBody>
          <a:bodyPr/>
          <a:lstStyle/>
          <a:p>
            <a:fld id="{FB685377-F78A-4B9F-B6EF-B63574A81DA6}" type="slidenum">
              <a:rPr lang="en-US" smtClean="0"/>
              <a:pPr/>
              <a:t>37</a:t>
            </a:fld>
            <a:endParaRPr lang="en-US"/>
          </a:p>
        </p:txBody>
      </p:sp>
    </p:spTree>
    <p:extLst>
      <p:ext uri="{BB962C8B-B14F-4D97-AF65-F5344CB8AC3E}">
        <p14:creationId xmlns:p14="http://schemas.microsoft.com/office/powerpoint/2010/main" val="2240799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Handout: “I Can”  Statements</a:t>
            </a:r>
          </a:p>
          <a:p>
            <a:endParaRPr lang="en-US" b="1"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smtClean="0"/>
              <a:t>Allow the</a:t>
            </a:r>
            <a:r>
              <a:rPr lang="en-US" b="0" baseline="0" dirty="0" smtClean="0"/>
              <a:t> participants five minutes to complete the self-assessment and write personal goals.  Then, ask them to share at their tables.  After a few minutes of discussion ask each table group to summarize their discussion.</a:t>
            </a:r>
            <a:endParaRPr lang="en-US" b="0" dirty="0" smtClean="0"/>
          </a:p>
          <a:p>
            <a:endParaRPr lang="en-US" b="1" dirty="0"/>
          </a:p>
        </p:txBody>
      </p:sp>
      <p:sp>
        <p:nvSpPr>
          <p:cNvPr id="4" name="Slide Number Placeholder 3"/>
          <p:cNvSpPr>
            <a:spLocks noGrp="1"/>
          </p:cNvSpPr>
          <p:nvPr>
            <p:ph type="sldNum" sz="quarter" idx="10"/>
          </p:nvPr>
        </p:nvSpPr>
        <p:spPr/>
        <p:txBody>
          <a:bodyPr/>
          <a:lstStyle/>
          <a:p>
            <a:fld id="{FB685377-F78A-4B9F-B6EF-B63574A81DA6}" type="slidenum">
              <a:rPr lang="en-US" smtClean="0"/>
              <a:pPr/>
              <a:t>4</a:t>
            </a:fld>
            <a:endParaRPr lang="en-US"/>
          </a:p>
        </p:txBody>
      </p:sp>
    </p:spTree>
    <p:extLst>
      <p:ext uri="{BB962C8B-B14F-4D97-AF65-F5344CB8AC3E}">
        <p14:creationId xmlns:p14="http://schemas.microsoft.com/office/powerpoint/2010/main" val="701086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Handout:</a:t>
            </a:r>
            <a:r>
              <a:rPr lang="en-US" b="1" baseline="0" dirty="0" smtClean="0"/>
              <a:t>  Speed Dating (mini-task)</a:t>
            </a:r>
          </a:p>
          <a:p>
            <a:r>
              <a:rPr lang="en-US" b="0" baseline="0" dirty="0" smtClean="0"/>
              <a:t>In this activity we are switching gears from a focus on the rubric/scoring to going back and revising the participants’ work on their modules.  Allow the participants at least 5 minutes to look at their module and choose an effective mini-task.  Then, follow the directions on the slide to have them exchange ideas.  If participants have a printed example of their mini-task, collect their examples for a “mini-task” bank that is being organized by the Colorado Consultants.  </a:t>
            </a:r>
            <a:endParaRPr lang="en-US" b="0" dirty="0" smtClean="0"/>
          </a:p>
          <a:p>
            <a:endParaRPr lang="en-US" b="1" dirty="0"/>
          </a:p>
        </p:txBody>
      </p:sp>
      <p:sp>
        <p:nvSpPr>
          <p:cNvPr id="4" name="Slide Number Placeholder 3"/>
          <p:cNvSpPr>
            <a:spLocks noGrp="1"/>
          </p:cNvSpPr>
          <p:nvPr>
            <p:ph type="sldNum" sz="quarter" idx="10"/>
          </p:nvPr>
        </p:nvSpPr>
        <p:spPr/>
        <p:txBody>
          <a:bodyPr/>
          <a:lstStyle/>
          <a:p>
            <a:fld id="{FB685377-F78A-4B9F-B6EF-B63574A81DA6}" type="slidenum">
              <a:rPr lang="en-US" smtClean="0"/>
              <a:pPr/>
              <a:t>38</a:t>
            </a:fld>
            <a:endParaRPr lang="en-US"/>
          </a:p>
        </p:txBody>
      </p:sp>
    </p:spTree>
    <p:extLst>
      <p:ext uri="{BB962C8B-B14F-4D97-AF65-F5344CB8AC3E}">
        <p14:creationId xmlns:p14="http://schemas.microsoft.com/office/powerpoint/2010/main" val="173193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teaching task elements and ask for questions or clarification on any of these statements.  </a:t>
            </a:r>
            <a:endParaRPr lang="en-US" dirty="0"/>
          </a:p>
        </p:txBody>
      </p:sp>
      <p:sp>
        <p:nvSpPr>
          <p:cNvPr id="4" name="Slide Number Placeholder 3"/>
          <p:cNvSpPr>
            <a:spLocks noGrp="1"/>
          </p:cNvSpPr>
          <p:nvPr>
            <p:ph type="sldNum" sz="quarter" idx="10"/>
          </p:nvPr>
        </p:nvSpPr>
        <p:spPr/>
        <p:txBody>
          <a:bodyPr/>
          <a:lstStyle/>
          <a:p>
            <a:fld id="{C392D960-CB3F-F44C-9191-AB39E75D9766}" type="slidenum">
              <a:rPr lang="en-US" smtClean="0"/>
              <a:pPr/>
              <a:t>39</a:t>
            </a:fld>
            <a:endParaRPr lang="en-US"/>
          </a:p>
        </p:txBody>
      </p:sp>
    </p:spTree>
    <p:extLst>
      <p:ext uri="{BB962C8B-B14F-4D97-AF65-F5344CB8AC3E}">
        <p14:creationId xmlns:p14="http://schemas.microsoft.com/office/powerpoint/2010/main" val="3966978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Handouts:  Module Reminders &amp; LDC Module Review Form</a:t>
            </a:r>
          </a:p>
          <a:p>
            <a:r>
              <a:rPr lang="en-US" b="0" dirty="0" smtClean="0"/>
              <a:t>Request participants to use the handouts provided to complete a self-assessment of their module.   </a:t>
            </a:r>
            <a:endParaRPr lang="en-US" b="0" dirty="0"/>
          </a:p>
        </p:txBody>
      </p:sp>
      <p:sp>
        <p:nvSpPr>
          <p:cNvPr id="4" name="Slide Number Placeholder 3"/>
          <p:cNvSpPr>
            <a:spLocks noGrp="1"/>
          </p:cNvSpPr>
          <p:nvPr>
            <p:ph type="sldNum" sz="quarter" idx="10"/>
          </p:nvPr>
        </p:nvSpPr>
        <p:spPr/>
        <p:txBody>
          <a:bodyPr/>
          <a:lstStyle/>
          <a:p>
            <a:fld id="{FB685377-F78A-4B9F-B6EF-B63574A81DA6}" type="slidenum">
              <a:rPr lang="en-US" smtClean="0"/>
              <a:pPr/>
              <a:t>41</a:t>
            </a:fld>
            <a:endParaRPr lang="en-US"/>
          </a:p>
        </p:txBody>
      </p:sp>
    </p:spTree>
    <p:extLst>
      <p:ext uri="{BB962C8B-B14F-4D97-AF65-F5344CB8AC3E}">
        <p14:creationId xmlns:p14="http://schemas.microsoft.com/office/powerpoint/2010/main" val="6458321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Participants should share their self-assessment</a:t>
            </a:r>
            <a:r>
              <a:rPr lang="en-US" baseline="0" dirty="0" smtClean="0"/>
              <a:t> and also what they plan to modify during their work time today.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7ACA6B-064B-1441-A822-5D95A841EE29}" type="slidenum">
              <a:rPr lang="en-US" smtClean="0"/>
              <a:pPr>
                <a:defRPr/>
              </a:pPr>
              <a:t>42</a:t>
            </a:fld>
            <a:endParaRPr lang="en-US"/>
          </a:p>
        </p:txBody>
      </p:sp>
    </p:spTree>
    <p:extLst>
      <p:ext uri="{BB962C8B-B14F-4D97-AF65-F5344CB8AC3E}">
        <p14:creationId xmlns:p14="http://schemas.microsoft.com/office/powerpoint/2010/main" val="40084047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Handouts:</a:t>
            </a:r>
            <a:r>
              <a:rPr lang="en-US" b="1" baseline="0" dirty="0" smtClean="0"/>
              <a:t>  Writing Products packet &amp; Authentic Writing Products</a:t>
            </a:r>
          </a:p>
          <a:p>
            <a:r>
              <a:rPr lang="en-US" b="0" baseline="0" dirty="0" smtClean="0"/>
              <a:t>The packet on writing products provides many ideas for authentic audiences.  </a:t>
            </a:r>
            <a:endParaRPr lang="en-US" b="0" dirty="0"/>
          </a:p>
        </p:txBody>
      </p:sp>
      <p:sp>
        <p:nvSpPr>
          <p:cNvPr id="4" name="Slide Number Placeholder 3"/>
          <p:cNvSpPr>
            <a:spLocks noGrp="1"/>
          </p:cNvSpPr>
          <p:nvPr>
            <p:ph type="sldNum" sz="quarter" idx="10"/>
          </p:nvPr>
        </p:nvSpPr>
        <p:spPr/>
        <p:txBody>
          <a:bodyPr/>
          <a:lstStyle/>
          <a:p>
            <a:fld id="{FB685377-F78A-4B9F-B6EF-B63574A81DA6}" type="slidenum">
              <a:rPr lang="en-US" smtClean="0"/>
              <a:pPr/>
              <a:t>43</a:t>
            </a:fld>
            <a:endParaRPr lang="en-US"/>
          </a:p>
        </p:txBody>
      </p:sp>
    </p:spTree>
    <p:extLst>
      <p:ext uri="{BB962C8B-B14F-4D97-AF65-F5344CB8AC3E}">
        <p14:creationId xmlns:p14="http://schemas.microsoft.com/office/powerpoint/2010/main" val="14382517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Collect the “quick write” samples as they will be used in conjunction</a:t>
            </a:r>
            <a:r>
              <a:rPr lang="en-US" baseline="0" dirty="0" smtClean="0"/>
              <a:t> with the LDC evaluation form to inform instruction.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7ACA6B-064B-1441-A822-5D95A841EE29}" type="slidenum">
              <a:rPr lang="en-US" smtClean="0"/>
              <a:pPr>
                <a:defRPr/>
              </a:pPr>
              <a:t>44</a:t>
            </a:fld>
            <a:endParaRPr lang="en-US"/>
          </a:p>
        </p:txBody>
      </p:sp>
    </p:spTree>
    <p:extLst>
      <p:ext uri="{BB962C8B-B14F-4D97-AF65-F5344CB8AC3E}">
        <p14:creationId xmlns:p14="http://schemas.microsoft.com/office/powerpoint/2010/main" val="24329039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the skill level of the group, “cloning” a module using</a:t>
            </a:r>
            <a:r>
              <a:rPr lang="en-US" baseline="0" dirty="0" smtClean="0"/>
              <a:t> Module Creator may need to be demonstrated. </a:t>
            </a:r>
          </a:p>
          <a:p>
            <a:r>
              <a:rPr lang="en-US" baseline="0" dirty="0" smtClean="0"/>
              <a:t>Typically, personal work that exceeds 1 – 1 1/2 hours may diminish in productivity.  Judge the attention span of the group as it may be helpful to provide work time, bring them back together for reminders, demonstrations, instruction etc.  Chunking work time often has the best outcome.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7ACA6B-064B-1441-A822-5D95A841EE29}" type="slidenum">
              <a:rPr lang="en-US" smtClean="0"/>
              <a:pPr>
                <a:defRPr/>
              </a:pPr>
              <a:t>45</a:t>
            </a:fld>
            <a:endParaRPr lang="en-US"/>
          </a:p>
        </p:txBody>
      </p:sp>
    </p:spTree>
    <p:extLst>
      <p:ext uri="{BB962C8B-B14F-4D97-AF65-F5344CB8AC3E}">
        <p14:creationId xmlns:p14="http://schemas.microsoft.com/office/powerpoint/2010/main" val="11407238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 Can” statements are for personal reflection.</a:t>
            </a:r>
          </a:p>
          <a:p>
            <a:r>
              <a:rPr lang="en-US" smtClean="0"/>
              <a:t>The quick write and evaluation forms are collected.</a:t>
            </a:r>
            <a:r>
              <a:rPr lang="en-US" baseline="0" smtClean="0"/>
              <a:t> </a:t>
            </a:r>
            <a:endParaRPr lang="en-US" smtClean="0"/>
          </a:p>
          <a:p>
            <a:endParaRPr lang="en-US"/>
          </a:p>
        </p:txBody>
      </p:sp>
      <p:sp>
        <p:nvSpPr>
          <p:cNvPr id="4" name="Slide Number Placeholder 3"/>
          <p:cNvSpPr>
            <a:spLocks noGrp="1"/>
          </p:cNvSpPr>
          <p:nvPr>
            <p:ph type="sldNum" sz="quarter" idx="10"/>
          </p:nvPr>
        </p:nvSpPr>
        <p:spPr/>
        <p:txBody>
          <a:bodyPr/>
          <a:lstStyle/>
          <a:p>
            <a:pPr>
              <a:defRPr/>
            </a:pPr>
            <a:fld id="{3E7ACA6B-064B-1441-A822-5D95A841EE29}" type="slidenum">
              <a:rPr lang="en-US" smtClean="0"/>
              <a:pPr>
                <a:defRPr/>
              </a:pPr>
              <a:t>46</a:t>
            </a:fld>
            <a:endParaRPr lang="en-US"/>
          </a:p>
        </p:txBody>
      </p:sp>
    </p:spTree>
    <p:extLst>
      <p:ext uri="{BB962C8B-B14F-4D97-AF65-F5344CB8AC3E}">
        <p14:creationId xmlns:p14="http://schemas.microsoft.com/office/powerpoint/2010/main" val="1421405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learning target for the next section of the presentation.  </a:t>
            </a:r>
            <a:endParaRPr lang="en-US" dirty="0"/>
          </a:p>
        </p:txBody>
      </p:sp>
      <p:sp>
        <p:nvSpPr>
          <p:cNvPr id="4" name="Slide Number Placeholder 3"/>
          <p:cNvSpPr>
            <a:spLocks noGrp="1"/>
          </p:cNvSpPr>
          <p:nvPr>
            <p:ph type="sldNum" sz="quarter" idx="10"/>
          </p:nvPr>
        </p:nvSpPr>
        <p:spPr/>
        <p:txBody>
          <a:bodyPr/>
          <a:lstStyle/>
          <a:p>
            <a:pPr>
              <a:defRPr/>
            </a:pPr>
            <a:fld id="{3E7ACA6B-064B-1441-A822-5D95A841EE29}" type="slidenum">
              <a:rPr lang="en-US" smtClean="0"/>
              <a:pPr>
                <a:defRPr/>
              </a:pPr>
              <a:t>5</a:t>
            </a:fld>
            <a:endParaRPr lang="en-US"/>
          </a:p>
        </p:txBody>
      </p:sp>
    </p:spTree>
    <p:extLst>
      <p:ext uri="{BB962C8B-B14F-4D97-AF65-F5344CB8AC3E}">
        <p14:creationId xmlns:p14="http://schemas.microsoft.com/office/powerpoint/2010/main" val="1657453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Handout – Paper X.</a:t>
            </a:r>
            <a:r>
              <a:rPr lang="en-US" b="1" baseline="0" dirty="0" smtClean="0"/>
              <a:t>  “</a:t>
            </a:r>
            <a:r>
              <a:rPr lang="en-US" b="1" dirty="0" smtClean="0"/>
              <a:t>Paper X” is student work</a:t>
            </a:r>
            <a:r>
              <a:rPr lang="en-US" b="1" baseline="0" dirty="0" smtClean="0"/>
              <a:t>.  Consider using samples from “Anchor Papers for Mixed Module I” handout. </a:t>
            </a:r>
            <a:endParaRPr lang="en-US" b="1" dirty="0" smtClean="0"/>
          </a:p>
          <a:p>
            <a:r>
              <a:rPr lang="en-US" b="0" dirty="0" smtClean="0"/>
              <a:t>Without using a rubric (just your background knowledge) participants score Paper X.    </a:t>
            </a:r>
          </a:p>
          <a:p>
            <a:r>
              <a:rPr lang="en-US" b="0" dirty="0" smtClean="0"/>
              <a:t>A chart is posted on the wall and is divided into vertical columns A-B-C-D-F</a:t>
            </a:r>
          </a:p>
          <a:p>
            <a:r>
              <a:rPr lang="en-US" b="0" dirty="0" smtClean="0"/>
              <a:t>Depending on the length of the paper, participants may need 5- 10 min. for this activity</a:t>
            </a:r>
            <a:endParaRPr lang="en-US" b="0" dirty="0"/>
          </a:p>
        </p:txBody>
      </p:sp>
      <p:sp>
        <p:nvSpPr>
          <p:cNvPr id="4" name="Slide Number Placeholder 3"/>
          <p:cNvSpPr>
            <a:spLocks noGrp="1"/>
          </p:cNvSpPr>
          <p:nvPr>
            <p:ph type="sldNum" sz="quarter" idx="10"/>
          </p:nvPr>
        </p:nvSpPr>
        <p:spPr/>
        <p:txBody>
          <a:bodyPr/>
          <a:lstStyle/>
          <a:p>
            <a:fld id="{FB685377-F78A-4B9F-B6EF-B63574A81DA6}" type="slidenum">
              <a:rPr lang="en-US" smtClean="0"/>
              <a:pPr/>
              <a:t>6</a:t>
            </a:fld>
            <a:endParaRPr lang="en-US"/>
          </a:p>
        </p:txBody>
      </p:sp>
    </p:spTree>
    <p:extLst>
      <p:ext uri="{BB962C8B-B14F-4D97-AF65-F5344CB8AC3E}">
        <p14:creationId xmlns:p14="http://schemas.microsoft.com/office/powerpoint/2010/main" val="361874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At table groups,</a:t>
            </a:r>
            <a:r>
              <a:rPr lang="en-US" baseline="0" dirty="0" smtClean="0"/>
              <a:t> discuss how you arrived at the grade you assigned to Paper X.</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7ACA6B-064B-1441-A822-5D95A841EE29}" type="slidenum">
              <a:rPr lang="en-US" smtClean="0"/>
              <a:pPr>
                <a:defRPr/>
              </a:pPr>
              <a:t>7</a:t>
            </a:fld>
            <a:endParaRPr lang="en-US"/>
          </a:p>
        </p:txBody>
      </p:sp>
    </p:spTree>
    <p:extLst>
      <p:ext uri="{BB962C8B-B14F-4D97-AF65-F5344CB8AC3E}">
        <p14:creationId xmlns:p14="http://schemas.microsoft.com/office/powerpoint/2010/main" val="3741152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series</a:t>
            </a:r>
            <a:r>
              <a:rPr lang="en-US" baseline="0" dirty="0" smtClean="0"/>
              <a:t> of slides reviews some principles of scoring that will be helpful as we delve into deconstructing the rubric.  </a:t>
            </a:r>
          </a:p>
        </p:txBody>
      </p:sp>
      <p:sp>
        <p:nvSpPr>
          <p:cNvPr id="4" name="Slide Number Placeholder 3"/>
          <p:cNvSpPr>
            <a:spLocks noGrp="1"/>
          </p:cNvSpPr>
          <p:nvPr>
            <p:ph type="sldNum" sz="quarter" idx="10"/>
          </p:nvPr>
        </p:nvSpPr>
        <p:spPr/>
        <p:txBody>
          <a:bodyPr/>
          <a:lstStyle/>
          <a:p>
            <a:pPr>
              <a:defRPr/>
            </a:pPr>
            <a:fld id="{3E7ACA6B-064B-1441-A822-5D95A841EE29}" type="slidenum">
              <a:rPr lang="en-US" smtClean="0"/>
              <a:pPr>
                <a:defRPr/>
              </a:pPr>
              <a:t>8</a:t>
            </a:fld>
            <a:endParaRPr lang="en-US"/>
          </a:p>
        </p:txBody>
      </p:sp>
    </p:spTree>
    <p:extLst>
      <p:ext uri="{BB962C8B-B14F-4D97-AF65-F5344CB8AC3E}">
        <p14:creationId xmlns:p14="http://schemas.microsoft.com/office/powerpoint/2010/main" val="1711843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participants</a:t>
            </a:r>
            <a:r>
              <a:rPr lang="en-US" baseline="0" dirty="0" smtClean="0"/>
              <a:t> to scoring rubrics to review the 7 elements.</a:t>
            </a:r>
            <a:endParaRPr lang="en-US" dirty="0"/>
          </a:p>
        </p:txBody>
      </p:sp>
      <p:sp>
        <p:nvSpPr>
          <p:cNvPr id="4" name="Slide Number Placeholder 3"/>
          <p:cNvSpPr>
            <a:spLocks noGrp="1"/>
          </p:cNvSpPr>
          <p:nvPr>
            <p:ph type="sldNum" sz="quarter" idx="10"/>
          </p:nvPr>
        </p:nvSpPr>
        <p:spPr/>
        <p:txBody>
          <a:bodyPr/>
          <a:lstStyle/>
          <a:p>
            <a:pPr>
              <a:defRPr/>
            </a:pPr>
            <a:fld id="{3E7ACA6B-064B-1441-A822-5D95A841EE29}" type="slidenum">
              <a:rPr lang="en-US" smtClean="0"/>
              <a:pPr>
                <a:defRPr/>
              </a:pPr>
              <a:t>15</a:t>
            </a:fld>
            <a:endParaRPr lang="en-US"/>
          </a:p>
        </p:txBody>
      </p:sp>
    </p:spTree>
    <p:extLst>
      <p:ext uri="{BB962C8B-B14F-4D97-AF65-F5344CB8AC3E}">
        <p14:creationId xmlns:p14="http://schemas.microsoft.com/office/powerpoint/2010/main" val="335788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Unpacking the</a:t>
            </a:r>
            <a:r>
              <a:rPr lang="en-US" baseline="0" dirty="0" smtClean="0"/>
              <a:t> elements of the rubric is an activity that is also worthwhile and necessary for </a:t>
            </a:r>
            <a:r>
              <a:rPr lang="en-US" u="sng" baseline="0" dirty="0" smtClean="0"/>
              <a:t>students</a:t>
            </a:r>
            <a:r>
              <a:rPr lang="en-US" baseline="0" dirty="0" smtClean="0"/>
              <a:t> to understand and use the rubric.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7ACA6B-064B-1441-A822-5D95A841EE29}" type="slidenum">
              <a:rPr lang="en-US" smtClean="0"/>
              <a:pPr>
                <a:defRPr/>
              </a:pPr>
              <a:t>16</a:t>
            </a:fld>
            <a:endParaRPr lang="en-US"/>
          </a:p>
        </p:txBody>
      </p:sp>
    </p:spTree>
    <p:extLst>
      <p:ext uri="{BB962C8B-B14F-4D97-AF65-F5344CB8AC3E}">
        <p14:creationId xmlns:p14="http://schemas.microsoft.com/office/powerpoint/2010/main" val="2765115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GreenB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4797552"/>
            <a:ext cx="9144000" cy="2060448"/>
          </a:xfrm>
          <a:prstGeom prst="rect">
            <a:avLst/>
          </a:prstGeom>
        </p:spPr>
      </p:pic>
      <p:sp>
        <p:nvSpPr>
          <p:cNvPr id="2" name="Title 1"/>
          <p:cNvSpPr>
            <a:spLocks noGrp="1"/>
          </p:cNvSpPr>
          <p:nvPr>
            <p:ph type="ctrTitle"/>
          </p:nvPr>
        </p:nvSpPr>
        <p:spPr>
          <a:xfrm>
            <a:off x="685800" y="5146555"/>
            <a:ext cx="7772400" cy="492245"/>
          </a:xfrm>
        </p:spPr>
        <p:txBody>
          <a:bodyPr>
            <a:normAutofit/>
          </a:bodyPr>
          <a:lstStyle>
            <a:lvl1pPr algn="ctr">
              <a:defRPr sz="2400"/>
            </a:lvl1pPr>
          </a:lstStyle>
          <a:p>
            <a:r>
              <a:rPr lang="en-US"/>
              <a:t>Click to edit Master title style</a:t>
            </a:r>
          </a:p>
        </p:txBody>
      </p:sp>
      <p:sp>
        <p:nvSpPr>
          <p:cNvPr id="3" name="Subtitle 2"/>
          <p:cNvSpPr>
            <a:spLocks noGrp="1"/>
          </p:cNvSpPr>
          <p:nvPr>
            <p:ph type="subTitle" idx="1"/>
          </p:nvPr>
        </p:nvSpPr>
        <p:spPr>
          <a:xfrm>
            <a:off x="1371600" y="5627562"/>
            <a:ext cx="6400800" cy="492245"/>
          </a:xfrm>
        </p:spPr>
        <p:txBody>
          <a:bodyPr>
            <a:normAutofit/>
          </a:bodyPr>
          <a:lstStyle>
            <a:lvl1pPr marL="0" indent="0" algn="ctr">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descr="LogoLarg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62171" y="744456"/>
            <a:ext cx="2919055" cy="3502865"/>
          </a:xfrm>
          <a:prstGeom prst="rect">
            <a:avLst/>
          </a:prstGeom>
        </p:spPr>
      </p:pic>
    </p:spTree>
    <p:extLst>
      <p:ext uri="{BB962C8B-B14F-4D97-AF65-F5344CB8AC3E}">
        <p14:creationId xmlns:p14="http://schemas.microsoft.com/office/powerpoint/2010/main" val="2517430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solidFill>
                  <a:schemeClr val="tx2"/>
                </a:solidFill>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312919"/>
          </a:xfrm>
          <a:prstGeom prst="rect">
            <a:avLst/>
          </a:prstGeom>
        </p:spPr>
        <p:txBody>
          <a:bodyPr vert="horz"/>
          <a:lstStyle>
            <a:lvl1pPr>
              <a:defRPr>
                <a:solidFill>
                  <a:schemeClr val="tx2"/>
                </a:solidFill>
                <a:latin typeface="Arial"/>
              </a:defRPr>
            </a:lvl1pPr>
            <a:lvl2pPr>
              <a:defRPr>
                <a:solidFill>
                  <a:schemeClr val="tx2"/>
                </a:solidFill>
                <a:latin typeface="Arial"/>
              </a:defRPr>
            </a:lvl2pPr>
            <a:lvl3pPr>
              <a:defRPr>
                <a:solidFill>
                  <a:schemeClr val="tx2"/>
                </a:solidFill>
                <a:latin typeface="Arial"/>
              </a:defRPr>
            </a:lvl3pPr>
            <a:lvl4pPr>
              <a:defRPr>
                <a:solidFill>
                  <a:schemeClr val="tx2"/>
                </a:solidFill>
                <a:latin typeface="Arial"/>
              </a:defRPr>
            </a:lvl4pPr>
            <a:lvl5pPr>
              <a:defRPr>
                <a:solidFill>
                  <a:schemeClr val="tx2"/>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5372676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a:prstGeom prst="rect">
            <a:avLst/>
          </a:prstGeo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DE93C9C9-151E-4CD5-BEF9-7638E3820621}" type="datetime1">
              <a:rPr lang="en-US" smtClean="0"/>
              <a:pPr/>
              <a:t>3/27/2014</a:t>
            </a:fld>
            <a:endParaRPr lang="en-US"/>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r>
              <a:rPr lang="en-US" smtClean="0"/>
              <a:t>April 1, 2013</a:t>
            </a:r>
            <a:endParaRPr lang="en-US"/>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3915511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a:prstGeom prst="rect">
            <a:avLst/>
          </a:prstGeo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6147EE62-6392-482F-9587-C0B8CADEC796}" type="datetime1">
              <a:rPr lang="en-US" smtClean="0"/>
              <a:pPr/>
              <a:t>3/27/2014</a:t>
            </a:fld>
            <a:endParaRPr lang="en-US"/>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r>
              <a:rPr lang="en-US" smtClean="0"/>
              <a:t>April 1, 2013</a:t>
            </a:r>
            <a:endParaRPr lang="en-US" dirty="0"/>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2592111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solidFill>
                  <a:schemeClr val="tx2"/>
                </a:solidFill>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692525"/>
          </a:xfrm>
          <a:prstGeom prst="rect">
            <a:avLst/>
          </a:prstGeom>
        </p:spPr>
        <p:txBody>
          <a:bodyPr vert="horz"/>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692525"/>
          </a:xfrm>
          <a:prstGeom prst="rect">
            <a:avLst/>
          </a:prstGeom>
        </p:spPr>
        <p:txBody>
          <a:bodyPr vert="horz"/>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01204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2069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0170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descr="PurpleB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97552"/>
            <a:ext cx="9144000" cy="2060448"/>
          </a:xfrm>
          <a:prstGeom prst="rect">
            <a:avLst/>
          </a:prstGeom>
        </p:spPr>
      </p:pic>
      <p:sp>
        <p:nvSpPr>
          <p:cNvPr id="2" name="Title 1"/>
          <p:cNvSpPr>
            <a:spLocks noGrp="1"/>
          </p:cNvSpPr>
          <p:nvPr>
            <p:ph type="ctrTitle"/>
          </p:nvPr>
        </p:nvSpPr>
        <p:spPr>
          <a:xfrm>
            <a:off x="685800" y="5146555"/>
            <a:ext cx="7772400" cy="492245"/>
          </a:xfrm>
        </p:spPr>
        <p:txBody>
          <a:bodyPr>
            <a:normAutofit/>
          </a:bodyPr>
          <a:lstStyle>
            <a:lvl1pPr algn="ctr">
              <a:defRPr sz="2400"/>
            </a:lvl1pPr>
          </a:lstStyle>
          <a:p>
            <a:r>
              <a:rPr lang="en-US"/>
              <a:t>Click to edit Master title style</a:t>
            </a:r>
          </a:p>
        </p:txBody>
      </p:sp>
      <p:sp>
        <p:nvSpPr>
          <p:cNvPr id="3" name="Subtitle 2"/>
          <p:cNvSpPr>
            <a:spLocks noGrp="1"/>
          </p:cNvSpPr>
          <p:nvPr>
            <p:ph type="subTitle" idx="1"/>
          </p:nvPr>
        </p:nvSpPr>
        <p:spPr>
          <a:xfrm>
            <a:off x="1371600" y="5627562"/>
            <a:ext cx="6400800" cy="492245"/>
          </a:xfrm>
        </p:spPr>
        <p:txBody>
          <a:bodyPr>
            <a:normAutofit/>
          </a:bodyPr>
          <a:lstStyle>
            <a:lvl1pPr marL="0" indent="0" algn="ctr">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descr="LogoLarg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62171" y="744456"/>
            <a:ext cx="2919055" cy="3502865"/>
          </a:xfrm>
          <a:prstGeom prst="rect">
            <a:avLst/>
          </a:prstGeom>
        </p:spPr>
      </p:pic>
    </p:spTree>
    <p:extLst>
      <p:ext uri="{BB962C8B-B14F-4D97-AF65-F5344CB8AC3E}">
        <p14:creationId xmlns:p14="http://schemas.microsoft.com/office/powerpoint/2010/main" val="169593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6" name="Picture 5" descr="GreenB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87444" y="1292372"/>
            <a:ext cx="8234845" cy="2933122"/>
          </a:xfrm>
        </p:spPr>
        <p:txBody>
          <a:bodyPr lIns="0" tIns="0" rIns="0" bIns="0" anchor="t">
            <a:noAutofit/>
          </a:bodyPr>
          <a:lstStyle>
            <a:lvl1pPr algn="l">
              <a:lnSpc>
                <a:spcPct val="85000"/>
              </a:lnSpc>
              <a:defRPr sz="7000" b="1" cap="all"/>
            </a:lvl1pPr>
          </a:lstStyle>
          <a:p>
            <a:r>
              <a:rPr lang="en-US"/>
              <a:t>Click to edit Master title style</a:t>
            </a:r>
          </a:p>
        </p:txBody>
      </p:sp>
      <p:sp>
        <p:nvSpPr>
          <p:cNvPr id="3" name="Text Placeholder 2"/>
          <p:cNvSpPr>
            <a:spLocks noGrp="1"/>
          </p:cNvSpPr>
          <p:nvPr>
            <p:ph type="body" idx="1"/>
          </p:nvPr>
        </p:nvSpPr>
        <p:spPr>
          <a:xfrm>
            <a:off x="587443" y="4204616"/>
            <a:ext cx="8234845" cy="698354"/>
          </a:xfrm>
        </p:spPr>
        <p:txBody>
          <a:bodyPr anchor="t">
            <a:normAutofit/>
          </a:bodyPr>
          <a:lstStyle>
            <a:lvl1pPr marL="0" indent="0">
              <a:buNone/>
              <a:defRPr sz="37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descr="CEI_LogoRevWhite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10594" y="5815461"/>
            <a:ext cx="727075" cy="958850"/>
          </a:xfrm>
          <a:prstGeom prst="rect">
            <a:avLst/>
          </a:prstGeom>
        </p:spPr>
      </p:pic>
    </p:spTree>
    <p:extLst>
      <p:ext uri="{BB962C8B-B14F-4D97-AF65-F5344CB8AC3E}">
        <p14:creationId xmlns:p14="http://schemas.microsoft.com/office/powerpoint/2010/main" val="2694630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PurpleB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87444" y="1292372"/>
            <a:ext cx="8234845" cy="2933122"/>
          </a:xfrm>
        </p:spPr>
        <p:txBody>
          <a:bodyPr lIns="0" tIns="0" rIns="0" bIns="0" anchor="t">
            <a:noAutofit/>
          </a:bodyPr>
          <a:lstStyle>
            <a:lvl1pPr algn="l">
              <a:lnSpc>
                <a:spcPct val="85000"/>
              </a:lnSpc>
              <a:defRPr sz="7000" b="1" cap="all"/>
            </a:lvl1pPr>
          </a:lstStyle>
          <a:p>
            <a:r>
              <a:rPr lang="en-US"/>
              <a:t>Click to edit Master title style</a:t>
            </a:r>
          </a:p>
        </p:txBody>
      </p:sp>
      <p:sp>
        <p:nvSpPr>
          <p:cNvPr id="3" name="Text Placeholder 2"/>
          <p:cNvSpPr>
            <a:spLocks noGrp="1"/>
          </p:cNvSpPr>
          <p:nvPr>
            <p:ph type="body" idx="1"/>
          </p:nvPr>
        </p:nvSpPr>
        <p:spPr>
          <a:xfrm>
            <a:off x="587443" y="4204616"/>
            <a:ext cx="8234845" cy="698354"/>
          </a:xfrm>
        </p:spPr>
        <p:txBody>
          <a:bodyPr anchor="t">
            <a:normAutofit/>
          </a:bodyPr>
          <a:lstStyle>
            <a:lvl1pPr marL="0" indent="0">
              <a:buNone/>
              <a:defRPr sz="37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descr="CEI_LogoRevWhite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10594" y="5815461"/>
            <a:ext cx="727075" cy="958850"/>
          </a:xfrm>
          <a:prstGeom prst="rect">
            <a:avLst/>
          </a:prstGeom>
        </p:spPr>
      </p:pic>
    </p:spTree>
    <p:extLst>
      <p:ext uri="{BB962C8B-B14F-4D97-AF65-F5344CB8AC3E}">
        <p14:creationId xmlns:p14="http://schemas.microsoft.com/office/powerpoint/2010/main" val="371055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descr="GreenBanner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127760"/>
          </a:xfrm>
          <a:prstGeom prst="rect">
            <a:avLst/>
          </a:prstGeom>
        </p:spPr>
      </p:pic>
      <p:sp>
        <p:nvSpPr>
          <p:cNvPr id="2" name="Title 1"/>
          <p:cNvSpPr>
            <a:spLocks noGrp="1"/>
          </p:cNvSpPr>
          <p:nvPr>
            <p:ph type="title" hasCustomPrompt="1"/>
          </p:nvPr>
        </p:nvSpPr>
        <p:spPr>
          <a:xfrm>
            <a:off x="625785" y="168570"/>
            <a:ext cx="8229600" cy="992904"/>
          </a:xfrm>
        </p:spPr>
        <p:txBody>
          <a:bodyPr anchor="ctr">
            <a:normAutofit/>
          </a:bodyPr>
          <a:lstStyle>
            <a:lvl1pPr>
              <a:lnSpc>
                <a:spcPct val="90000"/>
              </a:lnSpc>
              <a:defRPr sz="3200" b="1"/>
            </a:lvl1pPr>
          </a:lstStyle>
          <a:p>
            <a:r>
              <a:rPr lang="en-US"/>
              <a:t>CLICK TO EDIT MASTER TITLE STYLE</a:t>
            </a:r>
          </a:p>
        </p:txBody>
      </p:sp>
      <p:sp>
        <p:nvSpPr>
          <p:cNvPr id="3" name="Content Placeholder 2"/>
          <p:cNvSpPr>
            <a:spLocks noGrp="1"/>
          </p:cNvSpPr>
          <p:nvPr>
            <p:ph idx="1"/>
          </p:nvPr>
        </p:nvSpPr>
        <p:spPr>
          <a:xfrm>
            <a:off x="603307" y="1723818"/>
            <a:ext cx="8083493" cy="3895191"/>
          </a:xfrm>
        </p:spPr>
        <p:txBody>
          <a:bodyPr/>
          <a:lstStyle>
            <a:lvl1pPr>
              <a:defRPr sz="2600"/>
            </a:lvl1pPr>
            <a:lvl2pPr>
              <a:defRPr sz="2400"/>
            </a:lvl2pPr>
            <a:lvl3pPr>
              <a:defRPr sz="22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322332" y="5737476"/>
            <a:ext cx="8522440" cy="0"/>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pic>
        <p:nvPicPr>
          <p:cNvPr id="11" name="Picture 10" descr="CEI_Logo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10594" y="5815461"/>
            <a:ext cx="727075" cy="958850"/>
          </a:xfrm>
          <a:prstGeom prst="rect">
            <a:avLst/>
          </a:prstGeom>
        </p:spPr>
      </p:pic>
      <p:sp>
        <p:nvSpPr>
          <p:cNvPr id="14" name="Text Placeholder 13"/>
          <p:cNvSpPr>
            <a:spLocks noGrp="1"/>
          </p:cNvSpPr>
          <p:nvPr>
            <p:ph type="body" sz="quarter" idx="10" hasCustomPrompt="1"/>
          </p:nvPr>
        </p:nvSpPr>
        <p:spPr>
          <a:xfrm>
            <a:off x="603250" y="6506811"/>
            <a:ext cx="6870700" cy="267051"/>
          </a:xfrm>
        </p:spPr>
        <p:txBody>
          <a:bodyPr>
            <a:noAutofit/>
          </a:bodyPr>
          <a:lstStyle>
            <a:lvl1pPr marL="0" indent="0">
              <a:buNone/>
              <a:defRPr sz="1400" b="0" baseline="0">
                <a:solidFill>
                  <a:schemeClr val="accent1"/>
                </a:solidFill>
              </a:defRPr>
            </a:lvl1pPr>
            <a:lvl2pPr marL="457200" indent="0">
              <a:buNone/>
              <a:defRPr sz="1400" b="0">
                <a:solidFill>
                  <a:schemeClr val="accent1"/>
                </a:solidFill>
              </a:defRPr>
            </a:lvl2pPr>
            <a:lvl3pPr marL="914400" indent="0">
              <a:buNone/>
              <a:defRPr sz="1400" b="0">
                <a:solidFill>
                  <a:schemeClr val="accent1"/>
                </a:solidFill>
              </a:defRPr>
            </a:lvl3pPr>
            <a:lvl4pPr marL="1371600" indent="0">
              <a:buNone/>
              <a:defRPr sz="1400" b="0">
                <a:solidFill>
                  <a:schemeClr val="accent1"/>
                </a:solidFill>
              </a:defRPr>
            </a:lvl4pPr>
            <a:lvl5pPr marL="1828800" indent="0">
              <a:buNone/>
              <a:defRPr sz="1400" b="0">
                <a:solidFill>
                  <a:schemeClr val="accent1"/>
                </a:solidFill>
              </a:defRPr>
            </a:lvl5pPr>
          </a:lstStyle>
          <a:p>
            <a:pPr lvl="0"/>
            <a:r>
              <a:rPr lang="en-US"/>
              <a:t>Title/Date Footer Info</a:t>
            </a:r>
          </a:p>
        </p:txBody>
      </p:sp>
    </p:spTree>
    <p:extLst>
      <p:ext uri="{BB962C8B-B14F-4D97-AF65-F5344CB8AC3E}">
        <p14:creationId xmlns:p14="http://schemas.microsoft.com/office/powerpoint/2010/main" val="3642312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urpleBanner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127760"/>
          </a:xfrm>
          <a:prstGeom prst="rect">
            <a:avLst/>
          </a:prstGeom>
        </p:spPr>
      </p:pic>
      <p:sp>
        <p:nvSpPr>
          <p:cNvPr id="2" name="Title 1"/>
          <p:cNvSpPr>
            <a:spLocks noGrp="1"/>
          </p:cNvSpPr>
          <p:nvPr>
            <p:ph type="title" hasCustomPrompt="1"/>
          </p:nvPr>
        </p:nvSpPr>
        <p:spPr>
          <a:xfrm>
            <a:off x="625785" y="168570"/>
            <a:ext cx="8229600" cy="992904"/>
          </a:xfrm>
        </p:spPr>
        <p:txBody>
          <a:bodyPr anchor="ctr">
            <a:normAutofit/>
          </a:bodyPr>
          <a:lstStyle>
            <a:lvl1pPr>
              <a:lnSpc>
                <a:spcPct val="90000"/>
              </a:lnSpc>
              <a:defRPr sz="3200" b="1"/>
            </a:lvl1pPr>
          </a:lstStyle>
          <a:p>
            <a:r>
              <a:rPr lang="en-US"/>
              <a:t>CLICK TO EDIT MASTER TITLE STYLE</a:t>
            </a:r>
          </a:p>
        </p:txBody>
      </p:sp>
      <p:sp>
        <p:nvSpPr>
          <p:cNvPr id="3" name="Content Placeholder 2"/>
          <p:cNvSpPr>
            <a:spLocks noGrp="1"/>
          </p:cNvSpPr>
          <p:nvPr>
            <p:ph idx="1"/>
          </p:nvPr>
        </p:nvSpPr>
        <p:spPr>
          <a:xfrm>
            <a:off x="603307" y="1723818"/>
            <a:ext cx="8083493" cy="3895191"/>
          </a:xfrm>
        </p:spPr>
        <p:txBody>
          <a:bodyPr/>
          <a:lstStyle>
            <a:lvl1pPr>
              <a:defRPr sz="2600"/>
            </a:lvl1pPr>
            <a:lvl2pPr>
              <a:defRPr sz="2400"/>
            </a:lvl2pPr>
            <a:lvl3pPr>
              <a:defRPr sz="22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322332" y="5737476"/>
            <a:ext cx="8522440" cy="0"/>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pic>
        <p:nvPicPr>
          <p:cNvPr id="11" name="Picture 10" descr="CEI_Logo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10594" y="5815461"/>
            <a:ext cx="727075" cy="958850"/>
          </a:xfrm>
          <a:prstGeom prst="rect">
            <a:avLst/>
          </a:prstGeom>
        </p:spPr>
      </p:pic>
      <p:sp>
        <p:nvSpPr>
          <p:cNvPr id="15" name="Text Placeholder 13"/>
          <p:cNvSpPr>
            <a:spLocks noGrp="1"/>
          </p:cNvSpPr>
          <p:nvPr>
            <p:ph type="body" sz="quarter" idx="10" hasCustomPrompt="1"/>
          </p:nvPr>
        </p:nvSpPr>
        <p:spPr>
          <a:xfrm>
            <a:off x="603250" y="6506811"/>
            <a:ext cx="6870700" cy="267051"/>
          </a:xfrm>
        </p:spPr>
        <p:txBody>
          <a:bodyPr>
            <a:noAutofit/>
          </a:bodyPr>
          <a:lstStyle>
            <a:lvl1pPr marL="0" indent="0">
              <a:buNone/>
              <a:defRPr sz="1400" b="0" baseline="0">
                <a:solidFill>
                  <a:schemeClr val="accent1"/>
                </a:solidFill>
              </a:defRPr>
            </a:lvl1pPr>
            <a:lvl2pPr marL="457200" indent="0">
              <a:buNone/>
              <a:defRPr sz="1400" b="0">
                <a:solidFill>
                  <a:schemeClr val="accent1"/>
                </a:solidFill>
              </a:defRPr>
            </a:lvl2pPr>
            <a:lvl3pPr marL="914400" indent="0">
              <a:buNone/>
              <a:defRPr sz="1400" b="0">
                <a:solidFill>
                  <a:schemeClr val="accent1"/>
                </a:solidFill>
              </a:defRPr>
            </a:lvl3pPr>
            <a:lvl4pPr marL="1371600" indent="0">
              <a:buNone/>
              <a:defRPr sz="1400" b="0">
                <a:solidFill>
                  <a:schemeClr val="accent1"/>
                </a:solidFill>
              </a:defRPr>
            </a:lvl4pPr>
            <a:lvl5pPr marL="1828800" indent="0">
              <a:buNone/>
              <a:defRPr sz="1400" b="0">
                <a:solidFill>
                  <a:schemeClr val="accent1"/>
                </a:solidFill>
              </a:defRPr>
            </a:lvl5pPr>
          </a:lstStyle>
          <a:p>
            <a:pPr lvl="0"/>
            <a:r>
              <a:rPr lang="en-US"/>
              <a:t>Title/Date Footer Info</a:t>
            </a:r>
          </a:p>
        </p:txBody>
      </p:sp>
    </p:spTree>
    <p:extLst>
      <p:ext uri="{BB962C8B-B14F-4D97-AF65-F5344CB8AC3E}">
        <p14:creationId xmlns:p14="http://schemas.microsoft.com/office/powerpoint/2010/main" val="3987469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5" name="Picture 14" descr="GreenB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5731389"/>
            <a:ext cx="9144000" cy="1126610"/>
          </a:xfrm>
          <a:prstGeom prst="rect">
            <a:avLst/>
          </a:prstGeom>
        </p:spPr>
      </p:pic>
      <p:pic>
        <p:nvPicPr>
          <p:cNvPr id="10" name="Picture 9" descr="LogoLarg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730" y="2207933"/>
            <a:ext cx="1877966" cy="2253560"/>
          </a:xfrm>
          <a:prstGeom prst="rect">
            <a:avLst/>
          </a:prstGeom>
        </p:spPr>
      </p:pic>
      <p:sp>
        <p:nvSpPr>
          <p:cNvPr id="13" name="Text Placeholder 12"/>
          <p:cNvSpPr>
            <a:spLocks noGrp="1"/>
          </p:cNvSpPr>
          <p:nvPr>
            <p:ph type="body" sz="quarter" idx="10"/>
          </p:nvPr>
        </p:nvSpPr>
        <p:spPr>
          <a:xfrm>
            <a:off x="774953" y="4865813"/>
            <a:ext cx="5383213" cy="258763"/>
          </a:xfrm>
        </p:spPr>
        <p:txBody>
          <a:bodyPr>
            <a:noAutofit/>
          </a:bodyPr>
          <a:lstStyle>
            <a:lvl1pPr marL="0" indent="0">
              <a:spcBef>
                <a:spcPts val="0"/>
              </a:spcBef>
              <a:buFontTx/>
              <a:buNone/>
              <a:defRPr sz="1400" b="0"/>
            </a:lvl1pPr>
            <a:lvl2pPr marL="0" indent="0">
              <a:spcBef>
                <a:spcPts val="0"/>
              </a:spcBef>
              <a:buFontTx/>
              <a:buNone/>
              <a:defRPr sz="1400" b="0"/>
            </a:lvl2pPr>
            <a:lvl3pPr marL="0" indent="0">
              <a:spcBef>
                <a:spcPts val="0"/>
              </a:spcBef>
              <a:buFontTx/>
              <a:buNone/>
              <a:defRPr sz="1400" b="0"/>
            </a:lvl3pPr>
            <a:lvl4pPr marL="0" indent="0">
              <a:spcBef>
                <a:spcPts val="0"/>
              </a:spcBef>
              <a:buFontTx/>
              <a:buNone/>
              <a:defRPr sz="1400" b="0"/>
            </a:lvl4pPr>
            <a:lvl5pPr marL="0" indent="0">
              <a:spcBef>
                <a:spcPts val="0"/>
              </a:spcBef>
              <a:buFontTx/>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9221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2" name="Picture 1" descr="PurpleB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5731389"/>
            <a:ext cx="9144000" cy="1126610"/>
          </a:xfrm>
          <a:prstGeom prst="rect">
            <a:avLst/>
          </a:prstGeom>
        </p:spPr>
      </p:pic>
      <p:pic>
        <p:nvPicPr>
          <p:cNvPr id="10" name="Picture 9" descr="LogoLarg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730" y="2207933"/>
            <a:ext cx="1877966" cy="2253560"/>
          </a:xfrm>
          <a:prstGeom prst="rect">
            <a:avLst/>
          </a:prstGeom>
        </p:spPr>
      </p:pic>
      <p:sp>
        <p:nvSpPr>
          <p:cNvPr id="13" name="Text Placeholder 12"/>
          <p:cNvSpPr>
            <a:spLocks noGrp="1"/>
          </p:cNvSpPr>
          <p:nvPr>
            <p:ph type="body" sz="quarter" idx="10"/>
          </p:nvPr>
        </p:nvSpPr>
        <p:spPr>
          <a:xfrm>
            <a:off x="774953" y="4865813"/>
            <a:ext cx="5383213" cy="258763"/>
          </a:xfrm>
        </p:spPr>
        <p:txBody>
          <a:bodyPr>
            <a:noAutofit/>
          </a:bodyPr>
          <a:lstStyle>
            <a:lvl1pPr marL="0" indent="0">
              <a:spcBef>
                <a:spcPts val="0"/>
              </a:spcBef>
              <a:buFontTx/>
              <a:buNone/>
              <a:defRPr sz="1400"/>
            </a:lvl1pPr>
            <a:lvl2pPr marL="0" indent="0">
              <a:spcBef>
                <a:spcPts val="0"/>
              </a:spcBef>
              <a:buFontTx/>
              <a:buNone/>
              <a:defRPr sz="1400"/>
            </a:lvl2pPr>
            <a:lvl3pPr marL="0" indent="0">
              <a:spcBef>
                <a:spcPts val="0"/>
              </a:spcBef>
              <a:buFontTx/>
              <a:buNone/>
              <a:defRPr sz="1400"/>
            </a:lvl3pPr>
            <a:lvl4pPr marL="0" indent="0">
              <a:spcBef>
                <a:spcPts val="0"/>
              </a:spcBef>
              <a:buFontTx/>
              <a:buNone/>
              <a:defRPr sz="1400"/>
            </a:lvl4pPr>
            <a:lvl5pPr marL="0" indent="0">
              <a:spcBef>
                <a:spcPts val="0"/>
              </a:spcBef>
              <a:buFontTx/>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355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8985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103753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0985F4-2F0D-984A-8CF0-A35CB070B721}" type="datetimeFigureOut">
              <a:t>3/27/2014</a:t>
            </a:fld>
            <a:endParaRPr lang="en-US"/>
          </a:p>
        </p:txBody>
      </p:sp>
      <p:sp>
        <p:nvSpPr>
          <p:cNvPr id="5" name="Footer Placeholder 4"/>
          <p:cNvSpPr>
            <a:spLocks noGrp="1"/>
          </p:cNvSpPr>
          <p:nvPr>
            <p:ph type="ftr" sz="quarter" idx="3"/>
          </p:nvPr>
        </p:nvSpPr>
        <p:spPr>
          <a:xfrm>
            <a:off x="1676399" y="6356350"/>
            <a:ext cx="40777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911499" y="6356350"/>
            <a:ext cx="10108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DC9AE-13C5-E24C-A4A4-DB099E25B126}" type="slidenum">
              <a:t>‹#›</a:t>
            </a:fld>
            <a:endParaRPr lang="en-US"/>
          </a:p>
        </p:txBody>
      </p:sp>
    </p:spTree>
    <p:extLst>
      <p:ext uri="{BB962C8B-B14F-4D97-AF65-F5344CB8AC3E}">
        <p14:creationId xmlns:p14="http://schemas.microsoft.com/office/powerpoint/2010/main" val="1045647621"/>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0" r:id="rId3"/>
    <p:sldLayoutId id="2147483651" r:id="rId4"/>
    <p:sldLayoutId id="2147483661" r:id="rId5"/>
    <p:sldLayoutId id="2147483650" r:id="rId6"/>
    <p:sldLayoutId id="2147483662"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Lst>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13389"/>
            <a:ext cx="7772400" cy="492245"/>
          </a:xfrm>
        </p:spPr>
        <p:txBody>
          <a:bodyPr>
            <a:normAutofit/>
          </a:bodyPr>
          <a:lstStyle/>
          <a:p>
            <a:r>
              <a:rPr lang="en-US" sz="2800" b="1" dirty="0" smtClean="0">
                <a:latin typeface="Arial Black" panose="020B0A04020102020204" pitchFamily="34" charset="0"/>
              </a:rPr>
              <a:t>Literacy Design Collaborative</a:t>
            </a:r>
            <a:endParaRPr lang="en-US" sz="2800" b="1" dirty="0">
              <a:latin typeface="Arial Black" panose="020B0A04020102020204" pitchFamily="34" charset="0"/>
            </a:endParaRPr>
          </a:p>
        </p:txBody>
      </p:sp>
      <p:sp>
        <p:nvSpPr>
          <p:cNvPr id="3" name="Subtitle 2"/>
          <p:cNvSpPr>
            <a:spLocks noGrp="1"/>
          </p:cNvSpPr>
          <p:nvPr>
            <p:ph type="subTitle" idx="1"/>
          </p:nvPr>
        </p:nvSpPr>
        <p:spPr>
          <a:xfrm>
            <a:off x="1371600" y="5760727"/>
            <a:ext cx="6400800" cy="492245"/>
          </a:xfrm>
        </p:spPr>
        <p:txBody>
          <a:bodyPr/>
          <a:lstStyle/>
          <a:p>
            <a:r>
              <a:rPr lang="en-US" i="1" dirty="0" smtClean="0"/>
              <a:t>Session Three Training</a:t>
            </a:r>
            <a:endParaRPr lang="en-US" i="1" dirty="0"/>
          </a:p>
        </p:txBody>
      </p:sp>
    </p:spTree>
    <p:extLst>
      <p:ext uri="{BB962C8B-B14F-4D97-AF65-F5344CB8AC3E}">
        <p14:creationId xmlns:p14="http://schemas.microsoft.com/office/powerpoint/2010/main" val="1266559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noAutofit/>
          </a:bodyPr>
          <a:lstStyle/>
          <a:p>
            <a:r>
              <a:rPr dirty="0" smtClean="0">
                <a:ln>
                  <a:noFill/>
                </a:ln>
              </a:rPr>
              <a:t>LDC Rubrics – Scoring</a:t>
            </a:r>
          </a:p>
        </p:txBody>
      </p:sp>
      <p:sp>
        <p:nvSpPr>
          <p:cNvPr id="3" name="Content Placeholder 2"/>
          <p:cNvSpPr>
            <a:spLocks noGrp="1"/>
          </p:cNvSpPr>
          <p:nvPr>
            <p:ph idx="1"/>
          </p:nvPr>
        </p:nvSpPr>
        <p:spPr/>
        <p:txBody>
          <a:bodyPr>
            <a:normAutofit/>
          </a:bodyPr>
          <a:lstStyle/>
          <a:p>
            <a:pPr marL="0" indent="0" algn="ctr">
              <a:lnSpc>
                <a:spcPct val="100000"/>
              </a:lnSpc>
              <a:buFont typeface="Wingdings" pitchFamily="2" charset="2"/>
              <a:buNone/>
              <a:defRPr/>
            </a:pPr>
            <a:endParaRPr lang="en-US" sz="2400" dirty="0">
              <a:cs typeface="ＭＳ Ｐゴシック" charset="0"/>
            </a:endParaRPr>
          </a:p>
          <a:p>
            <a:pPr marL="0" indent="0" algn="ctr">
              <a:lnSpc>
                <a:spcPct val="100000"/>
              </a:lnSpc>
              <a:buNone/>
              <a:defRPr/>
            </a:pPr>
            <a:r>
              <a:rPr lang="en-US" sz="2400" dirty="0">
                <a:cs typeface="ＭＳ Ｐゴシック" charset="0"/>
              </a:rPr>
              <a:t>It helps teachers gauge the effectiveness of their instructional choices and delivery</a:t>
            </a:r>
            <a:r>
              <a:rPr lang="en-US" sz="2400" dirty="0" smtClean="0">
                <a:cs typeface="ＭＳ Ｐゴシック" charset="0"/>
              </a:rPr>
              <a:t>.</a:t>
            </a:r>
          </a:p>
          <a:p>
            <a:pPr marL="0" indent="0" algn="ctr">
              <a:buFont typeface="Wingdings" pitchFamily="2" charset="2"/>
              <a:buNone/>
              <a:defRPr/>
            </a:pPr>
            <a:endParaRPr lang="en-US" sz="2400" dirty="0">
              <a:cs typeface="ＭＳ Ｐゴシック" charset="0"/>
            </a:endParaRPr>
          </a:p>
        </p:txBody>
      </p:sp>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030657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noAutofit/>
          </a:bodyPr>
          <a:lstStyle/>
          <a:p>
            <a:r>
              <a:rPr dirty="0" smtClean="0">
                <a:ln>
                  <a:noFill/>
                </a:ln>
              </a:rPr>
              <a:t>LDC Rubrics – Scoring</a:t>
            </a:r>
          </a:p>
        </p:txBody>
      </p:sp>
      <p:sp>
        <p:nvSpPr>
          <p:cNvPr id="2" name="Content Placeholder 1"/>
          <p:cNvSpPr>
            <a:spLocks noGrp="1"/>
          </p:cNvSpPr>
          <p:nvPr>
            <p:ph idx="1"/>
          </p:nvPr>
        </p:nvSpPr>
        <p:spPr/>
        <p:txBody>
          <a:bodyPr/>
          <a:lstStyle/>
          <a:p>
            <a:r>
              <a:rPr lang="en-US" sz="2800" dirty="0">
                <a:cs typeface="ＭＳ Ｐゴシック" charset="0"/>
              </a:rPr>
              <a:t>This rubric is designed for teaching that looks for progress NOT failure. No one fails. Students use the feedback to improve - as do teachers. </a:t>
            </a:r>
          </a:p>
          <a:p>
            <a:endParaRPr lang="en-US" dirty="0"/>
          </a:p>
        </p:txBody>
      </p:sp>
      <p:sp>
        <p:nvSpPr>
          <p:cNvPr id="3" name="Content Placeholder 2"/>
          <p:cNvSpPr>
            <a:spLocks noGrp="1"/>
          </p:cNvSpPr>
          <p:nvPr>
            <p:ph type="body" sz="quarter" idx="10"/>
          </p:nvPr>
        </p:nvSpPr>
        <p:spPr/>
        <p:txBody>
          <a:bodyPr>
            <a:normAutofit fontScale="85000" lnSpcReduction="20000"/>
          </a:bodyPr>
          <a:lstStyle/>
          <a:p>
            <a:pPr marL="0" indent="0">
              <a:buFont typeface="Wingdings" pitchFamily="2" charset="2"/>
              <a:buNone/>
              <a:defRPr/>
            </a:pPr>
            <a:endParaRPr lang="en-US" sz="2400" dirty="0">
              <a:cs typeface="ＭＳ Ｐゴシック" charset="0"/>
            </a:endParaRPr>
          </a:p>
          <a:p>
            <a:pPr>
              <a:defRPr/>
            </a:pPr>
            <a:endParaRPr lang="en-US" sz="2400" dirty="0">
              <a:cs typeface="ＭＳ Ｐゴシック" charset="0"/>
            </a:endParaRPr>
          </a:p>
        </p:txBody>
      </p:sp>
    </p:spTree>
    <p:extLst>
      <p:ext uri="{BB962C8B-B14F-4D97-AF65-F5344CB8AC3E}">
        <p14:creationId xmlns:p14="http://schemas.microsoft.com/office/powerpoint/2010/main" val="116594090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4294967295"/>
          </p:nvPr>
        </p:nvSpPr>
        <p:spPr>
          <a:xfrm>
            <a:off x="4749553" y="2432328"/>
            <a:ext cx="3906175" cy="3692525"/>
          </a:xfrm>
        </p:spPr>
        <p:txBody>
          <a:bodyPr>
            <a:noAutofit/>
          </a:bodyPr>
          <a:lstStyle/>
          <a:p>
            <a:r>
              <a:rPr lang="en-US" sz="2800" dirty="0" smtClean="0">
                <a:solidFill>
                  <a:schemeClr val="tx2"/>
                </a:solidFill>
              </a:rPr>
              <a:t>Considers criteria separately giving a single score for each element</a:t>
            </a:r>
            <a:endParaRPr lang="en-US" sz="2800" dirty="0">
              <a:solidFill>
                <a:schemeClr val="tx2"/>
              </a:solidFill>
            </a:endParaRPr>
          </a:p>
        </p:txBody>
      </p:sp>
      <p:sp>
        <p:nvSpPr>
          <p:cNvPr id="13" name="Text Placeholder 4"/>
          <p:cNvSpPr txBox="1">
            <a:spLocks/>
          </p:cNvSpPr>
          <p:nvPr/>
        </p:nvSpPr>
        <p:spPr>
          <a:xfrm>
            <a:off x="609600" y="1501082"/>
            <a:ext cx="4040188" cy="639762"/>
          </a:xfrm>
          <a:prstGeom prst="rect">
            <a:avLst/>
          </a:prstGeom>
        </p:spPr>
        <p:txBody>
          <a:bodyPr vert="horz" lIns="0" tIns="0" rIns="0" bIns="0" rtlCol="0" anchor="b">
            <a:normAutofit/>
          </a:bodyPr>
          <a:lstStyle>
            <a:lvl1pPr marL="0" indent="0" algn="l" defTabSz="457200" rtl="0" eaLnBrk="1" latinLnBrk="0" hangingPunct="1">
              <a:spcBef>
                <a:spcPct val="20000"/>
              </a:spcBef>
              <a:buFont typeface="Arial"/>
              <a:buNone/>
              <a:defRPr sz="2400" b="1" kern="1200">
                <a:solidFill>
                  <a:schemeClr val="tx1"/>
                </a:solidFill>
                <a:latin typeface="Arial"/>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3600" b="0" dirty="0" smtClean="0">
                <a:solidFill>
                  <a:schemeClr val="tx2"/>
                </a:solidFill>
              </a:rPr>
              <a:t>Holistic Scoring</a:t>
            </a:r>
            <a:r>
              <a:rPr lang="en-US" b="0" dirty="0" smtClean="0">
                <a:solidFill>
                  <a:schemeClr val="tx2"/>
                </a:solidFill>
              </a:rPr>
              <a:t>	</a:t>
            </a:r>
            <a:endParaRPr lang="en-US" b="0" dirty="0">
              <a:solidFill>
                <a:schemeClr val="tx2"/>
              </a:solidFill>
            </a:endParaRPr>
          </a:p>
        </p:txBody>
      </p:sp>
      <p:sp>
        <p:nvSpPr>
          <p:cNvPr id="14" name="Content Placeholder 5"/>
          <p:cNvSpPr txBox="1">
            <a:spLocks/>
          </p:cNvSpPr>
          <p:nvPr/>
        </p:nvSpPr>
        <p:spPr>
          <a:xfrm>
            <a:off x="609600" y="2327275"/>
            <a:ext cx="3802602" cy="3692525"/>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2800" dirty="0" smtClean="0">
                <a:solidFill>
                  <a:schemeClr val="tx2"/>
                </a:solidFill>
              </a:rPr>
              <a:t>Based on general quality; balances the many characteristics to arrive at an overall score</a:t>
            </a:r>
            <a:endParaRPr lang="en-US" sz="2800" dirty="0">
              <a:solidFill>
                <a:schemeClr val="tx2"/>
              </a:solidFill>
            </a:endParaRPr>
          </a:p>
        </p:txBody>
      </p:sp>
      <p:sp>
        <p:nvSpPr>
          <p:cNvPr id="15" name="Text Placeholder 6"/>
          <p:cNvSpPr txBox="1">
            <a:spLocks/>
          </p:cNvSpPr>
          <p:nvPr/>
        </p:nvSpPr>
        <p:spPr>
          <a:xfrm>
            <a:off x="4813609" y="1501082"/>
            <a:ext cx="4041775" cy="639762"/>
          </a:xfrm>
          <a:prstGeom prst="rect">
            <a:avLst/>
          </a:prstGeom>
        </p:spPr>
        <p:txBody>
          <a:bodyPr vert="horz" lIns="0" tIns="0" rIns="0" bIns="0" rtlCol="0" anchor="b">
            <a:normAutofit/>
          </a:bodyPr>
          <a:lstStyle>
            <a:lvl1pPr marL="0" indent="0" algn="l" defTabSz="457200" rtl="0" eaLnBrk="1" latinLnBrk="0" hangingPunct="1">
              <a:spcBef>
                <a:spcPct val="20000"/>
              </a:spcBef>
              <a:buFont typeface="Arial"/>
              <a:buNone/>
              <a:defRPr sz="2400" b="1" kern="1200">
                <a:solidFill>
                  <a:schemeClr val="tx1"/>
                </a:solidFill>
                <a:latin typeface="Arial"/>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3600" b="0" dirty="0" smtClean="0">
                <a:solidFill>
                  <a:schemeClr val="tx2"/>
                </a:solidFill>
              </a:rPr>
              <a:t>Analytic Scoring</a:t>
            </a:r>
            <a:endParaRPr lang="en-US" sz="3600" b="0" dirty="0">
              <a:solidFill>
                <a:schemeClr val="tx2"/>
              </a:solidFill>
            </a:endParaRPr>
          </a:p>
        </p:txBody>
      </p:sp>
      <p:sp>
        <p:nvSpPr>
          <p:cNvPr id="22" name="Text Placeholder 2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26477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Scoring</a:t>
            </a:r>
            <a:endParaRPr lang="en-US" dirty="0"/>
          </a:p>
        </p:txBody>
      </p:sp>
      <p:sp>
        <p:nvSpPr>
          <p:cNvPr id="3" name="Content Placeholder 2"/>
          <p:cNvSpPr>
            <a:spLocks noGrp="1"/>
          </p:cNvSpPr>
          <p:nvPr>
            <p:ph idx="1"/>
          </p:nvPr>
        </p:nvSpPr>
        <p:spPr/>
        <p:txBody>
          <a:bodyPr>
            <a:noAutofit/>
          </a:bodyPr>
          <a:lstStyle/>
          <a:p>
            <a:r>
              <a:rPr lang="en-US" sz="2400" dirty="0" smtClean="0"/>
              <a:t>Know the rubric</a:t>
            </a:r>
          </a:p>
          <a:p>
            <a:pPr marL="0" indent="0">
              <a:buNone/>
            </a:pPr>
            <a:endParaRPr lang="en-US" sz="900" dirty="0" smtClean="0"/>
          </a:p>
          <a:p>
            <a:r>
              <a:rPr lang="en-US" sz="2400" dirty="0" smtClean="0"/>
              <a:t>Trust evidence, not intuition</a:t>
            </a:r>
          </a:p>
          <a:p>
            <a:pPr marL="0" indent="0">
              <a:buNone/>
            </a:pPr>
            <a:endParaRPr lang="en-US" sz="900" dirty="0" smtClean="0"/>
          </a:p>
          <a:p>
            <a:r>
              <a:rPr lang="en-US" sz="2400" dirty="0" smtClean="0"/>
              <a:t>Match evidence to language in the rubric</a:t>
            </a:r>
          </a:p>
          <a:p>
            <a:pPr marL="0" indent="0">
              <a:buNone/>
            </a:pPr>
            <a:endParaRPr lang="en-US" sz="900" dirty="0" smtClean="0"/>
          </a:p>
          <a:p>
            <a:r>
              <a:rPr lang="en-US" sz="2400" dirty="0" smtClean="0"/>
              <a:t>Weigh evidence carefully – base judgment on the preponderance of evidence</a:t>
            </a:r>
          </a:p>
          <a:p>
            <a:pPr marL="0" indent="0">
              <a:buNone/>
            </a:pPr>
            <a:endParaRPr lang="en-US" sz="900" dirty="0" smtClean="0"/>
          </a:p>
          <a:p>
            <a:r>
              <a:rPr lang="en-US" sz="2400" dirty="0" smtClean="0"/>
              <a:t>Know your biases- leave them at the door</a:t>
            </a:r>
            <a:endParaRPr lang="en-US" sz="24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952299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Scoring</a:t>
            </a:r>
            <a:endParaRPr lang="en-US" dirty="0"/>
          </a:p>
        </p:txBody>
      </p:sp>
      <p:sp>
        <p:nvSpPr>
          <p:cNvPr id="3" name="Content Placeholder 2"/>
          <p:cNvSpPr>
            <a:spLocks noGrp="1"/>
          </p:cNvSpPr>
          <p:nvPr>
            <p:ph idx="1"/>
          </p:nvPr>
        </p:nvSpPr>
        <p:spPr/>
        <p:txBody>
          <a:bodyPr>
            <a:noAutofit/>
          </a:bodyPr>
          <a:lstStyle/>
          <a:p>
            <a:r>
              <a:rPr lang="en-US" sz="2400" dirty="0" smtClean="0"/>
              <a:t>Focus on what the student DOES, not what the student doesn’t do</a:t>
            </a:r>
          </a:p>
          <a:p>
            <a:pPr marL="0" indent="0">
              <a:buNone/>
            </a:pPr>
            <a:endParaRPr lang="en-US" sz="900" dirty="0" smtClean="0"/>
          </a:p>
          <a:p>
            <a:r>
              <a:rPr lang="en-US" sz="2400" dirty="0" smtClean="0"/>
              <a:t>Isolate judgment- one bad element doesn’t equal a bad paper</a:t>
            </a:r>
          </a:p>
          <a:p>
            <a:pPr marL="0" indent="0">
              <a:buNone/>
            </a:pPr>
            <a:endParaRPr lang="en-US" sz="900" dirty="0" smtClean="0"/>
          </a:p>
          <a:p>
            <a:r>
              <a:rPr lang="en-US" sz="2400" dirty="0" smtClean="0"/>
              <a:t>Resist seduction- one good element doesn’t equal a good paper</a:t>
            </a:r>
          </a:p>
          <a:p>
            <a:pPr marL="0" indent="0">
              <a:buNone/>
            </a:pPr>
            <a:endParaRPr lang="en-US" sz="900" dirty="0" smtClean="0"/>
          </a:p>
          <a:p>
            <a:r>
              <a:rPr lang="en-US" sz="2400" dirty="0" smtClean="0"/>
              <a:t>Recognize direct copy or plagiarism</a:t>
            </a:r>
          </a:p>
          <a:p>
            <a:pPr marL="0" indent="0">
              <a:buNone/>
            </a:pPr>
            <a:endParaRPr lang="en-US" sz="900" dirty="0" smtClean="0"/>
          </a:p>
          <a:p>
            <a:r>
              <a:rPr lang="en-US" sz="2400" dirty="0" smtClean="0"/>
              <a:t>Stick to the rubric</a:t>
            </a:r>
            <a:endParaRPr lang="en-US" sz="24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34802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7 Scoring Elements</a:t>
            </a:r>
            <a:endParaRPr lang="en-US" dirty="0"/>
          </a:p>
        </p:txBody>
      </p:sp>
      <p:sp>
        <p:nvSpPr>
          <p:cNvPr id="9" name="Content Placeholder 8"/>
          <p:cNvSpPr>
            <a:spLocks noGrp="1"/>
          </p:cNvSpPr>
          <p:nvPr>
            <p:ph idx="1"/>
          </p:nvPr>
        </p:nvSpPr>
        <p:spPr/>
        <p:txBody>
          <a:bodyPr>
            <a:noAutofit/>
          </a:bodyPr>
          <a:lstStyle/>
          <a:p>
            <a:r>
              <a:rPr lang="en-US" sz="2400" dirty="0" smtClean="0"/>
              <a:t>Focus</a:t>
            </a:r>
          </a:p>
          <a:p>
            <a:pPr marL="0" indent="0">
              <a:buNone/>
            </a:pPr>
            <a:endParaRPr lang="en-US" sz="900" dirty="0" smtClean="0"/>
          </a:p>
          <a:p>
            <a:r>
              <a:rPr lang="en-US" sz="2400" dirty="0" smtClean="0"/>
              <a:t>Controlling Idea</a:t>
            </a:r>
          </a:p>
          <a:p>
            <a:pPr marL="0" indent="0">
              <a:buNone/>
            </a:pPr>
            <a:endParaRPr lang="en-US" sz="900" dirty="0" smtClean="0"/>
          </a:p>
          <a:p>
            <a:r>
              <a:rPr lang="en-US" sz="2400" dirty="0" smtClean="0"/>
              <a:t>Reading/Research</a:t>
            </a:r>
          </a:p>
          <a:p>
            <a:pPr marL="0" indent="0">
              <a:buNone/>
            </a:pPr>
            <a:endParaRPr lang="en-US" sz="900" dirty="0" smtClean="0"/>
          </a:p>
          <a:p>
            <a:r>
              <a:rPr lang="en-US" sz="2400" dirty="0" smtClean="0"/>
              <a:t>Development</a:t>
            </a:r>
          </a:p>
          <a:p>
            <a:pPr marL="0" indent="0">
              <a:buNone/>
            </a:pPr>
            <a:endParaRPr lang="en-US" sz="900" dirty="0" smtClean="0"/>
          </a:p>
          <a:p>
            <a:r>
              <a:rPr lang="en-US" sz="2400" dirty="0" smtClean="0"/>
              <a:t>Organization</a:t>
            </a:r>
          </a:p>
          <a:p>
            <a:pPr marL="0" indent="0">
              <a:buNone/>
            </a:pPr>
            <a:endParaRPr lang="en-US" sz="900" dirty="0" smtClean="0"/>
          </a:p>
          <a:p>
            <a:r>
              <a:rPr lang="en-US" sz="2400" dirty="0" smtClean="0"/>
              <a:t>Conventions</a:t>
            </a:r>
          </a:p>
          <a:p>
            <a:pPr marL="0" indent="0">
              <a:buNone/>
            </a:pPr>
            <a:endParaRPr lang="en-US" sz="900" dirty="0" smtClean="0"/>
          </a:p>
          <a:p>
            <a:r>
              <a:rPr lang="en-US" sz="2400" dirty="0" smtClean="0"/>
              <a:t>Content Understanding</a:t>
            </a:r>
            <a:endParaRPr lang="en-US" sz="2400" dirty="0"/>
          </a:p>
        </p:txBody>
      </p:sp>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529788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lstStyle/>
          <a:p>
            <a:pPr marL="0" indent="0" algn="ctr">
              <a:buNone/>
            </a:pPr>
            <a:r>
              <a:rPr lang="en-US" dirty="0" smtClean="0">
                <a:solidFill>
                  <a:schemeClr val="tx2"/>
                </a:solidFill>
              </a:rPr>
              <a:t>Unpacking &amp; Understanding the Scoring Elements of the LDC Rubric</a:t>
            </a:r>
            <a:endParaRPr lang="en-US" dirty="0">
              <a:solidFill>
                <a:schemeClr val="tx2"/>
              </a:solidFill>
            </a:endParaRPr>
          </a:p>
        </p:txBody>
      </p:sp>
      <p:sp>
        <p:nvSpPr>
          <p:cNvPr id="5" name="Text Placeholder 4"/>
          <p:cNvSpPr>
            <a:spLocks noGrp="1"/>
          </p:cNvSpPr>
          <p:nvPr>
            <p:ph type="body" sz="quarter" idx="10"/>
          </p:nvPr>
        </p:nvSpPr>
        <p:spPr/>
        <p:txBody>
          <a:bodyPr/>
          <a:lstStyle/>
          <a:p>
            <a:endParaRPr lang="en-US"/>
          </a:p>
        </p:txBody>
      </p:sp>
      <p:pic>
        <p:nvPicPr>
          <p:cNvPr id="4" name="Picture 2" descr="https://encrypted-tbn3.google.com/images?q=tbn:ANd9GcT-pkovVC7liV0CtQDBO4cjHbYGETZbAV6_Zrj_7arhfQspR9m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993998"/>
            <a:ext cx="4398739" cy="226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366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What is the Purpose of the </a:t>
            </a:r>
            <a:br>
              <a:rPr lang="en-US" dirty="0" smtClean="0"/>
            </a:br>
            <a:r>
              <a:rPr lang="en-US" dirty="0" smtClean="0"/>
              <a:t>LDC Rubric?</a:t>
            </a:r>
            <a:endParaRPr lang="en-US" dirty="0"/>
          </a:p>
        </p:txBody>
      </p:sp>
      <p:sp>
        <p:nvSpPr>
          <p:cNvPr id="3" name="Content Placeholder 2"/>
          <p:cNvSpPr>
            <a:spLocks noGrp="1"/>
          </p:cNvSpPr>
          <p:nvPr>
            <p:ph idx="1"/>
          </p:nvPr>
        </p:nvSpPr>
        <p:spPr/>
        <p:txBody>
          <a:bodyPr>
            <a:noAutofit/>
          </a:bodyPr>
          <a:lstStyle/>
          <a:p>
            <a:r>
              <a:rPr lang="en-US" sz="2400" dirty="0" smtClean="0"/>
              <a:t>Common scoring tool</a:t>
            </a:r>
          </a:p>
          <a:p>
            <a:pPr lvl="1"/>
            <a:r>
              <a:rPr lang="en-US" sz="2400" dirty="0" smtClean="0"/>
              <a:t>Common language between teachers across contents</a:t>
            </a:r>
          </a:p>
          <a:p>
            <a:pPr lvl="1"/>
            <a:r>
              <a:rPr lang="en-US" sz="2400" dirty="0" smtClean="0"/>
              <a:t>Common language between teachers and students</a:t>
            </a:r>
          </a:p>
          <a:p>
            <a:pPr lvl="1"/>
            <a:endParaRPr lang="en-US" sz="2400" dirty="0" smtClean="0"/>
          </a:p>
          <a:p>
            <a:r>
              <a:rPr lang="en-US" sz="2400" dirty="0" smtClean="0"/>
              <a:t>Feedback for students to improve literacy skills</a:t>
            </a:r>
          </a:p>
          <a:p>
            <a:pPr lvl="1"/>
            <a:r>
              <a:rPr lang="en-US" sz="2400" dirty="0" smtClean="0"/>
              <a:t>To organize and construct meaning </a:t>
            </a:r>
          </a:p>
          <a:p>
            <a:pPr lvl="1"/>
            <a:r>
              <a:rPr lang="en-US" sz="2400" dirty="0" smtClean="0"/>
              <a:t>Better communication of content knowledge comprehension</a:t>
            </a:r>
          </a:p>
          <a:p>
            <a:pPr lvl="1">
              <a:buNone/>
            </a:pPr>
            <a:endParaRPr lang="en-US" sz="2400" dirty="0" smtClean="0"/>
          </a:p>
          <a:p>
            <a:pPr lvl="1"/>
            <a:endParaRPr lang="en-US" sz="2400" dirty="0" smtClean="0"/>
          </a:p>
          <a:p>
            <a:pPr lvl="2"/>
            <a:endParaRPr lang="en-US" dirty="0" smtClean="0"/>
          </a:p>
          <a:p>
            <a:endParaRPr lang="en-US" sz="2400" dirty="0" smtClean="0"/>
          </a:p>
          <a:p>
            <a:endParaRPr lang="en-US" sz="2400" dirty="0" smtClean="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49204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Elements</a:t>
            </a:r>
            <a:endParaRPr lang="en-US" dirty="0"/>
          </a:p>
        </p:txBody>
      </p:sp>
      <p:sp>
        <p:nvSpPr>
          <p:cNvPr id="3" name="Content Placeholder 2"/>
          <p:cNvSpPr>
            <a:spLocks noGrp="1"/>
          </p:cNvSpPr>
          <p:nvPr>
            <p:ph idx="1"/>
          </p:nvPr>
        </p:nvSpPr>
        <p:spPr/>
        <p:txBody>
          <a:bodyPr/>
          <a:lstStyle/>
          <a:p>
            <a:r>
              <a:rPr lang="en-US" sz="2400" dirty="0" smtClean="0"/>
              <a:t>Read the definitions of the scoring elements</a:t>
            </a:r>
          </a:p>
          <a:p>
            <a:endParaRPr lang="en-US" sz="2400" dirty="0" smtClean="0"/>
          </a:p>
          <a:p>
            <a:r>
              <a:rPr lang="en-US" sz="2400" dirty="0" smtClean="0"/>
              <a:t>Discuss at your tables how these definitions add clarification to the LDC Rubric</a:t>
            </a:r>
            <a:endParaRPr lang="en-US" sz="24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459253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156117180"/>
              </p:ext>
            </p:extLst>
          </p:nvPr>
        </p:nvGraphicFramePr>
        <p:xfrm>
          <a:off x="603250" y="275046"/>
          <a:ext cx="8084211" cy="6074444"/>
        </p:xfrm>
        <a:graphic>
          <a:graphicData uri="http://schemas.openxmlformats.org/drawingml/2006/table">
            <a:tbl>
              <a:tblPr firstRow="1" bandRow="1">
                <a:tableStyleId>{5C22544A-7EE6-4342-B048-85BDC9FD1C3A}</a:tableStyleId>
              </a:tblPr>
              <a:tblGrid>
                <a:gridCol w="2146251"/>
                <a:gridCol w="5937960"/>
              </a:tblGrid>
              <a:tr h="347737">
                <a:tc>
                  <a:txBody>
                    <a:bodyPr/>
                    <a:lstStyle/>
                    <a:p>
                      <a:r>
                        <a:rPr lang="en-US" dirty="0" smtClean="0"/>
                        <a:t>Scoring Element</a:t>
                      </a:r>
                      <a:endParaRPr lang="en-US" dirty="0"/>
                    </a:p>
                  </a:txBody>
                  <a:tcPr marL="90727" marR="90727"/>
                </a:tc>
                <a:tc>
                  <a:txBody>
                    <a:bodyPr/>
                    <a:lstStyle/>
                    <a:p>
                      <a:r>
                        <a:rPr lang="en-US" dirty="0" smtClean="0"/>
                        <a:t>ADVANCED (Exemplar)</a:t>
                      </a:r>
                      <a:endParaRPr lang="en-US" dirty="0"/>
                    </a:p>
                  </a:txBody>
                  <a:tcPr marL="90727" marR="90727"/>
                </a:tc>
              </a:tr>
              <a:tr h="550584">
                <a:tc>
                  <a:txBody>
                    <a:bodyPr/>
                    <a:lstStyle/>
                    <a:p>
                      <a:r>
                        <a:rPr lang="en-US" sz="1500" b="1" dirty="0" smtClean="0"/>
                        <a:t>FOCUS</a:t>
                      </a:r>
                      <a:endParaRPr lang="en-US" sz="1500" b="1" dirty="0"/>
                    </a:p>
                  </a:txBody>
                  <a:tcPr marL="90727" marR="90727"/>
                </a:tc>
                <a:tc>
                  <a:txBody>
                    <a:bodyPr/>
                    <a:lstStyle/>
                    <a:p>
                      <a:r>
                        <a:rPr lang="en-US" sz="1500" kern="1200" baseline="0" dirty="0" smtClean="0">
                          <a:solidFill>
                            <a:schemeClr val="dk1"/>
                          </a:solidFill>
                          <a:latin typeface="+mn-lt"/>
                          <a:ea typeface="+mn-ea"/>
                          <a:cs typeface="+mn-cs"/>
                        </a:rPr>
                        <a:t>Addresses all aspects of prompt appropriately with a consistently strong focus and convincing position.</a:t>
                      </a:r>
                      <a:endParaRPr lang="en-US" sz="1500" dirty="0"/>
                    </a:p>
                  </a:txBody>
                  <a:tcPr marL="90727" marR="90727"/>
                </a:tc>
              </a:tr>
              <a:tr h="782408">
                <a:tc>
                  <a:txBody>
                    <a:bodyPr/>
                    <a:lstStyle/>
                    <a:p>
                      <a:r>
                        <a:rPr lang="en-US" sz="1500" b="1" dirty="0" smtClean="0"/>
                        <a:t>CONTROLLING IDEA</a:t>
                      </a:r>
                      <a:endParaRPr lang="en-US" sz="1500" b="1" dirty="0"/>
                    </a:p>
                  </a:txBody>
                  <a:tcPr marL="90727" marR="90727"/>
                </a:tc>
                <a:tc>
                  <a:txBody>
                    <a:bodyPr/>
                    <a:lstStyle/>
                    <a:p>
                      <a:r>
                        <a:rPr lang="en-US" sz="1500" kern="1200" baseline="0" dirty="0" smtClean="0">
                          <a:solidFill>
                            <a:schemeClr val="dk1"/>
                          </a:solidFill>
                          <a:latin typeface="+mn-lt"/>
                          <a:ea typeface="+mn-ea"/>
                          <a:cs typeface="+mn-cs"/>
                        </a:rPr>
                        <a:t>Establishes and maintains a substantive and credible claim or proposal. (L2) Develops claims and counter claims fairly and thoroughly.</a:t>
                      </a:r>
                      <a:endParaRPr lang="en-US" sz="1500" dirty="0"/>
                    </a:p>
                  </a:txBody>
                  <a:tcPr marL="90727" marR="90727"/>
                </a:tc>
              </a:tr>
              <a:tr h="550584">
                <a:tc>
                  <a:txBody>
                    <a:bodyPr/>
                    <a:lstStyle/>
                    <a:p>
                      <a:r>
                        <a:rPr lang="en-US" sz="1500" b="1" dirty="0" smtClean="0"/>
                        <a:t>READING/ RESEARCH</a:t>
                      </a:r>
                      <a:endParaRPr lang="en-US" sz="1500" b="1" dirty="0"/>
                    </a:p>
                  </a:txBody>
                  <a:tcPr marL="90727" marR="90727"/>
                </a:tc>
                <a:tc>
                  <a:txBody>
                    <a:bodyPr/>
                    <a:lstStyle/>
                    <a:p>
                      <a:r>
                        <a:rPr lang="en-US" sz="1500" kern="1200" baseline="0" dirty="0" smtClean="0">
                          <a:solidFill>
                            <a:schemeClr val="dk1"/>
                          </a:solidFill>
                          <a:latin typeface="+mn-lt"/>
                          <a:ea typeface="+mn-ea"/>
                          <a:cs typeface="+mn-cs"/>
                        </a:rPr>
                        <a:t>Accurately and effectively presents important details</a:t>
                      </a:r>
                    </a:p>
                    <a:p>
                      <a:r>
                        <a:rPr lang="en-US" sz="1500" kern="1200" baseline="0" dirty="0" smtClean="0">
                          <a:solidFill>
                            <a:schemeClr val="dk1"/>
                          </a:solidFill>
                          <a:latin typeface="+mn-lt"/>
                          <a:ea typeface="+mn-ea"/>
                          <a:cs typeface="+mn-cs"/>
                        </a:rPr>
                        <a:t>from reading materials to develop argument or claim.</a:t>
                      </a:r>
                      <a:endParaRPr lang="en-US" sz="1500" dirty="0"/>
                    </a:p>
                  </a:txBody>
                  <a:tcPr marL="90727" marR="90727"/>
                </a:tc>
              </a:tr>
              <a:tr h="1014233">
                <a:tc>
                  <a:txBody>
                    <a:bodyPr/>
                    <a:lstStyle/>
                    <a:p>
                      <a:r>
                        <a:rPr lang="en-US" sz="1500" b="1" dirty="0" smtClean="0"/>
                        <a:t>DEVELOPMENT</a:t>
                      </a:r>
                      <a:endParaRPr lang="en-US" sz="1500" b="1" dirty="0"/>
                    </a:p>
                  </a:txBody>
                  <a:tcPr marL="90727" marR="90727"/>
                </a:tc>
                <a:tc>
                  <a:txBody>
                    <a:bodyPr/>
                    <a:lstStyle/>
                    <a:p>
                      <a:r>
                        <a:rPr lang="en-US" sz="1500" kern="1200" baseline="0" dirty="0" smtClean="0">
                          <a:solidFill>
                            <a:schemeClr val="dk1"/>
                          </a:solidFill>
                          <a:latin typeface="+mn-lt"/>
                          <a:ea typeface="+mn-ea"/>
                          <a:cs typeface="+mn-cs"/>
                        </a:rPr>
                        <a:t>Presents thorough and detailed information to effectively support and develop the focus, controlling idea, or claim. (L3) Makes a clarifying connection(s) that illuminates argument and adds depth to reasoning.</a:t>
                      </a:r>
                      <a:endParaRPr lang="en-US" sz="1500" dirty="0"/>
                    </a:p>
                  </a:txBody>
                  <a:tcPr marL="90727" marR="90727"/>
                </a:tc>
              </a:tr>
              <a:tr h="1014233">
                <a:tc>
                  <a:txBody>
                    <a:bodyPr/>
                    <a:lstStyle/>
                    <a:p>
                      <a:r>
                        <a:rPr lang="en-US" sz="1500" b="1" dirty="0" smtClean="0"/>
                        <a:t>ORGANIZATION</a:t>
                      </a:r>
                      <a:endParaRPr lang="en-US" sz="1500" b="1" dirty="0"/>
                    </a:p>
                  </a:txBody>
                  <a:tcPr marL="90727" marR="90727"/>
                </a:tc>
                <a:tc>
                  <a:txBody>
                    <a:bodyPr/>
                    <a:lstStyle/>
                    <a:p>
                      <a:r>
                        <a:rPr lang="en-US" sz="1500" kern="1200" baseline="0" dirty="0" smtClean="0">
                          <a:solidFill>
                            <a:schemeClr val="dk1"/>
                          </a:solidFill>
                          <a:latin typeface="+mn-lt"/>
                          <a:ea typeface="+mn-ea"/>
                          <a:cs typeface="+mn-cs"/>
                        </a:rPr>
                        <a:t>Maintains an organizational structure that intentionally and effectively enhances the presentation of information as required by the specific prompt. Structure enhances development of the reasoning and logic of the argument.</a:t>
                      </a:r>
                      <a:endParaRPr lang="en-US" sz="1500" dirty="0"/>
                    </a:p>
                  </a:txBody>
                  <a:tcPr marL="90727" marR="90727"/>
                </a:tc>
              </a:tr>
              <a:tr h="1246058">
                <a:tc>
                  <a:txBody>
                    <a:bodyPr/>
                    <a:lstStyle/>
                    <a:p>
                      <a:r>
                        <a:rPr lang="en-US" sz="1500" b="1" dirty="0" smtClean="0"/>
                        <a:t>CONVENTIONS</a:t>
                      </a:r>
                      <a:endParaRPr lang="en-US" sz="1500" b="1" dirty="0"/>
                    </a:p>
                  </a:txBody>
                  <a:tcPr marL="90727" marR="90727"/>
                </a:tc>
                <a:tc>
                  <a:txBody>
                    <a:bodyPr/>
                    <a:lstStyle/>
                    <a:p>
                      <a:r>
                        <a:rPr lang="en-US" sz="1500" kern="1200" baseline="0" dirty="0" smtClean="0">
                          <a:solidFill>
                            <a:schemeClr val="dk1"/>
                          </a:solidFill>
                          <a:latin typeface="+mn-lt"/>
                          <a:ea typeface="+mn-ea"/>
                          <a:cs typeface="+mn-cs"/>
                        </a:rPr>
                        <a:t>Demonstrates and maintains a well-developed command of standard English conventions and cohesion, with few errors. Response includes language and tone consistently appropriate to the audience, purpose, and specific requirements of the prompt. Consistently cites sources using appropriate format.</a:t>
                      </a:r>
                      <a:endParaRPr lang="en-US" sz="1500" dirty="0"/>
                    </a:p>
                  </a:txBody>
                  <a:tcPr marL="90727" marR="90727"/>
                </a:tc>
              </a:tr>
              <a:tr h="550584">
                <a:tc>
                  <a:txBody>
                    <a:bodyPr/>
                    <a:lstStyle/>
                    <a:p>
                      <a:r>
                        <a:rPr lang="en-US" sz="1500" b="1" dirty="0" smtClean="0"/>
                        <a:t>CONTENT UNDERSTANDING</a:t>
                      </a:r>
                      <a:endParaRPr lang="en-US" sz="1500" b="1" dirty="0"/>
                    </a:p>
                  </a:txBody>
                  <a:tcPr marL="90727" marR="90727"/>
                </a:tc>
                <a:tc>
                  <a:txBody>
                    <a:bodyPr/>
                    <a:lstStyle/>
                    <a:p>
                      <a:r>
                        <a:rPr lang="en-US" sz="1500" kern="1200" baseline="0" dirty="0" smtClean="0">
                          <a:solidFill>
                            <a:schemeClr val="dk1"/>
                          </a:solidFill>
                          <a:latin typeface="+mn-lt"/>
                          <a:ea typeface="+mn-ea"/>
                          <a:cs typeface="+mn-cs"/>
                        </a:rPr>
                        <a:t>Integrates relevant and accurate disciplinary content with thorough explanations that demonstrate in-depth understanding.</a:t>
                      </a:r>
                      <a:endParaRPr lang="en-US" sz="1500" dirty="0"/>
                    </a:p>
                  </a:txBody>
                  <a:tcPr marL="90727" marR="90727"/>
                </a:tc>
              </a:tr>
            </a:tbl>
          </a:graphicData>
        </a:graphic>
      </p:graphicFrame>
    </p:spTree>
    <p:extLst>
      <p:ext uri="{BB962C8B-B14F-4D97-AF65-F5344CB8AC3E}">
        <p14:creationId xmlns:p14="http://schemas.microsoft.com/office/powerpoint/2010/main" val="1240214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3"/>
          <p:cNvSpPr txBox="1">
            <a:spLocks noChangeArrowheads="1"/>
          </p:cNvSpPr>
          <p:nvPr/>
        </p:nvSpPr>
        <p:spPr bwMode="auto">
          <a:xfrm>
            <a:off x="1587500" y="5757863"/>
            <a:ext cx="5949950" cy="37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lnSpc>
                <a:spcPct val="130000"/>
              </a:lnSpc>
            </a:pPr>
            <a:endParaRPr lang="en-US" sz="1600" dirty="0">
              <a:latin typeface="Lucida Grande"/>
              <a:cs typeface="Lucida Grande"/>
            </a:endParaRPr>
          </a:p>
        </p:txBody>
      </p:sp>
      <p:sp>
        <p:nvSpPr>
          <p:cNvPr id="3" name="Title 4"/>
          <p:cNvSpPr txBox="1">
            <a:spLocks/>
          </p:cNvSpPr>
          <p:nvPr/>
        </p:nvSpPr>
        <p:spPr>
          <a:xfrm>
            <a:off x="377584" y="1255740"/>
            <a:ext cx="8305800" cy="4011189"/>
          </a:xfrm>
          <a:prstGeom prst="rect">
            <a:avLst/>
          </a:prstGeom>
        </p:spPr>
        <p:txBody>
          <a:bodyPr>
            <a:normAutofit fontScale="92500" lnSpcReduction="20000"/>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i="1" dirty="0" smtClean="0">
                <a:solidFill>
                  <a:schemeClr val="bg1"/>
                </a:solidFill>
              </a:rPr>
              <a:t>Welcome to the Colorado</a:t>
            </a:r>
            <a:br>
              <a:rPr lang="en-US" i="1" dirty="0" smtClean="0">
                <a:solidFill>
                  <a:schemeClr val="bg1"/>
                </a:solidFill>
              </a:rPr>
            </a:br>
            <a:r>
              <a:rPr lang="en-US" i="1" dirty="0" smtClean="0">
                <a:solidFill>
                  <a:schemeClr val="bg1"/>
                </a:solidFill>
              </a:rPr>
              <a:t/>
            </a:r>
            <a:br>
              <a:rPr lang="en-US" i="1" dirty="0" smtClean="0">
                <a:solidFill>
                  <a:schemeClr val="bg1"/>
                </a:solidFill>
              </a:rPr>
            </a:br>
            <a:r>
              <a:rPr lang="en-US" sz="5400" i="1" dirty="0" smtClean="0">
                <a:solidFill>
                  <a:schemeClr val="bg1"/>
                </a:solidFill>
                <a:latin typeface="Arial Black" pitchFamily="34" charset="0"/>
              </a:rPr>
              <a:t>Literacy Design Collaborative</a:t>
            </a:r>
            <a:r>
              <a:rPr lang="en-US" i="1" dirty="0" smtClean="0">
                <a:solidFill>
                  <a:schemeClr val="bg1"/>
                </a:solidFill>
              </a:rPr>
              <a:t/>
            </a:r>
            <a:br>
              <a:rPr lang="en-US" i="1" dirty="0" smtClean="0">
                <a:solidFill>
                  <a:schemeClr val="bg1"/>
                </a:solidFill>
              </a:rPr>
            </a:br>
            <a:endParaRPr lang="en-US" i="1" dirty="0" smtClean="0">
              <a:solidFill>
                <a:schemeClr val="bg1"/>
              </a:solidFill>
            </a:endParaRPr>
          </a:p>
          <a:p>
            <a:r>
              <a:rPr lang="en-US" sz="2400" i="1" dirty="0" smtClean="0">
                <a:solidFill>
                  <a:schemeClr val="bg1"/>
                </a:solidFill>
              </a:rPr>
              <a:t>Session Three Training</a:t>
            </a:r>
            <a:r>
              <a:rPr lang="en-US" i="1" dirty="0" smtClean="0">
                <a:solidFill>
                  <a:schemeClr val="bg1"/>
                </a:solidFill>
              </a:rPr>
              <a:t/>
            </a:r>
            <a:br>
              <a:rPr lang="en-US" i="1" dirty="0" smtClean="0">
                <a:solidFill>
                  <a:schemeClr val="bg1"/>
                </a:solidFill>
              </a:rPr>
            </a:br>
            <a:endParaRPr lang="en-US" i="1" dirty="0">
              <a:solidFill>
                <a:schemeClr val="bg1"/>
              </a:solidFill>
            </a:endParaRPr>
          </a:p>
        </p:txBody>
      </p:sp>
    </p:spTree>
    <p:extLst>
      <p:ext uri="{BB962C8B-B14F-4D97-AF65-F5344CB8AC3E}">
        <p14:creationId xmlns:p14="http://schemas.microsoft.com/office/powerpoint/2010/main" val="23404051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Unpacking the Rubric</a:t>
            </a:r>
            <a:endParaRPr lang="en-US" dirty="0"/>
          </a:p>
        </p:txBody>
      </p:sp>
      <p:sp>
        <p:nvSpPr>
          <p:cNvPr id="3" name="Content Placeholder 2"/>
          <p:cNvSpPr>
            <a:spLocks noGrp="1"/>
          </p:cNvSpPr>
          <p:nvPr>
            <p:ph idx="1"/>
          </p:nvPr>
        </p:nvSpPr>
        <p:spPr/>
        <p:txBody>
          <a:bodyPr>
            <a:normAutofit fontScale="92500"/>
          </a:bodyPr>
          <a:lstStyle/>
          <a:p>
            <a:r>
              <a:rPr lang="en-US" sz="2400" dirty="0" smtClean="0"/>
              <a:t>Based on the description of your element, list three to five specific observable traits of what would demonstrate its presence in a written assignment. </a:t>
            </a:r>
            <a:r>
              <a:rPr lang="en-US" sz="2400" i="1" dirty="0" smtClean="0"/>
              <a:t>(What will you see if this element is present?)</a:t>
            </a:r>
          </a:p>
          <a:p>
            <a:r>
              <a:rPr lang="en-US" sz="2400" dirty="0" smtClean="0"/>
              <a:t>Draw a picture that represents the overall idea of the element.</a:t>
            </a:r>
          </a:p>
          <a:p>
            <a:r>
              <a:rPr lang="en-US" sz="2400" dirty="0" smtClean="0"/>
              <a:t>Each team will share:</a:t>
            </a:r>
          </a:p>
          <a:p>
            <a:pPr lvl="1"/>
            <a:r>
              <a:rPr lang="en-US" sz="2400" dirty="0" smtClean="0"/>
              <a:t>The element</a:t>
            </a:r>
          </a:p>
          <a:p>
            <a:pPr lvl="1"/>
            <a:r>
              <a:rPr lang="en-US" sz="2400" dirty="0" smtClean="0"/>
              <a:t>An explanation of your picture for the element</a:t>
            </a:r>
          </a:p>
          <a:p>
            <a:pPr lvl="1"/>
            <a:r>
              <a:rPr lang="en-US" sz="2400" dirty="0" smtClean="0"/>
              <a:t>An explanation of  the three specific observable traits of that element</a:t>
            </a:r>
            <a:endParaRPr lang="en-US" sz="24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19574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Student Examples</a:t>
            </a:r>
            <a:endParaRPr lang="en-US" dirty="0"/>
          </a:p>
        </p:txBody>
      </p:sp>
      <p:sp>
        <p:nvSpPr>
          <p:cNvPr id="3" name="Text Placeholder 2"/>
          <p:cNvSpPr>
            <a:spLocks noGrp="1"/>
          </p:cNvSpPr>
          <p:nvPr>
            <p:ph type="body" sz="quarter" idx="10"/>
          </p:nvPr>
        </p:nvSpPr>
        <p:spPr/>
        <p:txBody>
          <a:bodyPr/>
          <a:lstStyle/>
          <a:p>
            <a:endParaRPr lang="en-US"/>
          </a:p>
        </p:txBody>
      </p:sp>
      <p:pic>
        <p:nvPicPr>
          <p:cNvPr id="5" name="Picture 4" descr="development.jpg"/>
          <p:cNvPicPr>
            <a:picLocks noChangeAspect="1"/>
          </p:cNvPicPr>
          <p:nvPr/>
        </p:nvPicPr>
        <p:blipFill>
          <a:blip r:embed="rId3" cstate="print"/>
          <a:stretch>
            <a:fillRect/>
          </a:stretch>
        </p:blipFill>
        <p:spPr>
          <a:xfrm>
            <a:off x="304800" y="1524000"/>
            <a:ext cx="4408080" cy="3825807"/>
          </a:xfrm>
          <a:prstGeom prst="rect">
            <a:avLst/>
          </a:prstGeom>
        </p:spPr>
      </p:pic>
      <p:pic>
        <p:nvPicPr>
          <p:cNvPr id="6" name="Picture 5" descr="organization.jpg"/>
          <p:cNvPicPr>
            <a:picLocks noChangeAspect="1"/>
          </p:cNvPicPr>
          <p:nvPr/>
        </p:nvPicPr>
        <p:blipFill>
          <a:blip r:embed="rId4" cstate="print"/>
          <a:stretch>
            <a:fillRect/>
          </a:stretch>
        </p:blipFill>
        <p:spPr>
          <a:xfrm>
            <a:off x="4953000" y="1120248"/>
            <a:ext cx="3815327" cy="5029200"/>
          </a:xfrm>
          <a:prstGeom prst="rect">
            <a:avLst/>
          </a:prstGeom>
        </p:spPr>
      </p:pic>
    </p:spTree>
    <p:extLst>
      <p:ext uri="{BB962C8B-B14F-4D97-AF65-F5344CB8AC3E}">
        <p14:creationId xmlns:p14="http://schemas.microsoft.com/office/powerpoint/2010/main" val="1720764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1445" y="2279199"/>
            <a:ext cx="7806520" cy="769441"/>
          </a:xfrm>
          <a:prstGeom prst="rect">
            <a:avLst/>
          </a:prstGeom>
          <a:noFill/>
        </p:spPr>
        <p:txBody>
          <a:bodyPr wrap="square" rtlCol="0">
            <a:spAutoFit/>
          </a:bodyPr>
          <a:lstStyle/>
          <a:p>
            <a:pPr algn="ctr"/>
            <a:r>
              <a:rPr lang="en-US" sz="4400" dirty="0" smtClean="0">
                <a:solidFill>
                  <a:schemeClr val="bg1"/>
                </a:solidFill>
              </a:rPr>
              <a:t>Controlling Idea: Organization</a:t>
            </a:r>
            <a:endParaRPr lang="en-US" sz="4400" dirty="0">
              <a:solidFill>
                <a:schemeClr val="bg1"/>
              </a:solidFill>
            </a:endParaRPr>
          </a:p>
        </p:txBody>
      </p:sp>
    </p:spTree>
    <p:extLst>
      <p:ext uri="{BB962C8B-B14F-4D97-AF65-F5344CB8AC3E}">
        <p14:creationId xmlns:p14="http://schemas.microsoft.com/office/powerpoint/2010/main" val="24077076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0376" y="1296530"/>
            <a:ext cx="8475260" cy="4154984"/>
          </a:xfrm>
          <a:prstGeom prst="rect">
            <a:avLst/>
          </a:prstGeom>
          <a:noFill/>
        </p:spPr>
        <p:txBody>
          <a:bodyPr wrap="square" rtlCol="0">
            <a:spAutoFit/>
          </a:bodyPr>
          <a:lstStyle/>
          <a:p>
            <a:pPr algn="ctr"/>
            <a:r>
              <a:rPr lang="en-US" sz="4400" dirty="0" smtClean="0">
                <a:solidFill>
                  <a:schemeClr val="bg1"/>
                </a:solidFill>
              </a:rPr>
              <a:t>Analytically Score Paper X for Controlling Idea</a:t>
            </a:r>
          </a:p>
          <a:p>
            <a:pPr algn="ctr"/>
            <a:endParaRPr lang="en-US" sz="4400" dirty="0" smtClean="0">
              <a:solidFill>
                <a:schemeClr val="tx2"/>
              </a:solidFill>
            </a:endParaRPr>
          </a:p>
          <a:p>
            <a:pPr algn="ctr"/>
            <a:endParaRPr lang="en-US" sz="4400" dirty="0" smtClean="0">
              <a:solidFill>
                <a:schemeClr val="tx2"/>
              </a:solidFill>
            </a:endParaRPr>
          </a:p>
          <a:p>
            <a:pPr algn="ctr"/>
            <a:r>
              <a:rPr lang="en-US" sz="4400" dirty="0" smtClean="0">
                <a:solidFill>
                  <a:schemeClr val="bg1"/>
                </a:solidFill>
              </a:rPr>
              <a:t>Be aware of your thought process</a:t>
            </a:r>
            <a:endParaRPr lang="en-US" sz="4400" dirty="0">
              <a:solidFill>
                <a:schemeClr val="bg1"/>
              </a:solidFill>
            </a:endParaRPr>
          </a:p>
        </p:txBody>
      </p:sp>
    </p:spTree>
    <p:extLst>
      <p:ext uri="{BB962C8B-B14F-4D97-AF65-F5344CB8AC3E}">
        <p14:creationId xmlns:p14="http://schemas.microsoft.com/office/powerpoint/2010/main" val="216048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Share Scores</a:t>
            </a:r>
            <a:endParaRPr lang="en-US" dirty="0"/>
          </a:p>
        </p:txBody>
      </p:sp>
      <p:sp>
        <p:nvSpPr>
          <p:cNvPr id="5" name="Subtitle 4"/>
          <p:cNvSpPr>
            <a:spLocks noGrp="1"/>
          </p:cNvSpPr>
          <p:nvPr>
            <p:ph idx="1"/>
          </p:nvPr>
        </p:nvSpPr>
        <p:spPr/>
        <p:txBody>
          <a:bodyPr>
            <a:noAutofit/>
          </a:bodyPr>
          <a:lstStyle/>
          <a:p>
            <a:pPr algn="ctr"/>
            <a:r>
              <a:rPr lang="en-US" sz="4400" dirty="0" smtClean="0">
                <a:solidFill>
                  <a:schemeClr val="tx2"/>
                </a:solidFill>
              </a:rPr>
              <a:t>Come to agreement at your table on a score for controlling idea</a:t>
            </a:r>
            <a:endParaRPr lang="en-US" sz="4400" dirty="0">
              <a:solidFill>
                <a:schemeClr val="tx2"/>
              </a:solidFill>
            </a:endParaRPr>
          </a:p>
        </p:txBody>
      </p:sp>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478512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400" dirty="0" smtClean="0"/>
              <a:t>Who disagreed?</a:t>
            </a:r>
          </a:p>
          <a:p>
            <a:pPr marL="0" indent="0">
              <a:buNone/>
            </a:pPr>
            <a:endParaRPr lang="en-US" sz="900" dirty="0" smtClean="0"/>
          </a:p>
          <a:p>
            <a:r>
              <a:rPr lang="en-US" sz="2400" dirty="0" smtClean="0"/>
              <a:t>Who was able to come to agreement?</a:t>
            </a:r>
          </a:p>
          <a:p>
            <a:pPr marL="0" indent="0">
              <a:buNone/>
            </a:pPr>
            <a:endParaRPr lang="en-US" sz="900" dirty="0" smtClean="0"/>
          </a:p>
          <a:p>
            <a:r>
              <a:rPr lang="en-US" sz="2400" dirty="0" smtClean="0"/>
              <a:t>How did you do it?</a:t>
            </a:r>
          </a:p>
          <a:p>
            <a:pPr marL="0" indent="0">
              <a:buNone/>
            </a:pPr>
            <a:endParaRPr lang="en-US" sz="900" dirty="0" smtClean="0"/>
          </a:p>
          <a:p>
            <a:r>
              <a:rPr lang="en-US" sz="2400" dirty="0" smtClean="0"/>
              <a:t>What was it like to negotiate/make your case?</a:t>
            </a:r>
            <a:endParaRPr lang="en-US" sz="2400" dirty="0"/>
          </a:p>
        </p:txBody>
      </p:sp>
      <p:sp>
        <p:nvSpPr>
          <p:cNvPr id="5" name="Text Placeholder 4"/>
          <p:cNvSpPr>
            <a:spLocks noGrp="1"/>
          </p:cNvSpPr>
          <p:nvPr>
            <p:ph type="body" sz="quarter" idx="10"/>
          </p:nvPr>
        </p:nvSpPr>
        <p:spPr/>
        <p:txBody>
          <a:bodyPr/>
          <a:lstStyle/>
          <a:p>
            <a:endParaRPr lang="en-US"/>
          </a:p>
        </p:txBody>
      </p:sp>
      <p:sp>
        <p:nvSpPr>
          <p:cNvPr id="2" name="TextBox 1"/>
          <p:cNvSpPr txBox="1"/>
          <p:nvPr/>
        </p:nvSpPr>
        <p:spPr>
          <a:xfrm>
            <a:off x="457200" y="281039"/>
            <a:ext cx="8229600" cy="769441"/>
          </a:xfrm>
          <a:prstGeom prst="rect">
            <a:avLst/>
          </a:prstGeom>
          <a:noFill/>
        </p:spPr>
        <p:txBody>
          <a:bodyPr wrap="square" rtlCol="0">
            <a:spAutoFit/>
          </a:bodyPr>
          <a:lstStyle/>
          <a:p>
            <a:r>
              <a:rPr lang="en-US" sz="4400" dirty="0" smtClean="0">
                <a:solidFill>
                  <a:schemeClr val="bg1"/>
                </a:solidFill>
              </a:rPr>
              <a:t>Reflection on Scoring Process</a:t>
            </a:r>
            <a:endParaRPr lang="en-US" sz="4400" dirty="0">
              <a:solidFill>
                <a:schemeClr val="bg1"/>
              </a:solidFill>
            </a:endParaRPr>
          </a:p>
        </p:txBody>
      </p:sp>
    </p:spTree>
    <p:extLst>
      <p:ext uri="{BB962C8B-B14F-4D97-AF65-F5344CB8AC3E}">
        <p14:creationId xmlns:p14="http://schemas.microsoft.com/office/powerpoint/2010/main" val="17751760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tical Title 5"/>
          <p:cNvSpPr>
            <a:spLocks noGrp="1"/>
          </p:cNvSpPr>
          <p:nvPr>
            <p:ph type="title"/>
          </p:nvPr>
        </p:nvSpPr>
        <p:spPr/>
        <p:txBody>
          <a:bodyPr/>
          <a:lstStyle/>
          <a:p>
            <a:r>
              <a:rPr lang="en-US" dirty="0" smtClean="0"/>
              <a:t>Controlling Idea</a:t>
            </a:r>
            <a:endParaRPr lang="en-US" dirty="0"/>
          </a:p>
        </p:txBody>
      </p:sp>
      <p:sp>
        <p:nvSpPr>
          <p:cNvPr id="7" name="Vertical Text Placeholder 6"/>
          <p:cNvSpPr>
            <a:spLocks noGrp="1"/>
          </p:cNvSpPr>
          <p:nvPr>
            <p:ph idx="1"/>
          </p:nvPr>
        </p:nvSpPr>
        <p:spPr/>
        <p:txBody>
          <a:bodyPr>
            <a:noAutofit/>
          </a:bodyPr>
          <a:lstStyle/>
          <a:p>
            <a:r>
              <a:rPr lang="en-US" sz="3400" dirty="0" smtClean="0">
                <a:solidFill>
                  <a:schemeClr val="tx2"/>
                </a:solidFill>
              </a:rPr>
              <a:t>Look at the CONTROLLING IDEA element on the rubric.</a:t>
            </a:r>
          </a:p>
          <a:p>
            <a:pPr marL="0" indent="0">
              <a:buNone/>
            </a:pPr>
            <a:endParaRPr lang="en-US" sz="3400" dirty="0" smtClean="0">
              <a:solidFill>
                <a:schemeClr val="tx2"/>
              </a:solidFill>
            </a:endParaRPr>
          </a:p>
          <a:p>
            <a:r>
              <a:rPr lang="en-US" sz="3400" dirty="0" smtClean="0">
                <a:solidFill>
                  <a:schemeClr val="tx2"/>
                </a:solidFill>
              </a:rPr>
              <a:t>Highlight key vocabulary for </a:t>
            </a:r>
            <a:r>
              <a:rPr lang="en-US" sz="3400" b="1" dirty="0" smtClean="0">
                <a:solidFill>
                  <a:schemeClr val="tx2"/>
                </a:solidFill>
              </a:rPr>
              <a:t>proficient</a:t>
            </a:r>
            <a:r>
              <a:rPr lang="en-US" sz="3400" dirty="0" smtClean="0">
                <a:solidFill>
                  <a:schemeClr val="tx2"/>
                </a:solidFill>
              </a:rPr>
              <a:t>.  What are the defining characteristics?</a:t>
            </a:r>
          </a:p>
        </p:txBody>
      </p:sp>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98720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eff\Desktop\ci.jpg"/>
          <p:cNvPicPr>
            <a:picLocks noChangeAspect="1" noChangeArrowheads="1"/>
          </p:cNvPicPr>
          <p:nvPr/>
        </p:nvPicPr>
        <p:blipFill>
          <a:blip r:embed="rId3" cstate="print"/>
          <a:srcRect/>
          <a:stretch>
            <a:fillRect/>
          </a:stretch>
        </p:blipFill>
        <p:spPr bwMode="auto">
          <a:xfrm>
            <a:off x="-1" y="2441749"/>
            <a:ext cx="9209947" cy="1979439"/>
          </a:xfrm>
          <a:prstGeom prst="rect">
            <a:avLst/>
          </a:prstGeom>
          <a:noFill/>
        </p:spPr>
      </p:pic>
      <p:sp>
        <p:nvSpPr>
          <p:cNvPr id="6" name="Text Placeholder 5"/>
          <p:cNvSpPr>
            <a:spLocks noGrp="1"/>
          </p:cNvSpPr>
          <p:nvPr>
            <p:ph type="body" sz="quarter" idx="10"/>
          </p:nvPr>
        </p:nvSpPr>
        <p:spPr/>
        <p:txBody>
          <a:bodyPr/>
          <a:lstStyle/>
          <a:p>
            <a:endParaRPr lang="en-US"/>
          </a:p>
        </p:txBody>
      </p:sp>
      <p:sp>
        <p:nvSpPr>
          <p:cNvPr id="3" name="Slide Number Placeholder 2"/>
          <p:cNvSpPr>
            <a:spLocks noGrp="1"/>
          </p:cNvSpPr>
          <p:nvPr>
            <p:ph type="sldNum" sz="quarter" idx="4294967295"/>
          </p:nvPr>
        </p:nvSpPr>
        <p:spPr>
          <a:xfrm>
            <a:off x="8382000" y="5688013"/>
            <a:ext cx="762000" cy="365125"/>
          </a:xfrm>
          <a:prstGeom prst="rect">
            <a:avLst/>
          </a:prstGeom>
        </p:spPr>
        <p:txBody>
          <a:bodyPr/>
          <a:lstStyle/>
          <a:p>
            <a:fld id="{BFEBEB0A-9E3D-4B14-9782-E2AE3DA60D96}" type="slidenum">
              <a:rPr lang="en-US" smtClean="0"/>
              <a:pPr/>
              <a:t>27</a:t>
            </a:fld>
            <a:endParaRPr lang="en-US"/>
          </a:p>
        </p:txBody>
      </p:sp>
      <p:sp>
        <p:nvSpPr>
          <p:cNvPr id="4" name="Footer Placeholder 3"/>
          <p:cNvSpPr>
            <a:spLocks noGrp="1"/>
          </p:cNvSpPr>
          <p:nvPr>
            <p:ph type="ftr" sz="quarter" idx="4294967295"/>
          </p:nvPr>
        </p:nvSpPr>
        <p:spPr>
          <a:xfrm>
            <a:off x="0" y="6208713"/>
            <a:ext cx="4873625" cy="365125"/>
          </a:xfrm>
          <a:prstGeom prst="rect">
            <a:avLst/>
          </a:prstGeom>
        </p:spPr>
        <p:txBody>
          <a:bodyPr/>
          <a:lstStyle/>
          <a:p>
            <a:r>
              <a:rPr lang="en-US" smtClean="0"/>
              <a:t>April 1, 2013</a:t>
            </a:r>
            <a:endParaRPr lang="en-US"/>
          </a:p>
        </p:txBody>
      </p:sp>
    </p:spTree>
    <p:extLst>
      <p:ext uri="{BB962C8B-B14F-4D97-AF65-F5344CB8AC3E}">
        <p14:creationId xmlns:p14="http://schemas.microsoft.com/office/powerpoint/2010/main" val="12495525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tical Title 5"/>
          <p:cNvSpPr>
            <a:spLocks noGrp="1"/>
          </p:cNvSpPr>
          <p:nvPr>
            <p:ph type="title"/>
          </p:nvPr>
        </p:nvSpPr>
        <p:spPr/>
        <p:txBody>
          <a:bodyPr/>
          <a:lstStyle/>
          <a:p>
            <a:r>
              <a:rPr lang="en-US" dirty="0" smtClean="0"/>
              <a:t>Organization</a:t>
            </a:r>
            <a:endParaRPr lang="en-US" dirty="0"/>
          </a:p>
        </p:txBody>
      </p:sp>
      <p:sp>
        <p:nvSpPr>
          <p:cNvPr id="7" name="Vertical Text Placeholder 6"/>
          <p:cNvSpPr>
            <a:spLocks noGrp="1"/>
          </p:cNvSpPr>
          <p:nvPr>
            <p:ph idx="1"/>
          </p:nvPr>
        </p:nvSpPr>
        <p:spPr/>
        <p:txBody>
          <a:bodyPr>
            <a:noAutofit/>
          </a:bodyPr>
          <a:lstStyle/>
          <a:p>
            <a:r>
              <a:rPr lang="en-US" sz="3400" dirty="0" smtClean="0">
                <a:solidFill>
                  <a:schemeClr val="tx2"/>
                </a:solidFill>
              </a:rPr>
              <a:t>Look at the ORGANIZATION element on the rubric.</a:t>
            </a:r>
          </a:p>
          <a:p>
            <a:pPr marL="0" indent="0">
              <a:buNone/>
            </a:pPr>
            <a:endParaRPr lang="en-US" sz="3400" dirty="0" smtClean="0">
              <a:solidFill>
                <a:schemeClr val="tx2"/>
              </a:solidFill>
            </a:endParaRPr>
          </a:p>
          <a:p>
            <a:r>
              <a:rPr lang="en-US" sz="3400" dirty="0" smtClean="0">
                <a:solidFill>
                  <a:schemeClr val="tx2"/>
                </a:solidFill>
              </a:rPr>
              <a:t>Highlight key vocabulary for </a:t>
            </a:r>
            <a:r>
              <a:rPr lang="en-US" sz="3400" b="1" dirty="0" smtClean="0">
                <a:solidFill>
                  <a:schemeClr val="tx2"/>
                </a:solidFill>
              </a:rPr>
              <a:t>proficient</a:t>
            </a:r>
            <a:r>
              <a:rPr lang="en-US" sz="3400" dirty="0" smtClean="0">
                <a:solidFill>
                  <a:schemeClr val="tx2"/>
                </a:solidFill>
              </a:rPr>
              <a:t>.  What are the defining characteristics?</a:t>
            </a:r>
          </a:p>
        </p:txBody>
      </p:sp>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73908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eff\Desktop\org.jpg"/>
          <p:cNvPicPr>
            <a:picLocks noChangeAspect="1" noChangeArrowheads="1"/>
          </p:cNvPicPr>
          <p:nvPr/>
        </p:nvPicPr>
        <p:blipFill>
          <a:blip r:embed="rId3" cstate="print"/>
          <a:srcRect/>
          <a:stretch>
            <a:fillRect/>
          </a:stretch>
        </p:blipFill>
        <p:spPr bwMode="auto">
          <a:xfrm>
            <a:off x="58410" y="1641475"/>
            <a:ext cx="8934865" cy="2778134"/>
          </a:xfrm>
          <a:prstGeom prst="rect">
            <a:avLst/>
          </a:prstGeom>
          <a:noFill/>
        </p:spPr>
      </p:pic>
      <p:sp>
        <p:nvSpPr>
          <p:cNvPr id="6" name="Rectangle 5"/>
          <p:cNvSpPr/>
          <p:nvPr/>
        </p:nvSpPr>
        <p:spPr>
          <a:xfrm>
            <a:off x="7652610" y="4198036"/>
            <a:ext cx="1260281" cy="276999"/>
          </a:xfrm>
          <a:prstGeom prst="rect">
            <a:avLst/>
          </a:prstGeom>
        </p:spPr>
        <p:txBody>
          <a:bodyPr wrap="square">
            <a:spAutoFit/>
          </a:bodyPr>
          <a:lstStyle/>
          <a:p>
            <a:pPr lvl="0"/>
            <a:r>
              <a:rPr lang="en-US" sz="1200" dirty="0" smtClean="0">
                <a:solidFill>
                  <a:schemeClr val="tx1">
                    <a:lumMod val="65000"/>
                    <a:lumOff val="35000"/>
                  </a:schemeClr>
                </a:solidFill>
                <a:latin typeface="Arial" pitchFamily="34" charset="0"/>
                <a:cs typeface="Arial" pitchFamily="34" charset="0"/>
              </a:rPr>
              <a:t>of the argument</a:t>
            </a:r>
            <a:endParaRPr lang="en-US" sz="1200" dirty="0">
              <a:solidFill>
                <a:schemeClr val="tx1">
                  <a:lumMod val="65000"/>
                  <a:lumOff val="35000"/>
                </a:schemeClr>
              </a:solidFill>
              <a:latin typeface="Arial" pitchFamily="34" charset="0"/>
              <a:cs typeface="Arial" pitchFamily="34" charset="0"/>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75428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III Outcomes</a:t>
            </a:r>
            <a:endParaRPr lang="en-US" dirty="0"/>
          </a:p>
        </p:txBody>
      </p:sp>
      <p:sp>
        <p:nvSpPr>
          <p:cNvPr id="3" name="Content Placeholder 2"/>
          <p:cNvSpPr>
            <a:spLocks noGrp="1"/>
          </p:cNvSpPr>
          <p:nvPr>
            <p:ph idx="1"/>
          </p:nvPr>
        </p:nvSpPr>
        <p:spPr/>
        <p:txBody>
          <a:bodyPr>
            <a:normAutofit/>
          </a:bodyPr>
          <a:lstStyle/>
          <a:p>
            <a:r>
              <a:rPr lang="en-US" sz="2400" dirty="0" smtClean="0"/>
              <a:t>Deeper understanding and skill using the LDC Rubric to score student work</a:t>
            </a:r>
          </a:p>
          <a:p>
            <a:pPr marL="0" indent="0">
              <a:buNone/>
            </a:pPr>
            <a:endParaRPr lang="en-US" sz="900" dirty="0" smtClean="0"/>
          </a:p>
          <a:p>
            <a:r>
              <a:rPr lang="en-US" sz="2400" dirty="0" smtClean="0"/>
              <a:t>Construction of a carefully </a:t>
            </a:r>
            <a:r>
              <a:rPr lang="en-US" sz="2400" u="sng" dirty="0" smtClean="0"/>
              <a:t>aligned</a:t>
            </a:r>
            <a:r>
              <a:rPr lang="en-US" sz="2400" dirty="0" smtClean="0"/>
              <a:t> module</a:t>
            </a:r>
          </a:p>
          <a:p>
            <a:pPr marL="0" indent="0">
              <a:buNone/>
            </a:pPr>
            <a:endParaRPr lang="en-US" sz="900" dirty="0" smtClean="0"/>
          </a:p>
          <a:p>
            <a:r>
              <a:rPr lang="en-US" sz="2400" dirty="0" smtClean="0"/>
              <a:t>Reflection on areas for further development</a:t>
            </a:r>
          </a:p>
          <a:p>
            <a:pPr marL="0" indent="0">
              <a:buNone/>
            </a:pPr>
            <a:endParaRPr lang="en-US" sz="900" dirty="0" smtClean="0"/>
          </a:p>
          <a:p>
            <a:r>
              <a:rPr lang="en-US" sz="2400" dirty="0" smtClean="0"/>
              <a:t>Reflection on today’s learning</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261452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1445" y="1201003"/>
            <a:ext cx="7970292" cy="2800767"/>
          </a:xfrm>
          <a:prstGeom prst="rect">
            <a:avLst/>
          </a:prstGeom>
          <a:noFill/>
        </p:spPr>
        <p:txBody>
          <a:bodyPr wrap="square" rtlCol="0">
            <a:spAutoFit/>
          </a:bodyPr>
          <a:lstStyle/>
          <a:p>
            <a:r>
              <a:rPr lang="en-US" sz="4400" dirty="0" smtClean="0">
                <a:solidFill>
                  <a:schemeClr val="bg1"/>
                </a:solidFill>
              </a:rPr>
              <a:t>Now, analytically score Paper X for organization.</a:t>
            </a:r>
          </a:p>
          <a:p>
            <a:endParaRPr lang="en-US" sz="4400" dirty="0">
              <a:solidFill>
                <a:schemeClr val="bg1"/>
              </a:solidFill>
            </a:endParaRPr>
          </a:p>
          <a:p>
            <a:r>
              <a:rPr lang="en-US" sz="4400" dirty="0" smtClean="0">
                <a:solidFill>
                  <a:schemeClr val="bg1"/>
                </a:solidFill>
              </a:rPr>
              <a:t>Share out scores at the table.</a:t>
            </a:r>
            <a:endParaRPr lang="en-US" sz="4400" dirty="0">
              <a:solidFill>
                <a:schemeClr val="bg1"/>
              </a:solidFill>
            </a:endParaRPr>
          </a:p>
        </p:txBody>
      </p:sp>
    </p:spTree>
    <p:extLst>
      <p:ext uri="{BB962C8B-B14F-4D97-AF65-F5344CB8AC3E}">
        <p14:creationId xmlns:p14="http://schemas.microsoft.com/office/powerpoint/2010/main" val="28550355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8085" y="2030480"/>
            <a:ext cx="6564573" cy="769441"/>
          </a:xfrm>
          <a:prstGeom prst="rect">
            <a:avLst/>
          </a:prstGeom>
          <a:noFill/>
        </p:spPr>
        <p:txBody>
          <a:bodyPr wrap="square" rtlCol="0">
            <a:spAutoFit/>
          </a:bodyPr>
          <a:lstStyle/>
          <a:p>
            <a:pPr algn="ctr"/>
            <a:r>
              <a:rPr lang="en-US" sz="4400" dirty="0" smtClean="0">
                <a:solidFill>
                  <a:schemeClr val="bg1"/>
                </a:solidFill>
              </a:rPr>
              <a:t>Organization: 2.5</a:t>
            </a:r>
            <a:endParaRPr lang="en-US" sz="4400" dirty="0">
              <a:solidFill>
                <a:schemeClr val="bg1"/>
              </a:solidFill>
            </a:endParaRPr>
          </a:p>
        </p:txBody>
      </p:sp>
    </p:spTree>
    <p:extLst>
      <p:ext uri="{BB962C8B-B14F-4D97-AF65-F5344CB8AC3E}">
        <p14:creationId xmlns:p14="http://schemas.microsoft.com/office/powerpoint/2010/main" val="37983659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Reflect…..</a:t>
            </a:r>
            <a:endParaRPr lang="en-US" dirty="0"/>
          </a:p>
        </p:txBody>
      </p:sp>
      <p:sp>
        <p:nvSpPr>
          <p:cNvPr id="5" name="Content Placeholder 4"/>
          <p:cNvSpPr>
            <a:spLocks noGrp="1"/>
          </p:cNvSpPr>
          <p:nvPr>
            <p:ph idx="1"/>
          </p:nvPr>
        </p:nvSpPr>
        <p:spPr/>
        <p:txBody>
          <a:bodyPr>
            <a:noAutofit/>
          </a:bodyPr>
          <a:lstStyle/>
          <a:p>
            <a:r>
              <a:rPr lang="en-US" sz="2400" dirty="0" smtClean="0"/>
              <a:t>What are the differences between how you arrived at the original letter grade and how you determined the scores for the two elements?</a:t>
            </a:r>
          </a:p>
          <a:p>
            <a:pPr marL="0" indent="0">
              <a:buNone/>
            </a:pPr>
            <a:endParaRPr lang="en-US" sz="900" dirty="0" smtClean="0"/>
          </a:p>
          <a:p>
            <a:r>
              <a:rPr lang="en-US" sz="2400" dirty="0" smtClean="0"/>
              <a:t>What if any biases did you notice in your thinking?</a:t>
            </a:r>
          </a:p>
          <a:p>
            <a:pPr marL="0" indent="0">
              <a:buNone/>
            </a:pPr>
            <a:endParaRPr lang="en-US" sz="900" dirty="0" smtClean="0"/>
          </a:p>
          <a:p>
            <a:r>
              <a:rPr lang="en-US" sz="2400" dirty="0" smtClean="0"/>
              <a:t>What type of feedback might you give to this student?</a:t>
            </a:r>
            <a:endParaRPr lang="en-US" sz="2400" dirty="0"/>
          </a:p>
        </p:txBody>
      </p:sp>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80689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400" b="0" dirty="0" smtClean="0"/>
              <a:t>Paper Y</a:t>
            </a:r>
            <a:endParaRPr lang="en-US" sz="4400" b="0" dirty="0"/>
          </a:p>
        </p:txBody>
      </p:sp>
      <p:sp>
        <p:nvSpPr>
          <p:cNvPr id="5" name="Text Placeholder 4"/>
          <p:cNvSpPr>
            <a:spLocks noGrp="1"/>
          </p:cNvSpPr>
          <p:nvPr>
            <p:ph type="body" idx="1"/>
          </p:nvPr>
        </p:nvSpPr>
        <p:spPr/>
        <p:txBody>
          <a:bodyPr>
            <a:noAutofit/>
          </a:bodyPr>
          <a:lstStyle/>
          <a:p>
            <a:pPr algn="ctr"/>
            <a:r>
              <a:rPr lang="en-US" sz="4400" dirty="0" smtClean="0">
                <a:solidFill>
                  <a:schemeClr val="bg1"/>
                </a:solidFill>
              </a:rPr>
              <a:t>Controlling Idea &amp; Organization</a:t>
            </a:r>
            <a:endParaRPr lang="en-US" sz="4400" dirty="0">
              <a:solidFill>
                <a:schemeClr val="bg1"/>
              </a:solidFill>
            </a:endParaRPr>
          </a:p>
        </p:txBody>
      </p:sp>
    </p:spTree>
    <p:extLst>
      <p:ext uri="{BB962C8B-B14F-4D97-AF65-F5344CB8AC3E}">
        <p14:creationId xmlns:p14="http://schemas.microsoft.com/office/powerpoint/2010/main" val="4868144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Scoring Anchor Papers</a:t>
            </a:r>
            <a:endParaRPr lang="en-US" dirty="0"/>
          </a:p>
        </p:txBody>
      </p:sp>
      <p:sp>
        <p:nvSpPr>
          <p:cNvPr id="10" name="Content Placeholder 9"/>
          <p:cNvSpPr>
            <a:spLocks noGrp="1"/>
          </p:cNvSpPr>
          <p:nvPr>
            <p:ph idx="1"/>
          </p:nvPr>
        </p:nvSpPr>
        <p:spPr/>
        <p:txBody>
          <a:bodyPr>
            <a:normAutofit/>
          </a:bodyPr>
          <a:lstStyle/>
          <a:p>
            <a:r>
              <a:rPr lang="en-US" sz="2400" dirty="0" smtClean="0"/>
              <a:t>Working individually, score the set of anchor papers you’ve been given.</a:t>
            </a:r>
          </a:p>
          <a:p>
            <a:pPr lvl="1"/>
            <a:r>
              <a:rPr lang="en-US" sz="2400" dirty="0" smtClean="0"/>
              <a:t>Analytically for all elements</a:t>
            </a:r>
          </a:p>
          <a:p>
            <a:pPr lvl="1"/>
            <a:r>
              <a:rPr lang="en-US" sz="2400" dirty="0" smtClean="0"/>
              <a:t>Holistic score for all elements</a:t>
            </a:r>
          </a:p>
          <a:p>
            <a:pPr lvl="1"/>
            <a:r>
              <a:rPr lang="en-US" sz="2400" dirty="0" smtClean="0"/>
              <a:t>Be ready to share your scores with 3-4 others in your group</a:t>
            </a:r>
          </a:p>
          <a:p>
            <a:pPr lvl="1"/>
            <a:r>
              <a:rPr lang="en-US" sz="2400" dirty="0" smtClean="0"/>
              <a:t>Discuss your differences and reach agreement</a:t>
            </a:r>
          </a:p>
          <a:p>
            <a:pPr lvl="1"/>
            <a:r>
              <a:rPr lang="en-US" sz="2400" dirty="0" smtClean="0"/>
              <a:t>Compare your scores with the “official scores” that will be given to you when you’re done</a:t>
            </a:r>
            <a:endParaRPr lang="en-US" sz="2400" dirty="0"/>
          </a:p>
        </p:txBody>
      </p:sp>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651709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Summary</a:t>
            </a:r>
            <a:endParaRPr lang="en-US" dirty="0"/>
          </a:p>
        </p:txBody>
      </p:sp>
      <p:sp>
        <p:nvSpPr>
          <p:cNvPr id="3" name="Content Placeholder 2"/>
          <p:cNvSpPr>
            <a:spLocks noGrp="1"/>
          </p:cNvSpPr>
          <p:nvPr>
            <p:ph idx="1"/>
          </p:nvPr>
        </p:nvSpPr>
        <p:spPr/>
        <p:txBody>
          <a:bodyPr>
            <a:noAutofit/>
          </a:bodyPr>
          <a:lstStyle/>
          <a:p>
            <a:pPr marL="0" indent="0">
              <a:buNone/>
            </a:pPr>
            <a:r>
              <a:rPr lang="en-US" sz="2400" dirty="0" smtClean="0"/>
              <a:t>After reading the “Definitions of Scoring Elements”, the Argumentation Rubric or the Information/Explanatory Rubric, and practicing scoring, write a brief explanation regarding why it is important to use the LDC rubric as it is written and not change it.</a:t>
            </a:r>
            <a:endParaRPr lang="en-US" sz="24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72274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Student Work</a:t>
            </a:r>
            <a:endParaRPr lang="en-US" dirty="0"/>
          </a:p>
        </p:txBody>
      </p:sp>
      <p:sp>
        <p:nvSpPr>
          <p:cNvPr id="3" name="Content Placeholder 2"/>
          <p:cNvSpPr>
            <a:spLocks noGrp="1"/>
          </p:cNvSpPr>
          <p:nvPr>
            <p:ph idx="1"/>
          </p:nvPr>
        </p:nvSpPr>
        <p:spPr/>
        <p:txBody>
          <a:bodyPr>
            <a:normAutofit/>
          </a:bodyPr>
          <a:lstStyle/>
          <a:p>
            <a:r>
              <a:rPr lang="en-US" sz="2400" dirty="0" smtClean="0"/>
              <a:t>Break into groups of three by content</a:t>
            </a:r>
          </a:p>
          <a:p>
            <a:pPr marL="0" indent="0">
              <a:buNone/>
            </a:pPr>
            <a:endParaRPr lang="en-US" sz="900" dirty="0" smtClean="0"/>
          </a:p>
          <a:p>
            <a:r>
              <a:rPr lang="en-US" sz="2400" dirty="0" smtClean="0"/>
              <a:t>Score the student papers using the appropriate rubric</a:t>
            </a:r>
          </a:p>
          <a:p>
            <a:pPr marL="0" indent="0">
              <a:buNone/>
            </a:pPr>
            <a:endParaRPr lang="en-US" sz="900" dirty="0" smtClean="0"/>
          </a:p>
          <a:p>
            <a:r>
              <a:rPr lang="en-US" sz="2400" dirty="0" smtClean="0"/>
              <a:t>For each element, write a description, using language from the rubric, about why you scored it as you did (e.g., why was it a 2 or 2.5 and not a 3?)</a:t>
            </a:r>
          </a:p>
          <a:p>
            <a:endParaRPr lang="en-US" sz="24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004561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Reflecting on Practice</a:t>
            </a:r>
            <a:endParaRPr lang="en-US" dirty="0"/>
          </a:p>
        </p:txBody>
      </p:sp>
      <p:sp>
        <p:nvSpPr>
          <p:cNvPr id="3" name="Content Placeholder 2"/>
          <p:cNvSpPr>
            <a:spLocks noGrp="1"/>
          </p:cNvSpPr>
          <p:nvPr>
            <p:ph idx="1"/>
          </p:nvPr>
        </p:nvSpPr>
        <p:spPr/>
        <p:txBody>
          <a:bodyPr/>
          <a:lstStyle/>
          <a:p>
            <a:r>
              <a:rPr lang="en-US" sz="2400" dirty="0" smtClean="0"/>
              <a:t>Complete the Self-Reflection worksheet</a:t>
            </a:r>
          </a:p>
          <a:p>
            <a:pPr marL="0" indent="0">
              <a:buNone/>
            </a:pPr>
            <a:endParaRPr lang="en-US" sz="900" dirty="0" smtClean="0"/>
          </a:p>
          <a:p>
            <a:r>
              <a:rPr lang="en-US" sz="2400" dirty="0" smtClean="0"/>
              <a:t>On the back, write your story of how LDC has worked for you</a:t>
            </a:r>
          </a:p>
          <a:p>
            <a:pPr marL="0" indent="0">
              <a:buNone/>
            </a:pPr>
            <a:endParaRPr lang="en-US" sz="900" dirty="0" smtClean="0"/>
          </a:p>
          <a:p>
            <a:r>
              <a:rPr lang="en-US" sz="2400" dirty="0" smtClean="0"/>
              <a:t>This is your Exit Ticket for lunch</a:t>
            </a:r>
            <a:endParaRPr lang="en-US" sz="24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37702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Speed-Dating with Mini-Tasks</a:t>
            </a:r>
            <a:endParaRPr lang="en-US" dirty="0"/>
          </a:p>
        </p:txBody>
      </p:sp>
      <p:sp>
        <p:nvSpPr>
          <p:cNvPr id="3" name="Content Placeholder 2"/>
          <p:cNvSpPr>
            <a:spLocks noGrp="1"/>
          </p:cNvSpPr>
          <p:nvPr>
            <p:ph idx="1"/>
          </p:nvPr>
        </p:nvSpPr>
        <p:spPr/>
        <p:txBody>
          <a:bodyPr/>
          <a:lstStyle/>
          <a:p>
            <a:r>
              <a:rPr lang="en-US" sz="2400" dirty="0" smtClean="0"/>
              <a:t>Pick the most effective mini-task from your module</a:t>
            </a:r>
          </a:p>
          <a:p>
            <a:pPr marL="0" indent="0">
              <a:buNone/>
            </a:pPr>
            <a:endParaRPr lang="en-US" sz="900" dirty="0" smtClean="0"/>
          </a:p>
          <a:p>
            <a:r>
              <a:rPr lang="en-US" sz="2400" dirty="0" smtClean="0"/>
              <a:t>Write notes to yourself on the Mini-Task Template</a:t>
            </a:r>
          </a:p>
          <a:p>
            <a:pPr marL="0" indent="0">
              <a:buNone/>
            </a:pPr>
            <a:endParaRPr lang="en-US" sz="900" dirty="0" smtClean="0"/>
          </a:p>
          <a:p>
            <a:r>
              <a:rPr lang="en-US" sz="2400" dirty="0" smtClean="0"/>
              <a:t>In 5 minutes, share/exchange with another person</a:t>
            </a:r>
          </a:p>
          <a:p>
            <a:pPr marL="0" indent="0">
              <a:buNone/>
            </a:pPr>
            <a:endParaRPr lang="en-US" sz="900" dirty="0" smtClean="0"/>
          </a:p>
          <a:p>
            <a:r>
              <a:rPr lang="en-US" sz="2400" dirty="0" smtClean="0"/>
              <a:t>Switch pairs and share/exchange with a different person</a:t>
            </a:r>
            <a:endParaRPr lang="en-US" sz="24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23819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1350297" y="1369025"/>
            <a:ext cx="1813718" cy="461665"/>
          </a:xfrm>
          <a:prstGeom prst="rect">
            <a:avLst/>
          </a:prstGeom>
          <a:noFill/>
        </p:spPr>
        <p:txBody>
          <a:bodyPr wrap="none" rtlCol="0">
            <a:spAutoFit/>
          </a:bodyPr>
          <a:lstStyle/>
          <a:p>
            <a:r>
              <a:rPr lang="en-US" sz="2400" dirty="0" smtClean="0">
                <a:solidFill>
                  <a:srgbClr val="FFFFFF"/>
                </a:solidFill>
              </a:rPr>
              <a:t>Training Tool</a:t>
            </a:r>
            <a:endParaRPr lang="en-US" sz="2400" dirty="0">
              <a:solidFill>
                <a:srgbClr val="FFFFFF"/>
              </a:solidFill>
            </a:endParaRPr>
          </a:p>
        </p:txBody>
      </p:sp>
      <p:sp>
        <p:nvSpPr>
          <p:cNvPr id="37" name="TextBox 36"/>
          <p:cNvSpPr txBox="1"/>
          <p:nvPr/>
        </p:nvSpPr>
        <p:spPr>
          <a:xfrm>
            <a:off x="565907" y="1366671"/>
            <a:ext cx="8360815" cy="5216813"/>
          </a:xfrm>
          <a:prstGeom prst="rect">
            <a:avLst/>
          </a:prstGeom>
          <a:noFill/>
        </p:spPr>
        <p:txBody>
          <a:bodyPr wrap="none" rtlCol="0">
            <a:spAutoFit/>
          </a:bodyPr>
          <a:lstStyle/>
          <a:p>
            <a:pPr marL="342900" indent="-342900">
              <a:buFont typeface="Arial"/>
              <a:buChar char="•"/>
            </a:pPr>
            <a:r>
              <a:rPr lang="en-US" sz="2400" dirty="0" smtClean="0">
                <a:solidFill>
                  <a:schemeClr val="tx2"/>
                </a:solidFill>
              </a:rPr>
              <a:t>Is worthy of 2 - 4 weeks of instruction</a:t>
            </a:r>
          </a:p>
          <a:p>
            <a:endParaRPr lang="en-US" sz="900" dirty="0" smtClean="0">
              <a:solidFill>
                <a:schemeClr val="tx2"/>
              </a:solidFill>
            </a:endParaRPr>
          </a:p>
          <a:p>
            <a:pPr marL="342900" indent="-342900">
              <a:buFont typeface="Arial"/>
              <a:buChar char="•"/>
            </a:pPr>
            <a:r>
              <a:rPr lang="en-US" sz="2400" dirty="0" smtClean="0">
                <a:solidFill>
                  <a:schemeClr val="tx2"/>
                </a:solidFill>
              </a:rPr>
              <a:t>Asks students to grapple with an important question</a:t>
            </a:r>
          </a:p>
          <a:p>
            <a:r>
              <a:rPr lang="en-US" sz="2400" dirty="0" smtClean="0">
                <a:solidFill>
                  <a:schemeClr val="tx2"/>
                </a:solidFill>
              </a:rPr>
              <a:t>    or topic</a:t>
            </a:r>
          </a:p>
          <a:p>
            <a:endParaRPr lang="en-US" sz="900" dirty="0" smtClean="0">
              <a:solidFill>
                <a:schemeClr val="tx2"/>
              </a:solidFill>
            </a:endParaRPr>
          </a:p>
          <a:p>
            <a:pPr marL="342900" indent="-342900">
              <a:buFont typeface="Arial"/>
              <a:buChar char="•"/>
            </a:pPr>
            <a:r>
              <a:rPr lang="en-US" sz="2400" dirty="0" smtClean="0">
                <a:solidFill>
                  <a:schemeClr val="tx2"/>
                </a:solidFill>
              </a:rPr>
              <a:t>Provides opportunities to address text complexity</a:t>
            </a:r>
          </a:p>
          <a:p>
            <a:r>
              <a:rPr lang="en-US" sz="2400" dirty="0" smtClean="0">
                <a:solidFill>
                  <a:schemeClr val="tx2"/>
                </a:solidFill>
              </a:rPr>
              <a:t>    &amp; the use of informational texts as indicated in the CCSS</a:t>
            </a:r>
          </a:p>
          <a:p>
            <a:endParaRPr lang="en-US" sz="900" dirty="0" smtClean="0">
              <a:solidFill>
                <a:schemeClr val="tx2"/>
              </a:solidFill>
            </a:endParaRPr>
          </a:p>
          <a:p>
            <a:pPr marL="342900" indent="-342900">
              <a:buFont typeface="Arial"/>
              <a:buChar char="•"/>
            </a:pPr>
            <a:r>
              <a:rPr lang="en-US" sz="2400" dirty="0" smtClean="0">
                <a:solidFill>
                  <a:schemeClr val="tx2"/>
                </a:solidFill>
              </a:rPr>
              <a:t>Has students working in the most effective discourse/text </a:t>
            </a:r>
          </a:p>
          <a:p>
            <a:r>
              <a:rPr lang="en-US" sz="2400" dirty="0">
                <a:solidFill>
                  <a:schemeClr val="tx2"/>
                </a:solidFill>
              </a:rPr>
              <a:t> </a:t>
            </a:r>
            <a:r>
              <a:rPr lang="en-US" sz="2400" dirty="0" smtClean="0">
                <a:solidFill>
                  <a:schemeClr val="tx2"/>
                </a:solidFill>
              </a:rPr>
              <a:t>   structure</a:t>
            </a:r>
          </a:p>
          <a:p>
            <a:endParaRPr lang="en-US" sz="900" dirty="0" smtClean="0">
              <a:solidFill>
                <a:schemeClr val="tx2"/>
              </a:solidFill>
            </a:endParaRPr>
          </a:p>
          <a:p>
            <a:pPr marL="342900" indent="-342900">
              <a:buFont typeface="Arial"/>
              <a:buChar char="•"/>
            </a:pPr>
            <a:r>
              <a:rPr lang="en-US" sz="2400" dirty="0" smtClean="0">
                <a:solidFill>
                  <a:schemeClr val="tx2"/>
                </a:solidFill>
              </a:rPr>
              <a:t>Evolves from a rigorous text dependent question</a:t>
            </a:r>
          </a:p>
          <a:p>
            <a:endParaRPr lang="en-US" sz="900" dirty="0" smtClean="0">
              <a:solidFill>
                <a:schemeClr val="tx2"/>
              </a:solidFill>
            </a:endParaRPr>
          </a:p>
          <a:p>
            <a:pPr marL="342900" indent="-342900">
              <a:buFont typeface="Arial"/>
              <a:buChar char="•"/>
            </a:pPr>
            <a:r>
              <a:rPr lang="en-US" sz="2400" dirty="0" smtClean="0">
                <a:solidFill>
                  <a:schemeClr val="tx2"/>
                </a:solidFill>
              </a:rPr>
              <a:t>Provides for an authentic audience</a:t>
            </a:r>
          </a:p>
          <a:p>
            <a:endParaRPr lang="en-US" sz="2400" dirty="0">
              <a:solidFill>
                <a:schemeClr val="tx2"/>
              </a:solidFill>
            </a:endParaRPr>
          </a:p>
          <a:p>
            <a:pPr marL="342900" indent="-342900">
              <a:buFont typeface="Arial"/>
              <a:buChar char="•"/>
            </a:pPr>
            <a:endParaRPr lang="en-US" sz="2400" dirty="0" smtClean="0">
              <a:solidFill>
                <a:schemeClr val="tx2"/>
              </a:solidFill>
            </a:endParaRPr>
          </a:p>
          <a:p>
            <a:endParaRPr lang="en-US" sz="2400" dirty="0">
              <a:solidFill>
                <a:schemeClr val="tx2"/>
              </a:solidFill>
            </a:endParaRPr>
          </a:p>
        </p:txBody>
      </p:sp>
      <p:sp>
        <p:nvSpPr>
          <p:cNvPr id="2" name="TextBox 1"/>
          <p:cNvSpPr txBox="1"/>
          <p:nvPr/>
        </p:nvSpPr>
        <p:spPr>
          <a:xfrm>
            <a:off x="548151" y="17490"/>
            <a:ext cx="8270543" cy="1077218"/>
          </a:xfrm>
          <a:prstGeom prst="rect">
            <a:avLst/>
          </a:prstGeom>
          <a:noFill/>
        </p:spPr>
        <p:txBody>
          <a:bodyPr wrap="square" rtlCol="0">
            <a:spAutoFit/>
          </a:bodyPr>
          <a:lstStyle/>
          <a:p>
            <a:r>
              <a:rPr lang="en-US" sz="3200" dirty="0">
                <a:solidFill>
                  <a:schemeClr val="bg1"/>
                </a:solidFill>
              </a:rPr>
              <a:t>When Reviewing Your Teaching </a:t>
            </a:r>
            <a:r>
              <a:rPr lang="en-US" sz="3200" dirty="0" smtClean="0">
                <a:solidFill>
                  <a:schemeClr val="bg1"/>
                </a:solidFill>
              </a:rPr>
              <a:t>Task, </a:t>
            </a:r>
            <a:r>
              <a:rPr lang="en-US" sz="3200" dirty="0">
                <a:solidFill>
                  <a:schemeClr val="bg1"/>
                </a:solidFill>
              </a:rPr>
              <a:t>Determine if </a:t>
            </a:r>
            <a:r>
              <a:rPr lang="en-US" sz="3200" dirty="0" smtClean="0">
                <a:solidFill>
                  <a:schemeClr val="bg1"/>
                </a:solidFill>
              </a:rPr>
              <a:t>it:</a:t>
            </a:r>
            <a:endParaRPr lang="en-US" sz="3200" dirty="0">
              <a:solidFill>
                <a:schemeClr val="bg1"/>
              </a:solidFill>
            </a:endParaRPr>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285679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Where Am I Now with LDC?</a:t>
            </a:r>
            <a:endParaRPr lang="en-US" dirty="0"/>
          </a:p>
        </p:txBody>
      </p:sp>
      <p:sp>
        <p:nvSpPr>
          <p:cNvPr id="3" name="Content Placeholder 2"/>
          <p:cNvSpPr>
            <a:spLocks noGrp="1"/>
          </p:cNvSpPr>
          <p:nvPr>
            <p:ph idx="1"/>
          </p:nvPr>
        </p:nvSpPr>
        <p:spPr/>
        <p:txBody>
          <a:bodyPr/>
          <a:lstStyle/>
          <a:p>
            <a:r>
              <a:rPr lang="en-US" sz="2400" smtClean="0"/>
              <a:t>Complete the hand-out, “I-Can” to self-assess where you are now</a:t>
            </a:r>
          </a:p>
          <a:p>
            <a:pPr marL="0" indent="0">
              <a:buNone/>
            </a:pPr>
            <a:endParaRPr lang="en-US" sz="900" smtClean="0"/>
          </a:p>
          <a:p>
            <a:r>
              <a:rPr lang="en-US" sz="2400" smtClean="0"/>
              <a:t>At the bottom of the hand-out, list the personal goals you have for today</a:t>
            </a:r>
          </a:p>
          <a:p>
            <a:pPr marL="0" indent="0">
              <a:buNone/>
            </a:pPr>
            <a:endParaRPr lang="en-US" sz="900" smtClean="0"/>
          </a:p>
          <a:p>
            <a:r>
              <a:rPr lang="en-US" sz="2400" smtClean="0"/>
              <a:t>Share with a partner</a:t>
            </a:r>
          </a:p>
          <a:p>
            <a:pPr marL="0" indent="0">
              <a:buNone/>
            </a:pPr>
            <a:endParaRPr lang="en-US" sz="900" smtClean="0"/>
          </a:p>
          <a:p>
            <a:r>
              <a:rPr lang="en-US" sz="2400" smtClean="0"/>
              <a:t>Identify priorities from table to share with whole group</a:t>
            </a:r>
          </a:p>
          <a:p>
            <a:endParaRPr lang="en-US" sz="2400" dirty="0"/>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048500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50" y="2130535"/>
            <a:ext cx="8229600" cy="992904"/>
          </a:xfrm>
        </p:spPr>
        <p:txBody>
          <a:bodyPr>
            <a:normAutofit fontScale="90000"/>
          </a:bodyPr>
          <a:lstStyle/>
          <a:p>
            <a:pPr algn="ctr"/>
            <a:r>
              <a:rPr lang="en-US" sz="3400" dirty="0" smtClean="0">
                <a:solidFill>
                  <a:schemeClr val="tx1"/>
                </a:solidFill>
              </a:rPr>
              <a:t>Always double-check the teaching task you have chosen to determine that it is the correct one !</a:t>
            </a:r>
            <a:endParaRPr lang="en-US" sz="3400" dirty="0">
              <a:solidFill>
                <a:schemeClr val="tx1"/>
              </a:solidFill>
            </a:endParaRPr>
          </a:p>
        </p:txBody>
      </p:sp>
      <p:sp>
        <p:nvSpPr>
          <p:cNvPr id="5" name="Text Placeholder 4"/>
          <p:cNvSpPr>
            <a:spLocks noGrp="1"/>
          </p:cNvSpPr>
          <p:nvPr>
            <p:ph type="body" sz="quarter" idx="10"/>
          </p:nvPr>
        </p:nvSpPr>
        <p:spPr/>
        <p:txBody>
          <a:bodyPr/>
          <a:lstStyle/>
          <a:p>
            <a:endParaRPr lang="en-US"/>
          </a:p>
        </p:txBody>
      </p:sp>
      <p:sp>
        <p:nvSpPr>
          <p:cNvPr id="3" name="TextBox 2"/>
          <p:cNvSpPr txBox="1"/>
          <p:nvPr/>
        </p:nvSpPr>
        <p:spPr>
          <a:xfrm>
            <a:off x="358420" y="193587"/>
            <a:ext cx="5438698" cy="769441"/>
          </a:xfrm>
          <a:prstGeom prst="rect">
            <a:avLst/>
          </a:prstGeom>
          <a:noFill/>
        </p:spPr>
        <p:txBody>
          <a:bodyPr wrap="square" rtlCol="0">
            <a:spAutoFit/>
          </a:bodyPr>
          <a:lstStyle/>
          <a:p>
            <a:r>
              <a:rPr lang="en-US" sz="4400" dirty="0">
                <a:solidFill>
                  <a:schemeClr val="bg1"/>
                </a:solidFill>
              </a:rPr>
              <a:t>A Reminder</a:t>
            </a:r>
          </a:p>
        </p:txBody>
      </p:sp>
    </p:spTree>
    <p:extLst>
      <p:ext uri="{BB962C8B-B14F-4D97-AF65-F5344CB8AC3E}">
        <p14:creationId xmlns:p14="http://schemas.microsoft.com/office/powerpoint/2010/main" val="41097129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Reviewing and Aligning Modules</a:t>
            </a:r>
            <a:endParaRPr lang="en-US" dirty="0"/>
          </a:p>
        </p:txBody>
      </p:sp>
      <p:sp>
        <p:nvSpPr>
          <p:cNvPr id="3" name="Content Placeholder 2"/>
          <p:cNvSpPr>
            <a:spLocks noGrp="1"/>
          </p:cNvSpPr>
          <p:nvPr>
            <p:ph idx="1"/>
          </p:nvPr>
        </p:nvSpPr>
        <p:spPr/>
        <p:txBody>
          <a:bodyPr/>
          <a:lstStyle/>
          <a:p>
            <a:r>
              <a:rPr lang="en-US" sz="2400" dirty="0" smtClean="0"/>
              <a:t>Goals of this session:</a:t>
            </a:r>
          </a:p>
          <a:p>
            <a:pPr lvl="1"/>
            <a:r>
              <a:rPr lang="en-US" sz="2400" dirty="0" smtClean="0"/>
              <a:t>Review your module using the Informal Module Review/Alignment Chart</a:t>
            </a:r>
          </a:p>
          <a:p>
            <a:pPr lvl="1"/>
            <a:r>
              <a:rPr lang="en-US" sz="2400" dirty="0" smtClean="0"/>
              <a:t>Identify changes you need to make in this module or in developing the next one so that it is aligned.</a:t>
            </a:r>
          </a:p>
          <a:p>
            <a:pPr lvl="1"/>
            <a:r>
              <a:rPr lang="en-US" sz="2400" dirty="0" smtClean="0"/>
              <a:t>Refer to the handout, “Module Reminders!”</a:t>
            </a:r>
          </a:p>
          <a:p>
            <a:pPr lvl="1"/>
            <a:r>
              <a:rPr lang="en-US" sz="2400" dirty="0" smtClean="0"/>
              <a:t>Refer to the Module Review and Feedback Form when needed. </a:t>
            </a:r>
          </a:p>
          <a:p>
            <a:pPr lvl="1"/>
            <a:endParaRPr lang="en-US" sz="24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87776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Reviewing your Module</a:t>
            </a:r>
            <a:endParaRPr lang="en-US" dirty="0"/>
          </a:p>
        </p:txBody>
      </p:sp>
      <p:sp>
        <p:nvSpPr>
          <p:cNvPr id="3" name="Content Placeholder 2"/>
          <p:cNvSpPr>
            <a:spLocks noGrp="1"/>
          </p:cNvSpPr>
          <p:nvPr>
            <p:ph idx="1"/>
          </p:nvPr>
        </p:nvSpPr>
        <p:spPr/>
        <p:txBody>
          <a:bodyPr/>
          <a:lstStyle/>
          <a:p>
            <a:pPr marL="0" indent="0" algn="ctr">
              <a:buNone/>
            </a:pPr>
            <a:r>
              <a:rPr lang="en-US" dirty="0" smtClean="0"/>
              <a:t>Find a partner and each share your completed chart.</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61985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Products</a:t>
            </a:r>
            <a:endParaRPr lang="en-US" dirty="0"/>
          </a:p>
        </p:txBody>
      </p:sp>
      <p:sp>
        <p:nvSpPr>
          <p:cNvPr id="3" name="Content Placeholder 2"/>
          <p:cNvSpPr>
            <a:spLocks noGrp="1"/>
          </p:cNvSpPr>
          <p:nvPr>
            <p:ph idx="1"/>
          </p:nvPr>
        </p:nvSpPr>
        <p:spPr/>
        <p:txBody>
          <a:bodyPr/>
          <a:lstStyle/>
          <a:p>
            <a:r>
              <a:rPr lang="en-US" sz="2400" dirty="0" smtClean="0"/>
              <a:t>Review the materials in the packet on Writing Products</a:t>
            </a:r>
          </a:p>
          <a:p>
            <a:pPr marL="0" indent="0">
              <a:buNone/>
            </a:pPr>
            <a:endParaRPr lang="en-US" sz="900" dirty="0" smtClean="0"/>
          </a:p>
          <a:p>
            <a:r>
              <a:rPr lang="en-US" sz="2400" dirty="0" smtClean="0"/>
              <a:t>Examine your Teaching Task and identify what authentic product and audience you could use (not essay or report)</a:t>
            </a:r>
          </a:p>
          <a:p>
            <a:pPr marL="0" indent="0">
              <a:buNone/>
            </a:pPr>
            <a:endParaRPr lang="en-US" sz="900" dirty="0" smtClean="0"/>
          </a:p>
          <a:p>
            <a:r>
              <a:rPr lang="en-US" sz="2400" dirty="0" smtClean="0"/>
              <a:t>Complete this sentence:  </a:t>
            </a:r>
            <a:r>
              <a:rPr lang="en-US" sz="2400" i="1" dirty="0" smtClean="0"/>
              <a:t>I chose ____________(writing product) because my task requires ____________ (type of writing) in _________________ (what discipline, e.g., ELA, SS, </a:t>
            </a:r>
            <a:r>
              <a:rPr lang="en-US" sz="2400" i="1" dirty="0" err="1" smtClean="0"/>
              <a:t>Sci</a:t>
            </a:r>
            <a:r>
              <a:rPr lang="en-US" sz="2400" i="1" dirty="0" smtClean="0"/>
              <a:t>)</a:t>
            </a:r>
            <a:endParaRPr lang="en-US" sz="24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99887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Final Task</a:t>
            </a:r>
            <a:endParaRPr lang="en-US" dirty="0"/>
          </a:p>
        </p:txBody>
      </p:sp>
      <p:sp>
        <p:nvSpPr>
          <p:cNvPr id="7" name="Content Placeholder 6"/>
          <p:cNvSpPr>
            <a:spLocks noGrp="1"/>
          </p:cNvSpPr>
          <p:nvPr>
            <p:ph idx="1"/>
          </p:nvPr>
        </p:nvSpPr>
        <p:spPr/>
        <p:txBody>
          <a:bodyPr/>
          <a:lstStyle/>
          <a:p>
            <a:pPr marL="0" indent="0">
              <a:buNone/>
            </a:pPr>
            <a:r>
              <a:rPr lang="en-US" sz="2400" dirty="0" smtClean="0"/>
              <a:t>After having participated in the LDC training sessions and reading the materials provided, write a “quick write” that describes what in your instructional practice will remain the same and what will be different.  In addition, explain how these instructional decisions align with the expectations of the Colorado Teacher Evaluation Rubric. Cite examples from your recall of the training and materials.</a:t>
            </a:r>
            <a:endParaRPr lang="en-US" sz="2400" dirty="0"/>
          </a:p>
        </p:txBody>
      </p:sp>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17754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Work!</a:t>
            </a:r>
            <a:endParaRPr lang="en-US" dirty="0"/>
          </a:p>
        </p:txBody>
      </p:sp>
      <p:sp>
        <p:nvSpPr>
          <p:cNvPr id="3" name="Content Placeholder 2"/>
          <p:cNvSpPr>
            <a:spLocks noGrp="1"/>
          </p:cNvSpPr>
          <p:nvPr>
            <p:ph idx="1"/>
          </p:nvPr>
        </p:nvSpPr>
        <p:spPr/>
        <p:txBody>
          <a:bodyPr/>
          <a:lstStyle/>
          <a:p>
            <a:r>
              <a:rPr lang="en-US" sz="2400" dirty="0" smtClean="0"/>
              <a:t>With the time left, either:</a:t>
            </a:r>
          </a:p>
          <a:p>
            <a:pPr lvl="1"/>
            <a:r>
              <a:rPr lang="en-US" sz="2400" dirty="0" smtClean="0"/>
              <a:t>Revise one of your existing modules to  reflect what you have learned today</a:t>
            </a:r>
          </a:p>
          <a:p>
            <a:pPr marL="457200" lvl="1" indent="0">
              <a:buNone/>
            </a:pPr>
            <a:endParaRPr lang="en-US" sz="900" dirty="0" smtClean="0"/>
          </a:p>
          <a:p>
            <a:pPr lvl="1"/>
            <a:r>
              <a:rPr lang="en-US" sz="2400" dirty="0" smtClean="0"/>
              <a:t>Select a published module from MC and “clone” it, reflecting what you have learned today</a:t>
            </a:r>
          </a:p>
          <a:p>
            <a:pPr marL="457200" lvl="1" indent="0">
              <a:buNone/>
            </a:pPr>
            <a:endParaRPr lang="en-US" sz="900" dirty="0" smtClean="0"/>
          </a:p>
          <a:p>
            <a:pPr lvl="1"/>
            <a:r>
              <a:rPr lang="en-US" sz="2400" dirty="0" smtClean="0"/>
              <a:t>Begin a new module, reflecting what you have learned today</a:t>
            </a:r>
            <a:endParaRPr lang="en-US" sz="24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3791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Self-Reflection</a:t>
            </a:r>
            <a:endParaRPr lang="en-US" dirty="0"/>
          </a:p>
        </p:txBody>
      </p:sp>
      <p:sp>
        <p:nvSpPr>
          <p:cNvPr id="3" name="Content Placeholder 2"/>
          <p:cNvSpPr>
            <a:spLocks noGrp="1"/>
          </p:cNvSpPr>
          <p:nvPr>
            <p:ph idx="1"/>
          </p:nvPr>
        </p:nvSpPr>
        <p:spPr/>
        <p:txBody>
          <a:bodyPr/>
          <a:lstStyle/>
          <a:p>
            <a:r>
              <a:rPr lang="en-US" sz="2400" dirty="0" smtClean="0"/>
              <a:t>Go back to your “I-Can” statements from this morning and rate yourself based on where  you are now</a:t>
            </a:r>
            <a:endParaRPr lang="en-US" sz="2400" dirty="0"/>
          </a:p>
          <a:p>
            <a:pPr marL="0" indent="0">
              <a:buNone/>
            </a:pPr>
            <a:endParaRPr lang="en-US" sz="900" dirty="0" smtClean="0"/>
          </a:p>
          <a:p>
            <a:r>
              <a:rPr lang="en-US" sz="2400" dirty="0"/>
              <a:t>Your Quick Write and the completed Evaluation Form are your exit slips for </a:t>
            </a:r>
            <a:r>
              <a:rPr lang="en-US" sz="2400" dirty="0" smtClean="0"/>
              <a:t>today</a:t>
            </a:r>
            <a:endParaRPr lang="en-US" sz="2400" dirty="0"/>
          </a:p>
          <a:p>
            <a:endParaRPr lang="en-US" sz="2400" dirty="0" smtClean="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34511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149" y="1883401"/>
            <a:ext cx="8256895" cy="2308324"/>
          </a:xfrm>
          <a:prstGeom prst="rect">
            <a:avLst/>
          </a:prstGeom>
          <a:noFill/>
        </p:spPr>
        <p:txBody>
          <a:bodyPr wrap="square" rtlCol="0">
            <a:spAutoFit/>
          </a:bodyPr>
          <a:lstStyle/>
          <a:p>
            <a:pPr marL="342900" indent="-342900">
              <a:buFont typeface="Arial" pitchFamily="34" charset="0"/>
              <a:buChar char="•"/>
            </a:pPr>
            <a:r>
              <a:rPr lang="en-US" dirty="0">
                <a:solidFill>
                  <a:schemeClr val="tx2"/>
                </a:solidFill>
              </a:rPr>
              <a:t>Improve understanding of the argumentation rubric by identifying key vocab for 2 of the elements</a:t>
            </a:r>
          </a:p>
          <a:p>
            <a:pPr marL="342900" indent="-342900">
              <a:buFont typeface="Arial" pitchFamily="34" charset="0"/>
              <a:buChar char="•"/>
            </a:pPr>
            <a:endParaRPr lang="en-US" dirty="0">
              <a:solidFill>
                <a:schemeClr val="tx2"/>
              </a:solidFill>
            </a:endParaRPr>
          </a:p>
          <a:p>
            <a:pPr marL="342900" indent="-342900">
              <a:buFont typeface="Arial" pitchFamily="34" charset="0"/>
              <a:buChar char="•"/>
            </a:pPr>
            <a:r>
              <a:rPr lang="en-US" dirty="0">
                <a:solidFill>
                  <a:schemeClr val="tx2"/>
                </a:solidFill>
              </a:rPr>
              <a:t>Develop common approach and vocabulary by scoring writing samples and discussing in groups</a:t>
            </a:r>
          </a:p>
          <a:p>
            <a:endParaRPr lang="en-US" dirty="0"/>
          </a:p>
        </p:txBody>
      </p:sp>
      <p:sp>
        <p:nvSpPr>
          <p:cNvPr id="3" name="Title 2"/>
          <p:cNvSpPr>
            <a:spLocks noGrp="1"/>
          </p:cNvSpPr>
          <p:nvPr>
            <p:ph type="title"/>
          </p:nvPr>
        </p:nvSpPr>
        <p:spPr/>
        <p:txBody>
          <a:bodyPr/>
          <a:lstStyle/>
          <a:p>
            <a:r>
              <a:rPr lang="en-US" dirty="0"/>
              <a:t>Learning </a:t>
            </a:r>
            <a:r>
              <a:rPr lang="en-US" dirty="0" smtClean="0"/>
              <a:t>Targets</a:t>
            </a:r>
            <a:endParaRPr lang="en-US" dirty="0"/>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911363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X</a:t>
            </a:r>
            <a:endParaRPr lang="en-US" dirty="0"/>
          </a:p>
        </p:txBody>
      </p:sp>
      <p:sp>
        <p:nvSpPr>
          <p:cNvPr id="5" name="Text Placeholder 4"/>
          <p:cNvSpPr>
            <a:spLocks noGrp="1"/>
          </p:cNvSpPr>
          <p:nvPr>
            <p:ph type="body" sz="quarter" idx="10"/>
          </p:nvPr>
        </p:nvSpPr>
        <p:spPr/>
        <p:txBody>
          <a:bodyPr/>
          <a:lstStyle/>
          <a:p>
            <a:endParaRPr lang="en-US"/>
          </a:p>
        </p:txBody>
      </p:sp>
      <p:sp>
        <p:nvSpPr>
          <p:cNvPr id="3" name="TextBox 2"/>
          <p:cNvSpPr txBox="1"/>
          <p:nvPr/>
        </p:nvSpPr>
        <p:spPr>
          <a:xfrm>
            <a:off x="313899" y="1965263"/>
            <a:ext cx="8488907" cy="2492990"/>
          </a:xfrm>
          <a:prstGeom prst="rect">
            <a:avLst/>
          </a:prstGeom>
          <a:noFill/>
        </p:spPr>
        <p:txBody>
          <a:bodyPr wrap="square" rtlCol="0">
            <a:spAutoFit/>
          </a:bodyPr>
          <a:lstStyle/>
          <a:p>
            <a:pPr marL="342900" indent="-342900">
              <a:buFont typeface="Arial" pitchFamily="34" charset="0"/>
              <a:buChar char="•"/>
            </a:pPr>
            <a:r>
              <a:rPr lang="en-US" dirty="0">
                <a:solidFill>
                  <a:schemeClr val="tx2"/>
                </a:solidFill>
              </a:rPr>
              <a:t>Read Paper X on your </a:t>
            </a:r>
            <a:r>
              <a:rPr lang="en-US" dirty="0" smtClean="0">
                <a:solidFill>
                  <a:schemeClr val="tx2"/>
                </a:solidFill>
              </a:rPr>
              <a:t>own</a:t>
            </a:r>
          </a:p>
          <a:p>
            <a:endParaRPr lang="en-US" sz="900" dirty="0">
              <a:solidFill>
                <a:schemeClr val="tx2"/>
              </a:solidFill>
            </a:endParaRPr>
          </a:p>
          <a:p>
            <a:pPr marL="171450" indent="-171450">
              <a:buFont typeface="Arial" pitchFamily="34" charset="0"/>
              <a:buChar char="•"/>
            </a:pPr>
            <a:endParaRPr lang="en-US" sz="900" dirty="0">
              <a:solidFill>
                <a:schemeClr val="tx2"/>
              </a:solidFill>
            </a:endParaRPr>
          </a:p>
          <a:p>
            <a:pPr marL="342900" indent="-342900">
              <a:buFont typeface="Arial" pitchFamily="34" charset="0"/>
              <a:buChar char="•"/>
            </a:pPr>
            <a:r>
              <a:rPr lang="en-US" dirty="0">
                <a:solidFill>
                  <a:schemeClr val="tx2"/>
                </a:solidFill>
              </a:rPr>
              <a:t>Assign a </a:t>
            </a:r>
            <a:r>
              <a:rPr lang="en-US" dirty="0" smtClean="0">
                <a:solidFill>
                  <a:schemeClr val="tx2"/>
                </a:solidFill>
              </a:rPr>
              <a:t>score: </a:t>
            </a:r>
            <a:r>
              <a:rPr lang="en-US" dirty="0">
                <a:solidFill>
                  <a:schemeClr val="tx2"/>
                </a:solidFill>
              </a:rPr>
              <a:t>A, B, C, D, or </a:t>
            </a:r>
            <a:r>
              <a:rPr lang="en-US" dirty="0" smtClean="0">
                <a:solidFill>
                  <a:schemeClr val="tx2"/>
                </a:solidFill>
              </a:rPr>
              <a:t>F</a:t>
            </a:r>
          </a:p>
          <a:p>
            <a:endParaRPr lang="en-US" sz="900" dirty="0">
              <a:solidFill>
                <a:schemeClr val="tx2"/>
              </a:solidFill>
            </a:endParaRPr>
          </a:p>
          <a:p>
            <a:pPr marL="171450" indent="-171450">
              <a:buFont typeface="Arial" pitchFamily="34" charset="0"/>
              <a:buChar char="•"/>
            </a:pPr>
            <a:endParaRPr lang="en-US" sz="900" dirty="0">
              <a:solidFill>
                <a:schemeClr val="tx2"/>
              </a:solidFill>
            </a:endParaRPr>
          </a:p>
          <a:p>
            <a:pPr marL="342900" indent="-342900">
              <a:buFont typeface="Arial" pitchFamily="34" charset="0"/>
              <a:buChar char="•"/>
            </a:pPr>
            <a:r>
              <a:rPr lang="en-US" dirty="0">
                <a:solidFill>
                  <a:schemeClr val="tx2"/>
                </a:solidFill>
              </a:rPr>
              <a:t>Place a post-it on the chart in the column that corresponds to your </a:t>
            </a:r>
            <a:r>
              <a:rPr lang="en-US" dirty="0" smtClean="0">
                <a:solidFill>
                  <a:schemeClr val="tx2"/>
                </a:solidFill>
              </a:rPr>
              <a:t>score</a:t>
            </a:r>
            <a:endParaRPr lang="en-US" dirty="0">
              <a:solidFill>
                <a:schemeClr val="tx2"/>
              </a:solidFill>
            </a:endParaRPr>
          </a:p>
          <a:p>
            <a:endParaRPr lang="en-US" dirty="0"/>
          </a:p>
        </p:txBody>
      </p:sp>
    </p:spTree>
    <p:extLst>
      <p:ext uri="{BB962C8B-B14F-4D97-AF65-F5344CB8AC3E}">
        <p14:creationId xmlns:p14="http://schemas.microsoft.com/office/powerpoint/2010/main" val="3837894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027" y="168570"/>
            <a:ext cx="8349358" cy="992904"/>
          </a:xfrm>
        </p:spPr>
        <p:txBody>
          <a:bodyPr>
            <a:normAutofit/>
          </a:bodyPr>
          <a:lstStyle/>
          <a:p>
            <a:r>
              <a:rPr lang="en-US" sz="2800" dirty="0" smtClean="0"/>
              <a:t>Speak with your group and justify why you scored the way you did</a:t>
            </a:r>
            <a:endParaRPr lang="en-US" sz="2800" dirty="0"/>
          </a:p>
        </p:txBody>
      </p:sp>
      <p:sp>
        <p:nvSpPr>
          <p:cNvPr id="4" name="Text Placeholder 3"/>
          <p:cNvSpPr>
            <a:spLocks noGrp="1"/>
          </p:cNvSpPr>
          <p:nvPr>
            <p:ph type="body" sz="quarter" idx="10"/>
          </p:nvPr>
        </p:nvSpPr>
        <p:spPr/>
        <p:txBody>
          <a:bodyPr/>
          <a:lstStyle/>
          <a:p>
            <a:endParaRPr lang="en-US"/>
          </a:p>
        </p:txBody>
      </p:sp>
      <p:pic>
        <p:nvPicPr>
          <p:cNvPr id="5" name="Picture 2" descr="http://police.fullerton.edu/images/evidence.jpg"/>
          <p:cNvPicPr>
            <a:picLocks noChangeAspect="1" noChangeArrowheads="1"/>
          </p:cNvPicPr>
          <p:nvPr/>
        </p:nvPicPr>
        <p:blipFill>
          <a:blip r:embed="rId3" cstate="print"/>
          <a:srcRect/>
          <a:stretch>
            <a:fillRect/>
          </a:stretch>
        </p:blipFill>
        <p:spPr bwMode="auto">
          <a:xfrm>
            <a:off x="2836634" y="1575846"/>
            <a:ext cx="3473450" cy="3475038"/>
          </a:xfrm>
          <a:prstGeom prst="rect">
            <a:avLst/>
          </a:prstGeom>
          <a:noFill/>
          <a:ln w="9525">
            <a:noFill/>
            <a:miter lim="800000"/>
            <a:headEnd/>
            <a:tailEnd/>
          </a:ln>
        </p:spPr>
      </p:pic>
    </p:spTree>
    <p:extLst>
      <p:ext uri="{BB962C8B-B14F-4D97-AF65-F5344CB8AC3E}">
        <p14:creationId xmlns:p14="http://schemas.microsoft.com/office/powerpoint/2010/main" val="3426148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noAutofit/>
          </a:bodyPr>
          <a:lstStyle/>
          <a:p>
            <a:r>
              <a:rPr dirty="0" smtClean="0">
                <a:ln>
                  <a:noFill/>
                </a:ln>
              </a:rPr>
              <a:t>LDC Rubrics – Scoring</a:t>
            </a:r>
          </a:p>
        </p:txBody>
      </p:sp>
      <p:sp>
        <p:nvSpPr>
          <p:cNvPr id="3" name="Content Placeholder 2"/>
          <p:cNvSpPr>
            <a:spLocks noGrp="1"/>
          </p:cNvSpPr>
          <p:nvPr>
            <p:ph idx="1"/>
          </p:nvPr>
        </p:nvSpPr>
        <p:spPr/>
        <p:txBody>
          <a:bodyPr>
            <a:normAutofit/>
          </a:bodyPr>
          <a:lstStyle/>
          <a:p>
            <a:pPr marL="0" indent="0">
              <a:lnSpc>
                <a:spcPct val="100000"/>
              </a:lnSpc>
              <a:buNone/>
              <a:defRPr/>
            </a:pPr>
            <a:r>
              <a:rPr lang="en-US" sz="2400" dirty="0" smtClean="0">
                <a:cs typeface="ＭＳ Ｐゴシック" charset="0"/>
              </a:rPr>
              <a:t>The </a:t>
            </a:r>
            <a:r>
              <a:rPr lang="en-US" sz="2400" dirty="0">
                <a:cs typeface="ＭＳ Ｐゴシック" charset="0"/>
              </a:rPr>
              <a:t>LDC rubric is constructed for classroom use and to provide feedback to students and teachers. It is </a:t>
            </a:r>
            <a:r>
              <a:rPr lang="en-US" sz="2400" dirty="0" smtClean="0">
                <a:cs typeface="ＭＳ Ｐゴシック" charset="0"/>
              </a:rPr>
              <a:t>for feedback.  It is </a:t>
            </a:r>
            <a:r>
              <a:rPr lang="en-US" sz="2400" dirty="0">
                <a:cs typeface="ＭＳ Ｐゴシック" charset="0"/>
              </a:rPr>
              <a:t>not a summative </a:t>
            </a:r>
            <a:r>
              <a:rPr lang="en-US" sz="2400" dirty="0" smtClean="0">
                <a:cs typeface="ＭＳ Ｐゴシック" charset="0"/>
              </a:rPr>
              <a:t>rubric, </a:t>
            </a:r>
            <a:r>
              <a:rPr lang="en-US" sz="2400" dirty="0">
                <a:cs typeface="ＭＳ Ｐゴシック" charset="0"/>
              </a:rPr>
              <a:t>as </a:t>
            </a:r>
            <a:r>
              <a:rPr lang="en-US" sz="2400" dirty="0" smtClean="0">
                <a:cs typeface="ＭＳ Ｐゴシック" charset="0"/>
              </a:rPr>
              <a:t>might be </a:t>
            </a:r>
            <a:r>
              <a:rPr lang="en-US" sz="2400" dirty="0">
                <a:cs typeface="ＭＳ Ｐゴシック" charset="0"/>
              </a:rPr>
              <a:t>used in state exams to measure a set of absolute criteria</a:t>
            </a:r>
            <a:r>
              <a:rPr lang="en-US" sz="2400" dirty="0" smtClean="0">
                <a:cs typeface="ＭＳ Ｐゴシック" charset="0"/>
              </a:rPr>
              <a:t>.</a:t>
            </a:r>
            <a:endParaRPr lang="en-US" sz="2400" dirty="0">
              <a:cs typeface="ＭＳ Ｐゴシック" charset="0"/>
            </a:endParaRPr>
          </a:p>
        </p:txBody>
      </p:sp>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2583696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noAutofit/>
          </a:bodyPr>
          <a:lstStyle/>
          <a:p>
            <a:r>
              <a:rPr dirty="0" smtClean="0">
                <a:ln>
                  <a:noFill/>
                </a:ln>
              </a:rPr>
              <a:t>LDC Rubrics – Scoring</a:t>
            </a:r>
          </a:p>
        </p:txBody>
      </p:sp>
      <p:sp>
        <p:nvSpPr>
          <p:cNvPr id="3" name="Content Placeholder 2"/>
          <p:cNvSpPr>
            <a:spLocks noGrp="1"/>
          </p:cNvSpPr>
          <p:nvPr>
            <p:ph idx="1"/>
          </p:nvPr>
        </p:nvSpPr>
        <p:spPr/>
        <p:txBody>
          <a:bodyPr>
            <a:normAutofit/>
          </a:bodyPr>
          <a:lstStyle/>
          <a:p>
            <a:pPr marL="0" indent="0">
              <a:lnSpc>
                <a:spcPct val="100000"/>
              </a:lnSpc>
              <a:buNone/>
              <a:defRPr/>
            </a:pPr>
            <a:r>
              <a:rPr lang="en-US" sz="2400" dirty="0" smtClean="0">
                <a:cs typeface="ＭＳ Ｐゴシック" charset="0"/>
              </a:rPr>
              <a:t>It </a:t>
            </a:r>
            <a:r>
              <a:rPr lang="en-US" sz="2400" dirty="0">
                <a:cs typeface="ＭＳ Ｐゴシック" charset="0"/>
              </a:rPr>
              <a:t>helps students know expectations before the </a:t>
            </a:r>
            <a:r>
              <a:rPr lang="en-US" sz="2400" dirty="0" smtClean="0">
                <a:cs typeface="ＭＳ Ｐゴシック" charset="0"/>
              </a:rPr>
              <a:t>task is completed, and </a:t>
            </a:r>
            <a:r>
              <a:rPr lang="en-US" sz="2400" dirty="0">
                <a:cs typeface="ＭＳ Ｐゴシック" charset="0"/>
              </a:rPr>
              <a:t>where their strengths and weaknesses are after the task is </a:t>
            </a:r>
            <a:r>
              <a:rPr lang="en-US" sz="2400" dirty="0" smtClean="0">
                <a:cs typeface="ＭＳ Ｐゴシック" charset="0"/>
              </a:rPr>
              <a:t>completed.</a:t>
            </a:r>
          </a:p>
          <a:p>
            <a:pPr marL="0" indent="0">
              <a:buFont typeface="Wingdings" pitchFamily="2" charset="2"/>
              <a:buNone/>
              <a:defRPr/>
            </a:pPr>
            <a:endParaRPr lang="en-US" sz="2400" dirty="0">
              <a:cs typeface="ＭＳ Ｐゴシック" charset="0"/>
            </a:endParaRPr>
          </a:p>
          <a:p>
            <a:pPr marL="0" indent="0">
              <a:buNone/>
              <a:defRPr/>
            </a:pPr>
            <a:endParaRPr lang="en-US" sz="2400" dirty="0">
              <a:cs typeface="ＭＳ Ｐゴシック" charset="0"/>
            </a:endParaRPr>
          </a:p>
        </p:txBody>
      </p:sp>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65210664"/>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CEI">
      <a:dk1>
        <a:sysClr val="windowText" lastClr="000000"/>
      </a:dk1>
      <a:lt1>
        <a:sysClr val="window" lastClr="FFFFFF"/>
      </a:lt1>
      <a:dk2>
        <a:srgbClr val="505050"/>
      </a:dk2>
      <a:lt2>
        <a:srgbClr val="EEECE1"/>
      </a:lt2>
      <a:accent1>
        <a:srgbClr val="80778E"/>
      </a:accent1>
      <a:accent2>
        <a:srgbClr val="7D9050"/>
      </a:accent2>
      <a:accent3>
        <a:srgbClr val="ECB320"/>
      </a:accent3>
      <a:accent4>
        <a:srgbClr val="A16220"/>
      </a:accent4>
      <a:accent5>
        <a:srgbClr val="646464"/>
      </a:accent5>
      <a:accent6>
        <a:srgbClr val="7F7F7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2">
          <a:schemeClr val="accent5"/>
        </a:lnRef>
        <a:fillRef idx="1">
          <a:schemeClr val="lt1"/>
        </a:fillRef>
        <a:effectRef idx="0">
          <a:schemeClr val="accent5"/>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TotalTime>
  <Words>2782</Words>
  <Application>Microsoft Office PowerPoint</Application>
  <PresentationFormat>On-screen Show (4:3)</PresentationFormat>
  <Paragraphs>326</Paragraphs>
  <Slides>46</Slides>
  <Notes>37</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Literacy Design Collaborative</vt:lpstr>
      <vt:lpstr>PowerPoint Presentation</vt:lpstr>
      <vt:lpstr>Session III Outcomes</vt:lpstr>
      <vt:lpstr>Where Am I Now with LDC?</vt:lpstr>
      <vt:lpstr>Learning Targets</vt:lpstr>
      <vt:lpstr>Paper X</vt:lpstr>
      <vt:lpstr>Speak with your group and justify why you scored the way you did</vt:lpstr>
      <vt:lpstr>LDC Rubrics – Scoring</vt:lpstr>
      <vt:lpstr>LDC Rubrics – Scoring</vt:lpstr>
      <vt:lpstr>LDC Rubrics – Scoring</vt:lpstr>
      <vt:lpstr>LDC Rubrics – Scoring</vt:lpstr>
      <vt:lpstr>PowerPoint Presentation</vt:lpstr>
      <vt:lpstr>Principles of Scoring</vt:lpstr>
      <vt:lpstr>Principles of Scoring</vt:lpstr>
      <vt:lpstr>7 Scoring Elements</vt:lpstr>
      <vt:lpstr>PowerPoint Presentation</vt:lpstr>
      <vt:lpstr>What is the Purpose of the  LDC Rubric?</vt:lpstr>
      <vt:lpstr>Defining the Elements</vt:lpstr>
      <vt:lpstr>PowerPoint Presentation</vt:lpstr>
      <vt:lpstr>Unpacking the Rubric</vt:lpstr>
      <vt:lpstr>Student Examples</vt:lpstr>
      <vt:lpstr>PowerPoint Presentation</vt:lpstr>
      <vt:lpstr>PowerPoint Presentation</vt:lpstr>
      <vt:lpstr>Share Scores</vt:lpstr>
      <vt:lpstr>PowerPoint Presentation</vt:lpstr>
      <vt:lpstr>Controlling Idea</vt:lpstr>
      <vt:lpstr>PowerPoint Presentation</vt:lpstr>
      <vt:lpstr>Organization</vt:lpstr>
      <vt:lpstr>PowerPoint Presentation</vt:lpstr>
      <vt:lpstr>PowerPoint Presentation</vt:lpstr>
      <vt:lpstr>PowerPoint Presentation</vt:lpstr>
      <vt:lpstr>Reflect…..</vt:lpstr>
      <vt:lpstr>Paper Y</vt:lpstr>
      <vt:lpstr>Scoring Anchor Papers</vt:lpstr>
      <vt:lpstr>Scoring Summary</vt:lpstr>
      <vt:lpstr>Scoring Student Work</vt:lpstr>
      <vt:lpstr>Reflecting on Practice</vt:lpstr>
      <vt:lpstr>Speed-Dating with Mini-Tasks</vt:lpstr>
      <vt:lpstr>PowerPoint Presentation</vt:lpstr>
      <vt:lpstr>Always double-check the teaching task you have chosen to determine that it is the correct one !</vt:lpstr>
      <vt:lpstr>Reviewing and Aligning Modules</vt:lpstr>
      <vt:lpstr>Reviewing your Module</vt:lpstr>
      <vt:lpstr>Writing Products</vt:lpstr>
      <vt:lpstr>A Final Task</vt:lpstr>
      <vt:lpstr>Time to Work!</vt:lpstr>
      <vt:lpstr>Self-Reflection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Bakke-O'Neill</dc:creator>
  <cp:lastModifiedBy>Sarah Paterson</cp:lastModifiedBy>
  <cp:revision>15</cp:revision>
  <dcterms:created xsi:type="dcterms:W3CDTF">2014-03-07T02:25:26Z</dcterms:created>
  <dcterms:modified xsi:type="dcterms:W3CDTF">2014-03-27T18:28:38Z</dcterms:modified>
</cp:coreProperties>
</file>